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77" r:id="rId2"/>
  </p:sldMasterIdLst>
  <p:notesMasterIdLst>
    <p:notesMasterId r:id="rId32"/>
  </p:notesMasterIdLst>
  <p:sldIdLst>
    <p:sldId id="263" r:id="rId3"/>
    <p:sldId id="426" r:id="rId4"/>
    <p:sldId id="447" r:id="rId5"/>
    <p:sldId id="448" r:id="rId6"/>
    <p:sldId id="449" r:id="rId7"/>
    <p:sldId id="450" r:id="rId8"/>
    <p:sldId id="451" r:id="rId9"/>
    <p:sldId id="452" r:id="rId10"/>
    <p:sldId id="453" r:id="rId11"/>
    <p:sldId id="454" r:id="rId12"/>
    <p:sldId id="455" r:id="rId13"/>
    <p:sldId id="456" r:id="rId14"/>
    <p:sldId id="427" r:id="rId15"/>
    <p:sldId id="428" r:id="rId16"/>
    <p:sldId id="429" r:id="rId17"/>
    <p:sldId id="430" r:id="rId18"/>
    <p:sldId id="432" r:id="rId19"/>
    <p:sldId id="433" r:id="rId20"/>
    <p:sldId id="434" r:id="rId21"/>
    <p:sldId id="436" r:id="rId22"/>
    <p:sldId id="437" r:id="rId23"/>
    <p:sldId id="438" r:id="rId24"/>
    <p:sldId id="439" r:id="rId25"/>
    <p:sldId id="441" r:id="rId26"/>
    <p:sldId id="442" r:id="rId27"/>
    <p:sldId id="443" r:id="rId28"/>
    <p:sldId id="444" r:id="rId29"/>
    <p:sldId id="445" r:id="rId30"/>
    <p:sldId id="446" r:id="rId31"/>
  </p:sldIdLst>
  <p:sldSz cx="21383625" cy="15119350"/>
  <p:notesSz cx="21383625" cy="15119350"/>
  <p:defaultTextStyle>
    <a:defPPr>
      <a:defRPr lang="en-GB"/>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698" autoAdjust="0"/>
    <p:restoredTop sz="86353" autoAdjust="0"/>
  </p:normalViewPr>
  <p:slideViewPr>
    <p:cSldViewPr>
      <p:cViewPr varScale="1">
        <p:scale>
          <a:sx n="42" d="100"/>
          <a:sy n="42" d="100"/>
        </p:scale>
        <p:origin x="-1146" y="-138"/>
      </p:cViewPr>
      <p:guideLst>
        <p:guide orient="horz" pos="2160"/>
        <p:guide pos="2880"/>
      </p:guideLst>
    </p:cSldViewPr>
  </p:slideViewPr>
  <p:outlineViewPr>
    <p:cViewPr varScale="1">
      <p:scale>
        <a:sx n="170" d="200"/>
        <a:sy n="170" d="200"/>
      </p:scale>
      <p:origin x="0" y="0"/>
    </p:cViewPr>
    <p:sldLst>
      <p:sld r:id="rId1" collapse="1"/>
    </p:sldLst>
  </p:outlineViewPr>
  <p:notesTextViewPr>
    <p:cViewPr>
      <p:scale>
        <a:sx n="100" d="100"/>
        <a:sy n="100" d="100"/>
      </p:scale>
      <p:origin x="0" y="0"/>
    </p:cViewPr>
  </p:notesTextViewPr>
  <p:sorterViewPr>
    <p:cViewPr>
      <p:scale>
        <a:sx n="66" d="100"/>
        <a:sy n="66" d="100"/>
      </p:scale>
      <p:origin x="0" y="21528"/>
    </p:cViewPr>
  </p:sorter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23BDA0-FFFA-425E-8A36-61608D43C09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9A9988FE-385B-4D3B-B365-0658A2A35353}">
      <dgm:prSet phldrT="[Text]" custT="1"/>
      <dgm:spPr/>
      <dgm:t>
        <a:bodyPr/>
        <a:lstStyle/>
        <a:p>
          <a:r>
            <a:rPr lang="en-US" sz="2000" b="1" dirty="0" smtClean="0"/>
            <a:t>SQL 2005</a:t>
          </a:r>
          <a:endParaRPr lang="en-US" sz="2000" b="1" dirty="0"/>
        </a:p>
      </dgm:t>
    </dgm:pt>
    <dgm:pt modelId="{DDA714FA-BF57-4CAC-9F6C-2BE131FFB7D4}" type="parTrans" cxnId="{E3A31796-0035-41FB-8BFD-3821C33612EF}">
      <dgm:prSet/>
      <dgm:spPr/>
      <dgm:t>
        <a:bodyPr/>
        <a:lstStyle/>
        <a:p>
          <a:endParaRPr lang="en-US"/>
        </a:p>
      </dgm:t>
    </dgm:pt>
    <dgm:pt modelId="{CC4C3819-BBF6-4CB7-A240-D78AEEF33D89}" type="sibTrans" cxnId="{E3A31796-0035-41FB-8BFD-3821C33612EF}">
      <dgm:prSet/>
      <dgm:spPr/>
      <dgm:t>
        <a:bodyPr/>
        <a:lstStyle/>
        <a:p>
          <a:endParaRPr lang="en-US"/>
        </a:p>
      </dgm:t>
    </dgm:pt>
    <dgm:pt modelId="{88C43030-F113-4E64-9C3D-45050B6DE906}">
      <dgm:prSet phldrT="[Text]"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r="100000" b="100000"/>
          </a:path>
          <a:tileRect l="-100000" t="-100000"/>
        </a:gradFill>
      </dgm:spPr>
      <dgm:t>
        <a:bodyPr/>
        <a:lstStyle/>
        <a:p>
          <a:r>
            <a:rPr lang="en-US" sz="2000" b="1" dirty="0" smtClean="0"/>
            <a:t>Analysis Services</a:t>
          </a:r>
          <a:endParaRPr lang="en-US" sz="2000" b="1" dirty="0"/>
        </a:p>
      </dgm:t>
    </dgm:pt>
    <dgm:pt modelId="{935437B8-B92F-4640-8F7F-917623AB47CD}" type="parTrans" cxnId="{CEB20D89-8918-4A2C-AD03-5CEB632C14EA}">
      <dgm:prSet/>
      <dgm:spPr/>
      <dgm:t>
        <a:bodyPr/>
        <a:lstStyle/>
        <a:p>
          <a:endParaRPr lang="en-US"/>
        </a:p>
      </dgm:t>
    </dgm:pt>
    <dgm:pt modelId="{63C704FB-5FDD-4150-BB37-913B80C2AA2A}" type="sibTrans" cxnId="{CEB20D89-8918-4A2C-AD03-5CEB632C14EA}">
      <dgm:prSet/>
      <dgm:spPr/>
      <dgm:t>
        <a:bodyPr/>
        <a:lstStyle/>
        <a:p>
          <a:endParaRPr lang="en-US"/>
        </a:p>
      </dgm:t>
    </dgm:pt>
    <dgm:pt modelId="{7FFB7FD1-B336-4D4E-B665-536A01CCFEF5}">
      <dgm:prSet phldrT="[Text]"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r="100000" b="100000"/>
          </a:path>
          <a:tileRect l="-100000" t="-100000"/>
        </a:gradFill>
      </dgm:spPr>
      <dgm:t>
        <a:bodyPr/>
        <a:lstStyle/>
        <a:p>
          <a:r>
            <a:rPr lang="en-US" sz="2000" b="1" dirty="0" smtClean="0"/>
            <a:t>Reporting  Services</a:t>
          </a:r>
          <a:endParaRPr lang="en-US" sz="2000" b="1" dirty="0"/>
        </a:p>
      </dgm:t>
    </dgm:pt>
    <dgm:pt modelId="{4DBBED80-E62A-4372-9CB8-C64E85F1DCD1}" type="parTrans" cxnId="{95712174-08E6-454C-A600-F2F854C5B3ED}">
      <dgm:prSet/>
      <dgm:spPr/>
      <dgm:t>
        <a:bodyPr/>
        <a:lstStyle/>
        <a:p>
          <a:endParaRPr lang="en-US"/>
        </a:p>
      </dgm:t>
    </dgm:pt>
    <dgm:pt modelId="{671987A2-1A5B-4B96-A8EA-D6BAFC83740A}" type="sibTrans" cxnId="{95712174-08E6-454C-A600-F2F854C5B3ED}">
      <dgm:prSet/>
      <dgm:spPr/>
      <dgm:t>
        <a:bodyPr/>
        <a:lstStyle/>
        <a:p>
          <a:endParaRPr lang="en-US"/>
        </a:p>
      </dgm:t>
    </dgm:pt>
    <dgm:pt modelId="{8B74AFC0-6F6A-40D1-B882-414245BFE02D}">
      <dgm:prSet phldrT="[Text]"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r="100000" b="100000"/>
          </a:path>
          <a:tileRect l="-100000" t="-100000"/>
        </a:gradFill>
      </dgm:spPr>
      <dgm:t>
        <a:bodyPr/>
        <a:lstStyle/>
        <a:p>
          <a:r>
            <a:rPr lang="en-US" sz="2000" b="1" dirty="0" smtClean="0"/>
            <a:t>Integration Services</a:t>
          </a:r>
          <a:endParaRPr lang="en-US" sz="2000" b="1" dirty="0"/>
        </a:p>
      </dgm:t>
    </dgm:pt>
    <dgm:pt modelId="{13BF1B16-F80F-4EF5-95F7-68E6EF9329D0}" type="parTrans" cxnId="{200B5A87-D184-4C3A-9EF5-26B1B6CC085F}">
      <dgm:prSet/>
      <dgm:spPr/>
      <dgm:t>
        <a:bodyPr/>
        <a:lstStyle/>
        <a:p>
          <a:endParaRPr lang="en-US"/>
        </a:p>
      </dgm:t>
    </dgm:pt>
    <dgm:pt modelId="{0203C694-ABD2-4E6A-9E0E-71995C062570}" type="sibTrans" cxnId="{200B5A87-D184-4C3A-9EF5-26B1B6CC085F}">
      <dgm:prSet/>
      <dgm:spPr/>
      <dgm:t>
        <a:bodyPr/>
        <a:lstStyle/>
        <a:p>
          <a:endParaRPr lang="en-US"/>
        </a:p>
      </dgm:t>
    </dgm:pt>
    <dgm:pt modelId="{2AEF5FAD-B099-416E-8C2D-CCE16C02CF8B}">
      <dgm:prSet phldrT="[Text]" custT="1"/>
      <dgm:spPr>
        <a:solidFill>
          <a:schemeClr val="tx1">
            <a:lumMod val="95000"/>
            <a:lumOff val="5000"/>
          </a:schemeClr>
        </a:solidFill>
      </dgm:spPr>
      <dgm:t>
        <a:bodyPr/>
        <a:lstStyle/>
        <a:p>
          <a:r>
            <a:rPr lang="en-US" sz="2000" b="1" dirty="0" smtClean="0"/>
            <a:t>Database Management</a:t>
          </a:r>
          <a:endParaRPr lang="en-US" sz="2000" b="1" dirty="0"/>
        </a:p>
      </dgm:t>
    </dgm:pt>
    <dgm:pt modelId="{51673B57-7CFD-46FF-8DC8-2398CA56465F}" type="parTrans" cxnId="{94D52CE2-745A-4528-A804-923FFA0A6B08}">
      <dgm:prSet/>
      <dgm:spPr/>
      <dgm:t>
        <a:bodyPr/>
        <a:lstStyle/>
        <a:p>
          <a:endParaRPr lang="en-US"/>
        </a:p>
      </dgm:t>
    </dgm:pt>
    <dgm:pt modelId="{D9302B01-81AD-456C-ADD2-B299995F8306}" type="sibTrans" cxnId="{94D52CE2-745A-4528-A804-923FFA0A6B08}">
      <dgm:prSet/>
      <dgm:spPr/>
      <dgm:t>
        <a:bodyPr/>
        <a:lstStyle/>
        <a:p>
          <a:endParaRPr lang="en-US"/>
        </a:p>
      </dgm:t>
    </dgm:pt>
    <dgm:pt modelId="{10B424FA-1632-4C98-B29E-5BCD2FEF0E07}" type="pres">
      <dgm:prSet presAssocID="{0223BDA0-FFFA-425E-8A36-61608D43C09A}" presName="diagram" presStyleCnt="0">
        <dgm:presLayoutVars>
          <dgm:chMax val="1"/>
          <dgm:dir/>
          <dgm:animLvl val="ctr"/>
          <dgm:resizeHandles val="exact"/>
        </dgm:presLayoutVars>
      </dgm:prSet>
      <dgm:spPr/>
      <dgm:t>
        <a:bodyPr/>
        <a:lstStyle/>
        <a:p>
          <a:endParaRPr lang="en-US"/>
        </a:p>
      </dgm:t>
    </dgm:pt>
    <dgm:pt modelId="{FFD0189C-2B1B-40FF-8A50-E8FECE9A380A}" type="pres">
      <dgm:prSet presAssocID="{0223BDA0-FFFA-425E-8A36-61608D43C09A}" presName="matrix" presStyleCnt="0"/>
      <dgm:spPr/>
      <dgm:t>
        <a:bodyPr/>
        <a:lstStyle/>
        <a:p>
          <a:endParaRPr lang="en-US"/>
        </a:p>
      </dgm:t>
    </dgm:pt>
    <dgm:pt modelId="{9E4742E8-80C3-416E-8F8A-A5B67BAB0C2C}" type="pres">
      <dgm:prSet presAssocID="{0223BDA0-FFFA-425E-8A36-61608D43C09A}" presName="tile1" presStyleLbl="node1" presStyleIdx="0" presStyleCnt="4"/>
      <dgm:spPr/>
      <dgm:t>
        <a:bodyPr/>
        <a:lstStyle/>
        <a:p>
          <a:endParaRPr lang="en-US"/>
        </a:p>
      </dgm:t>
    </dgm:pt>
    <dgm:pt modelId="{5293A918-7D6B-428C-B188-E4EBDE0402A7}" type="pres">
      <dgm:prSet presAssocID="{0223BDA0-FFFA-425E-8A36-61608D43C09A}" presName="tile1text" presStyleLbl="node1" presStyleIdx="0" presStyleCnt="4">
        <dgm:presLayoutVars>
          <dgm:chMax val="0"/>
          <dgm:chPref val="0"/>
          <dgm:bulletEnabled val="1"/>
        </dgm:presLayoutVars>
      </dgm:prSet>
      <dgm:spPr/>
      <dgm:t>
        <a:bodyPr/>
        <a:lstStyle/>
        <a:p>
          <a:endParaRPr lang="en-US"/>
        </a:p>
      </dgm:t>
    </dgm:pt>
    <dgm:pt modelId="{9057CDB4-A6A5-4F0B-AEF8-17AB924FFE7D}" type="pres">
      <dgm:prSet presAssocID="{0223BDA0-FFFA-425E-8A36-61608D43C09A}" presName="tile2" presStyleLbl="node1" presStyleIdx="1" presStyleCnt="4" custLinFactNeighborY="0"/>
      <dgm:spPr/>
      <dgm:t>
        <a:bodyPr/>
        <a:lstStyle/>
        <a:p>
          <a:endParaRPr lang="en-US"/>
        </a:p>
      </dgm:t>
    </dgm:pt>
    <dgm:pt modelId="{8BCD49D4-9EC1-4F17-A68A-C655A59F554E}" type="pres">
      <dgm:prSet presAssocID="{0223BDA0-FFFA-425E-8A36-61608D43C09A}" presName="tile2text" presStyleLbl="node1" presStyleIdx="1" presStyleCnt="4">
        <dgm:presLayoutVars>
          <dgm:chMax val="0"/>
          <dgm:chPref val="0"/>
          <dgm:bulletEnabled val="1"/>
        </dgm:presLayoutVars>
      </dgm:prSet>
      <dgm:spPr/>
      <dgm:t>
        <a:bodyPr/>
        <a:lstStyle/>
        <a:p>
          <a:endParaRPr lang="en-US"/>
        </a:p>
      </dgm:t>
    </dgm:pt>
    <dgm:pt modelId="{8D01C38B-F65C-489A-BB41-F216BD6D25BB}" type="pres">
      <dgm:prSet presAssocID="{0223BDA0-FFFA-425E-8A36-61608D43C09A}" presName="tile3" presStyleLbl="node1" presStyleIdx="2" presStyleCnt="4"/>
      <dgm:spPr/>
      <dgm:t>
        <a:bodyPr/>
        <a:lstStyle/>
        <a:p>
          <a:endParaRPr lang="en-US"/>
        </a:p>
      </dgm:t>
    </dgm:pt>
    <dgm:pt modelId="{B35C85FF-4604-413B-957F-EFDBF99DDC15}" type="pres">
      <dgm:prSet presAssocID="{0223BDA0-FFFA-425E-8A36-61608D43C09A}" presName="tile3text" presStyleLbl="node1" presStyleIdx="2" presStyleCnt="4">
        <dgm:presLayoutVars>
          <dgm:chMax val="0"/>
          <dgm:chPref val="0"/>
          <dgm:bulletEnabled val="1"/>
        </dgm:presLayoutVars>
      </dgm:prSet>
      <dgm:spPr/>
      <dgm:t>
        <a:bodyPr/>
        <a:lstStyle/>
        <a:p>
          <a:endParaRPr lang="en-US"/>
        </a:p>
      </dgm:t>
    </dgm:pt>
    <dgm:pt modelId="{06B72561-9DFD-4482-B5DA-32C0B942B531}" type="pres">
      <dgm:prSet presAssocID="{0223BDA0-FFFA-425E-8A36-61608D43C09A}" presName="tile4" presStyleLbl="node1" presStyleIdx="3" presStyleCnt="4"/>
      <dgm:spPr/>
      <dgm:t>
        <a:bodyPr/>
        <a:lstStyle/>
        <a:p>
          <a:endParaRPr lang="en-US"/>
        </a:p>
      </dgm:t>
    </dgm:pt>
    <dgm:pt modelId="{EB1B0A82-A433-4764-A96D-C0FAF4A31D9D}" type="pres">
      <dgm:prSet presAssocID="{0223BDA0-FFFA-425E-8A36-61608D43C09A}" presName="tile4text" presStyleLbl="node1" presStyleIdx="3" presStyleCnt="4">
        <dgm:presLayoutVars>
          <dgm:chMax val="0"/>
          <dgm:chPref val="0"/>
          <dgm:bulletEnabled val="1"/>
        </dgm:presLayoutVars>
      </dgm:prSet>
      <dgm:spPr/>
      <dgm:t>
        <a:bodyPr/>
        <a:lstStyle/>
        <a:p>
          <a:endParaRPr lang="en-US"/>
        </a:p>
      </dgm:t>
    </dgm:pt>
    <dgm:pt modelId="{2049B5C2-B97B-4B07-A8CE-7BABA537A68D}" type="pres">
      <dgm:prSet presAssocID="{0223BDA0-FFFA-425E-8A36-61608D43C09A}" presName="centerTile" presStyleLbl="fgShp" presStyleIdx="0" presStyleCnt="1">
        <dgm:presLayoutVars>
          <dgm:chMax val="0"/>
          <dgm:chPref val="0"/>
        </dgm:presLayoutVars>
      </dgm:prSet>
      <dgm:spPr/>
      <dgm:t>
        <a:bodyPr/>
        <a:lstStyle/>
        <a:p>
          <a:endParaRPr lang="en-US"/>
        </a:p>
      </dgm:t>
    </dgm:pt>
  </dgm:ptLst>
  <dgm:cxnLst>
    <dgm:cxn modelId="{4840063D-C234-4537-943C-2FDC941AEE7A}" type="presOf" srcId="{7FFB7FD1-B336-4D4E-B665-536A01CCFEF5}" destId="{8BCD49D4-9EC1-4F17-A68A-C655A59F554E}" srcOrd="1" destOrd="0" presId="urn:microsoft.com/office/officeart/2005/8/layout/matrix1"/>
    <dgm:cxn modelId="{69384A33-497D-422F-B44E-5B70AAAE4C8B}" type="presOf" srcId="{88C43030-F113-4E64-9C3D-45050B6DE906}" destId="{5293A918-7D6B-428C-B188-E4EBDE0402A7}" srcOrd="1" destOrd="0" presId="urn:microsoft.com/office/officeart/2005/8/layout/matrix1"/>
    <dgm:cxn modelId="{83DA220C-C5BD-4257-84BE-C1FA5492A905}" type="presOf" srcId="{2AEF5FAD-B099-416E-8C2D-CCE16C02CF8B}" destId="{06B72561-9DFD-4482-B5DA-32C0B942B531}" srcOrd="0" destOrd="0" presId="urn:microsoft.com/office/officeart/2005/8/layout/matrix1"/>
    <dgm:cxn modelId="{CEB20D89-8918-4A2C-AD03-5CEB632C14EA}" srcId="{9A9988FE-385B-4D3B-B365-0658A2A35353}" destId="{88C43030-F113-4E64-9C3D-45050B6DE906}" srcOrd="0" destOrd="0" parTransId="{935437B8-B92F-4640-8F7F-917623AB47CD}" sibTransId="{63C704FB-5FDD-4150-BB37-913B80C2AA2A}"/>
    <dgm:cxn modelId="{58310D5E-99DD-4BB2-8289-B0215572EB07}" type="presOf" srcId="{7FFB7FD1-B336-4D4E-B665-536A01CCFEF5}" destId="{9057CDB4-A6A5-4F0B-AEF8-17AB924FFE7D}" srcOrd="0" destOrd="0" presId="urn:microsoft.com/office/officeart/2005/8/layout/matrix1"/>
    <dgm:cxn modelId="{301114F7-9D45-47D1-A6B8-A29A9FFFE50B}" type="presOf" srcId="{88C43030-F113-4E64-9C3D-45050B6DE906}" destId="{9E4742E8-80C3-416E-8F8A-A5B67BAB0C2C}" srcOrd="0" destOrd="0" presId="urn:microsoft.com/office/officeart/2005/8/layout/matrix1"/>
    <dgm:cxn modelId="{9AC4DB7C-45D7-4519-A8AA-E141DD62FF0A}" type="presOf" srcId="{8B74AFC0-6F6A-40D1-B882-414245BFE02D}" destId="{8D01C38B-F65C-489A-BB41-F216BD6D25BB}" srcOrd="0" destOrd="0" presId="urn:microsoft.com/office/officeart/2005/8/layout/matrix1"/>
    <dgm:cxn modelId="{95712174-08E6-454C-A600-F2F854C5B3ED}" srcId="{9A9988FE-385B-4D3B-B365-0658A2A35353}" destId="{7FFB7FD1-B336-4D4E-B665-536A01CCFEF5}" srcOrd="1" destOrd="0" parTransId="{4DBBED80-E62A-4372-9CB8-C64E85F1DCD1}" sibTransId="{671987A2-1A5B-4B96-A8EA-D6BAFC83740A}"/>
    <dgm:cxn modelId="{200B5A87-D184-4C3A-9EF5-26B1B6CC085F}" srcId="{9A9988FE-385B-4D3B-B365-0658A2A35353}" destId="{8B74AFC0-6F6A-40D1-B882-414245BFE02D}" srcOrd="2" destOrd="0" parTransId="{13BF1B16-F80F-4EF5-95F7-68E6EF9329D0}" sibTransId="{0203C694-ABD2-4E6A-9E0E-71995C062570}"/>
    <dgm:cxn modelId="{45CCB7F9-49AB-4588-BC7F-D55D29E69581}" type="presOf" srcId="{0223BDA0-FFFA-425E-8A36-61608D43C09A}" destId="{10B424FA-1632-4C98-B29E-5BCD2FEF0E07}" srcOrd="0" destOrd="0" presId="urn:microsoft.com/office/officeart/2005/8/layout/matrix1"/>
    <dgm:cxn modelId="{90301EE1-A787-41BB-9EE7-EE88491883D8}" type="presOf" srcId="{2AEF5FAD-B099-416E-8C2D-CCE16C02CF8B}" destId="{EB1B0A82-A433-4764-A96D-C0FAF4A31D9D}" srcOrd="1" destOrd="0" presId="urn:microsoft.com/office/officeart/2005/8/layout/matrix1"/>
    <dgm:cxn modelId="{94D52CE2-745A-4528-A804-923FFA0A6B08}" srcId="{9A9988FE-385B-4D3B-B365-0658A2A35353}" destId="{2AEF5FAD-B099-416E-8C2D-CCE16C02CF8B}" srcOrd="3" destOrd="0" parTransId="{51673B57-7CFD-46FF-8DC8-2398CA56465F}" sibTransId="{D9302B01-81AD-456C-ADD2-B299995F8306}"/>
    <dgm:cxn modelId="{E3A31796-0035-41FB-8BFD-3821C33612EF}" srcId="{0223BDA0-FFFA-425E-8A36-61608D43C09A}" destId="{9A9988FE-385B-4D3B-B365-0658A2A35353}" srcOrd="0" destOrd="0" parTransId="{DDA714FA-BF57-4CAC-9F6C-2BE131FFB7D4}" sibTransId="{CC4C3819-BBF6-4CB7-A240-D78AEEF33D89}"/>
    <dgm:cxn modelId="{F50CFC99-F9EF-483B-BA38-707CD714270F}" type="presOf" srcId="{9A9988FE-385B-4D3B-B365-0658A2A35353}" destId="{2049B5C2-B97B-4B07-A8CE-7BABA537A68D}" srcOrd="0" destOrd="0" presId="urn:microsoft.com/office/officeart/2005/8/layout/matrix1"/>
    <dgm:cxn modelId="{6F15DD98-FA80-4405-8A1D-67B9B92F2DD6}" type="presOf" srcId="{8B74AFC0-6F6A-40D1-B882-414245BFE02D}" destId="{B35C85FF-4604-413B-957F-EFDBF99DDC15}" srcOrd="1" destOrd="0" presId="urn:microsoft.com/office/officeart/2005/8/layout/matrix1"/>
    <dgm:cxn modelId="{2B960DF3-2F0D-41B6-94EF-4D37B471813B}" type="presParOf" srcId="{10B424FA-1632-4C98-B29E-5BCD2FEF0E07}" destId="{FFD0189C-2B1B-40FF-8A50-E8FECE9A380A}" srcOrd="0" destOrd="0" presId="urn:microsoft.com/office/officeart/2005/8/layout/matrix1"/>
    <dgm:cxn modelId="{2E4FD68E-0422-4C53-B065-234EE644653C}" type="presParOf" srcId="{FFD0189C-2B1B-40FF-8A50-E8FECE9A380A}" destId="{9E4742E8-80C3-416E-8F8A-A5B67BAB0C2C}" srcOrd="0" destOrd="0" presId="urn:microsoft.com/office/officeart/2005/8/layout/matrix1"/>
    <dgm:cxn modelId="{A4A3E635-82C0-4C1C-ACC8-55A6DC5FFE30}" type="presParOf" srcId="{FFD0189C-2B1B-40FF-8A50-E8FECE9A380A}" destId="{5293A918-7D6B-428C-B188-E4EBDE0402A7}" srcOrd="1" destOrd="0" presId="urn:microsoft.com/office/officeart/2005/8/layout/matrix1"/>
    <dgm:cxn modelId="{1BAF7A6E-89A4-47EC-ABA0-B19EB5371C5A}" type="presParOf" srcId="{FFD0189C-2B1B-40FF-8A50-E8FECE9A380A}" destId="{9057CDB4-A6A5-4F0B-AEF8-17AB924FFE7D}" srcOrd="2" destOrd="0" presId="urn:microsoft.com/office/officeart/2005/8/layout/matrix1"/>
    <dgm:cxn modelId="{DEA9A104-25A8-46BD-A2C0-BFDA5352C20B}" type="presParOf" srcId="{FFD0189C-2B1B-40FF-8A50-E8FECE9A380A}" destId="{8BCD49D4-9EC1-4F17-A68A-C655A59F554E}" srcOrd="3" destOrd="0" presId="urn:microsoft.com/office/officeart/2005/8/layout/matrix1"/>
    <dgm:cxn modelId="{CCF47690-17A0-4ECB-AAEF-ACF509BA88AB}" type="presParOf" srcId="{FFD0189C-2B1B-40FF-8A50-E8FECE9A380A}" destId="{8D01C38B-F65C-489A-BB41-F216BD6D25BB}" srcOrd="4" destOrd="0" presId="urn:microsoft.com/office/officeart/2005/8/layout/matrix1"/>
    <dgm:cxn modelId="{32728F88-A4C3-48C0-8CD6-98FF2FF1A18F}" type="presParOf" srcId="{FFD0189C-2B1B-40FF-8A50-E8FECE9A380A}" destId="{B35C85FF-4604-413B-957F-EFDBF99DDC15}" srcOrd="5" destOrd="0" presId="urn:microsoft.com/office/officeart/2005/8/layout/matrix1"/>
    <dgm:cxn modelId="{06031C82-5B68-4D21-BE66-43B37782DA95}" type="presParOf" srcId="{FFD0189C-2B1B-40FF-8A50-E8FECE9A380A}" destId="{06B72561-9DFD-4482-B5DA-32C0B942B531}" srcOrd="6" destOrd="0" presId="urn:microsoft.com/office/officeart/2005/8/layout/matrix1"/>
    <dgm:cxn modelId="{F2D59818-A09C-4C79-9656-F2D87052D278}" type="presParOf" srcId="{FFD0189C-2B1B-40FF-8A50-E8FECE9A380A}" destId="{EB1B0A82-A433-4764-A96D-C0FAF4A31D9D}" srcOrd="7" destOrd="0" presId="urn:microsoft.com/office/officeart/2005/8/layout/matrix1"/>
    <dgm:cxn modelId="{A5747DEA-9E03-4D25-9DBB-D3A75A0A5A2B}" type="presParOf" srcId="{10B424FA-1632-4C98-B29E-5BCD2FEF0E07}" destId="{2049B5C2-B97B-4B07-A8CE-7BABA537A68D}" srcOrd="1" destOrd="0" presId="urn:microsoft.com/office/officeart/2005/8/layout/matrix1"/>
  </dgm:cxnLst>
  <dgm:bg/>
  <dgm:whole/>
</dgm:dataModel>
</file>

<file path=ppt/diagrams/data2.xml><?xml version="1.0" encoding="utf-8"?>
<dgm:dataModel xmlns:dgm="http://schemas.openxmlformats.org/drawingml/2006/diagram" xmlns:a="http://schemas.openxmlformats.org/drawingml/2006/main">
  <dgm:ptLst>
    <dgm:pt modelId="{0223BDA0-FFFA-425E-8A36-61608D43C09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9A9988FE-385B-4D3B-B365-0658A2A35353}">
      <dgm:prSet phldrT="[Text]" custT="1"/>
      <dgm:spPr/>
      <dgm:t>
        <a:bodyPr/>
        <a:lstStyle/>
        <a:p>
          <a:r>
            <a:rPr lang="en-US" sz="2000" b="1" dirty="0" smtClean="0"/>
            <a:t>SQL 2005</a:t>
          </a:r>
          <a:endParaRPr lang="en-US" sz="2000" b="1" dirty="0"/>
        </a:p>
      </dgm:t>
    </dgm:pt>
    <dgm:pt modelId="{DDA714FA-BF57-4CAC-9F6C-2BE131FFB7D4}" type="parTrans" cxnId="{E3A31796-0035-41FB-8BFD-3821C33612EF}">
      <dgm:prSet/>
      <dgm:spPr/>
      <dgm:t>
        <a:bodyPr/>
        <a:lstStyle/>
        <a:p>
          <a:endParaRPr lang="en-US"/>
        </a:p>
      </dgm:t>
    </dgm:pt>
    <dgm:pt modelId="{CC4C3819-BBF6-4CB7-A240-D78AEEF33D89}" type="sibTrans" cxnId="{E3A31796-0035-41FB-8BFD-3821C33612EF}">
      <dgm:prSet/>
      <dgm:spPr/>
      <dgm:t>
        <a:bodyPr/>
        <a:lstStyle/>
        <a:p>
          <a:endParaRPr lang="en-US"/>
        </a:p>
      </dgm:t>
    </dgm:pt>
    <dgm:pt modelId="{88C43030-F113-4E64-9C3D-45050B6DE906}">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2000" b="1" dirty="0" smtClean="0"/>
            <a:t>Analysis Services</a:t>
          </a:r>
          <a:endParaRPr lang="en-US" sz="2000" b="1" dirty="0"/>
        </a:p>
      </dgm:t>
    </dgm:pt>
    <dgm:pt modelId="{935437B8-B92F-4640-8F7F-917623AB47CD}" type="parTrans" cxnId="{CEB20D89-8918-4A2C-AD03-5CEB632C14EA}">
      <dgm:prSet/>
      <dgm:spPr/>
      <dgm:t>
        <a:bodyPr/>
        <a:lstStyle/>
        <a:p>
          <a:endParaRPr lang="en-US"/>
        </a:p>
      </dgm:t>
    </dgm:pt>
    <dgm:pt modelId="{63C704FB-5FDD-4150-BB37-913B80C2AA2A}" type="sibTrans" cxnId="{CEB20D89-8918-4A2C-AD03-5CEB632C14EA}">
      <dgm:prSet/>
      <dgm:spPr/>
      <dgm:t>
        <a:bodyPr/>
        <a:lstStyle/>
        <a:p>
          <a:endParaRPr lang="en-US"/>
        </a:p>
      </dgm:t>
    </dgm:pt>
    <dgm:pt modelId="{7FFB7FD1-B336-4D4E-B665-536A01CCFEF5}">
      <dgm:prSet phldrT="[Text]"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r="100000" b="100000"/>
          </a:path>
          <a:tileRect l="-100000" t="-100000"/>
        </a:gradFill>
      </dgm:spPr>
      <dgm:t>
        <a:bodyPr/>
        <a:lstStyle/>
        <a:p>
          <a:r>
            <a:rPr lang="en-US" sz="2000" b="1" dirty="0" smtClean="0"/>
            <a:t>Reporting  Services</a:t>
          </a:r>
          <a:endParaRPr lang="en-US" sz="2000" b="1" dirty="0"/>
        </a:p>
      </dgm:t>
    </dgm:pt>
    <dgm:pt modelId="{4DBBED80-E62A-4372-9CB8-C64E85F1DCD1}" type="parTrans" cxnId="{95712174-08E6-454C-A600-F2F854C5B3ED}">
      <dgm:prSet/>
      <dgm:spPr/>
      <dgm:t>
        <a:bodyPr/>
        <a:lstStyle/>
        <a:p>
          <a:endParaRPr lang="en-US"/>
        </a:p>
      </dgm:t>
    </dgm:pt>
    <dgm:pt modelId="{671987A2-1A5B-4B96-A8EA-D6BAFC83740A}" type="sibTrans" cxnId="{95712174-08E6-454C-A600-F2F854C5B3ED}">
      <dgm:prSet/>
      <dgm:spPr/>
      <dgm:t>
        <a:bodyPr/>
        <a:lstStyle/>
        <a:p>
          <a:endParaRPr lang="en-US"/>
        </a:p>
      </dgm:t>
    </dgm:pt>
    <dgm:pt modelId="{8B74AFC0-6F6A-40D1-B882-414245BFE02D}">
      <dgm:prSet phldrT="[Text]"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r="100000" b="100000"/>
          </a:path>
          <a:tileRect l="-100000" t="-100000"/>
        </a:gradFill>
      </dgm:spPr>
      <dgm:t>
        <a:bodyPr/>
        <a:lstStyle/>
        <a:p>
          <a:r>
            <a:rPr lang="en-US" sz="2000" b="1" dirty="0" smtClean="0"/>
            <a:t>Integration Services</a:t>
          </a:r>
          <a:endParaRPr lang="en-US" sz="2000" b="1" dirty="0"/>
        </a:p>
      </dgm:t>
    </dgm:pt>
    <dgm:pt modelId="{13BF1B16-F80F-4EF5-95F7-68E6EF9329D0}" type="parTrans" cxnId="{200B5A87-D184-4C3A-9EF5-26B1B6CC085F}">
      <dgm:prSet/>
      <dgm:spPr/>
      <dgm:t>
        <a:bodyPr/>
        <a:lstStyle/>
        <a:p>
          <a:endParaRPr lang="en-US"/>
        </a:p>
      </dgm:t>
    </dgm:pt>
    <dgm:pt modelId="{0203C694-ABD2-4E6A-9E0E-71995C062570}" type="sibTrans" cxnId="{200B5A87-D184-4C3A-9EF5-26B1B6CC085F}">
      <dgm:prSet/>
      <dgm:spPr/>
      <dgm:t>
        <a:bodyPr/>
        <a:lstStyle/>
        <a:p>
          <a:endParaRPr lang="en-US"/>
        </a:p>
      </dgm:t>
    </dgm:pt>
    <dgm:pt modelId="{2AEF5FAD-B099-416E-8C2D-CCE16C02CF8B}">
      <dgm:prSet phldrT="[Text]"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r="100000" b="100000"/>
          </a:path>
          <a:tileRect l="-100000" t="-100000"/>
        </a:gradFill>
      </dgm:spPr>
      <dgm:t>
        <a:bodyPr/>
        <a:lstStyle/>
        <a:p>
          <a:r>
            <a:rPr lang="en-US" sz="2000" b="1" dirty="0" smtClean="0"/>
            <a:t>Database Management</a:t>
          </a:r>
          <a:endParaRPr lang="en-US" sz="2000" b="1" dirty="0"/>
        </a:p>
      </dgm:t>
    </dgm:pt>
    <dgm:pt modelId="{51673B57-7CFD-46FF-8DC8-2398CA56465F}" type="parTrans" cxnId="{94D52CE2-745A-4528-A804-923FFA0A6B08}">
      <dgm:prSet/>
      <dgm:spPr/>
      <dgm:t>
        <a:bodyPr/>
        <a:lstStyle/>
        <a:p>
          <a:endParaRPr lang="en-US"/>
        </a:p>
      </dgm:t>
    </dgm:pt>
    <dgm:pt modelId="{D9302B01-81AD-456C-ADD2-B299995F8306}" type="sibTrans" cxnId="{94D52CE2-745A-4528-A804-923FFA0A6B08}">
      <dgm:prSet/>
      <dgm:spPr/>
      <dgm:t>
        <a:bodyPr/>
        <a:lstStyle/>
        <a:p>
          <a:endParaRPr lang="en-US"/>
        </a:p>
      </dgm:t>
    </dgm:pt>
    <dgm:pt modelId="{10B424FA-1632-4C98-B29E-5BCD2FEF0E07}" type="pres">
      <dgm:prSet presAssocID="{0223BDA0-FFFA-425E-8A36-61608D43C09A}" presName="diagram" presStyleCnt="0">
        <dgm:presLayoutVars>
          <dgm:chMax val="1"/>
          <dgm:dir/>
          <dgm:animLvl val="ctr"/>
          <dgm:resizeHandles val="exact"/>
        </dgm:presLayoutVars>
      </dgm:prSet>
      <dgm:spPr/>
      <dgm:t>
        <a:bodyPr/>
        <a:lstStyle/>
        <a:p>
          <a:endParaRPr lang="en-US"/>
        </a:p>
      </dgm:t>
    </dgm:pt>
    <dgm:pt modelId="{FFD0189C-2B1B-40FF-8A50-E8FECE9A380A}" type="pres">
      <dgm:prSet presAssocID="{0223BDA0-FFFA-425E-8A36-61608D43C09A}" presName="matrix" presStyleCnt="0"/>
      <dgm:spPr/>
    </dgm:pt>
    <dgm:pt modelId="{9E4742E8-80C3-416E-8F8A-A5B67BAB0C2C}" type="pres">
      <dgm:prSet presAssocID="{0223BDA0-FFFA-425E-8A36-61608D43C09A}" presName="tile1" presStyleLbl="node1" presStyleIdx="0" presStyleCnt="4"/>
      <dgm:spPr/>
      <dgm:t>
        <a:bodyPr/>
        <a:lstStyle/>
        <a:p>
          <a:endParaRPr lang="en-US"/>
        </a:p>
      </dgm:t>
    </dgm:pt>
    <dgm:pt modelId="{5293A918-7D6B-428C-B188-E4EBDE0402A7}" type="pres">
      <dgm:prSet presAssocID="{0223BDA0-FFFA-425E-8A36-61608D43C09A}" presName="tile1text" presStyleLbl="node1" presStyleIdx="0" presStyleCnt="4">
        <dgm:presLayoutVars>
          <dgm:chMax val="0"/>
          <dgm:chPref val="0"/>
          <dgm:bulletEnabled val="1"/>
        </dgm:presLayoutVars>
      </dgm:prSet>
      <dgm:spPr/>
      <dgm:t>
        <a:bodyPr/>
        <a:lstStyle/>
        <a:p>
          <a:endParaRPr lang="en-US"/>
        </a:p>
      </dgm:t>
    </dgm:pt>
    <dgm:pt modelId="{9057CDB4-A6A5-4F0B-AEF8-17AB924FFE7D}" type="pres">
      <dgm:prSet presAssocID="{0223BDA0-FFFA-425E-8A36-61608D43C09A}" presName="tile2" presStyleLbl="node1" presStyleIdx="1" presStyleCnt="4" custLinFactNeighborY="0"/>
      <dgm:spPr/>
      <dgm:t>
        <a:bodyPr/>
        <a:lstStyle/>
        <a:p>
          <a:endParaRPr lang="en-US"/>
        </a:p>
      </dgm:t>
    </dgm:pt>
    <dgm:pt modelId="{8BCD49D4-9EC1-4F17-A68A-C655A59F554E}" type="pres">
      <dgm:prSet presAssocID="{0223BDA0-FFFA-425E-8A36-61608D43C09A}" presName="tile2text" presStyleLbl="node1" presStyleIdx="1" presStyleCnt="4">
        <dgm:presLayoutVars>
          <dgm:chMax val="0"/>
          <dgm:chPref val="0"/>
          <dgm:bulletEnabled val="1"/>
        </dgm:presLayoutVars>
      </dgm:prSet>
      <dgm:spPr/>
      <dgm:t>
        <a:bodyPr/>
        <a:lstStyle/>
        <a:p>
          <a:endParaRPr lang="en-US"/>
        </a:p>
      </dgm:t>
    </dgm:pt>
    <dgm:pt modelId="{8D01C38B-F65C-489A-BB41-F216BD6D25BB}" type="pres">
      <dgm:prSet presAssocID="{0223BDA0-FFFA-425E-8A36-61608D43C09A}" presName="tile3" presStyleLbl="node1" presStyleIdx="2" presStyleCnt="4"/>
      <dgm:spPr/>
      <dgm:t>
        <a:bodyPr/>
        <a:lstStyle/>
        <a:p>
          <a:endParaRPr lang="en-US"/>
        </a:p>
      </dgm:t>
    </dgm:pt>
    <dgm:pt modelId="{B35C85FF-4604-413B-957F-EFDBF99DDC15}" type="pres">
      <dgm:prSet presAssocID="{0223BDA0-FFFA-425E-8A36-61608D43C09A}" presName="tile3text" presStyleLbl="node1" presStyleIdx="2" presStyleCnt="4">
        <dgm:presLayoutVars>
          <dgm:chMax val="0"/>
          <dgm:chPref val="0"/>
          <dgm:bulletEnabled val="1"/>
        </dgm:presLayoutVars>
      </dgm:prSet>
      <dgm:spPr/>
      <dgm:t>
        <a:bodyPr/>
        <a:lstStyle/>
        <a:p>
          <a:endParaRPr lang="en-US"/>
        </a:p>
      </dgm:t>
    </dgm:pt>
    <dgm:pt modelId="{06B72561-9DFD-4482-B5DA-32C0B942B531}" type="pres">
      <dgm:prSet presAssocID="{0223BDA0-FFFA-425E-8A36-61608D43C09A}" presName="tile4" presStyleLbl="node1" presStyleIdx="3" presStyleCnt="4"/>
      <dgm:spPr/>
      <dgm:t>
        <a:bodyPr/>
        <a:lstStyle/>
        <a:p>
          <a:endParaRPr lang="en-US"/>
        </a:p>
      </dgm:t>
    </dgm:pt>
    <dgm:pt modelId="{EB1B0A82-A433-4764-A96D-C0FAF4A31D9D}" type="pres">
      <dgm:prSet presAssocID="{0223BDA0-FFFA-425E-8A36-61608D43C09A}" presName="tile4text" presStyleLbl="node1" presStyleIdx="3" presStyleCnt="4">
        <dgm:presLayoutVars>
          <dgm:chMax val="0"/>
          <dgm:chPref val="0"/>
          <dgm:bulletEnabled val="1"/>
        </dgm:presLayoutVars>
      </dgm:prSet>
      <dgm:spPr/>
      <dgm:t>
        <a:bodyPr/>
        <a:lstStyle/>
        <a:p>
          <a:endParaRPr lang="en-US"/>
        </a:p>
      </dgm:t>
    </dgm:pt>
    <dgm:pt modelId="{2049B5C2-B97B-4B07-A8CE-7BABA537A68D}" type="pres">
      <dgm:prSet presAssocID="{0223BDA0-FFFA-425E-8A36-61608D43C09A}" presName="centerTile" presStyleLbl="fgShp" presStyleIdx="0" presStyleCnt="1">
        <dgm:presLayoutVars>
          <dgm:chMax val="0"/>
          <dgm:chPref val="0"/>
        </dgm:presLayoutVars>
      </dgm:prSet>
      <dgm:spPr/>
      <dgm:t>
        <a:bodyPr/>
        <a:lstStyle/>
        <a:p>
          <a:endParaRPr lang="en-US"/>
        </a:p>
      </dgm:t>
    </dgm:pt>
  </dgm:ptLst>
  <dgm:cxnLst>
    <dgm:cxn modelId="{21EA1167-0FC5-4490-841C-8755C03E69D8}" type="presOf" srcId="{88C43030-F113-4E64-9C3D-45050B6DE906}" destId="{5293A918-7D6B-428C-B188-E4EBDE0402A7}" srcOrd="1" destOrd="0" presId="urn:microsoft.com/office/officeart/2005/8/layout/matrix1"/>
    <dgm:cxn modelId="{2EADE7D5-AE06-43C5-AEE9-97E894D314B6}" type="presOf" srcId="{9A9988FE-385B-4D3B-B365-0658A2A35353}" destId="{2049B5C2-B97B-4B07-A8CE-7BABA537A68D}" srcOrd="0" destOrd="0" presId="urn:microsoft.com/office/officeart/2005/8/layout/matrix1"/>
    <dgm:cxn modelId="{CEB20D89-8918-4A2C-AD03-5CEB632C14EA}" srcId="{9A9988FE-385B-4D3B-B365-0658A2A35353}" destId="{88C43030-F113-4E64-9C3D-45050B6DE906}" srcOrd="0" destOrd="0" parTransId="{935437B8-B92F-4640-8F7F-917623AB47CD}" sibTransId="{63C704FB-5FDD-4150-BB37-913B80C2AA2A}"/>
    <dgm:cxn modelId="{B1AFBBDA-639A-401A-A83D-B50D366C7BA3}" type="presOf" srcId="{7FFB7FD1-B336-4D4E-B665-536A01CCFEF5}" destId="{8BCD49D4-9EC1-4F17-A68A-C655A59F554E}" srcOrd="1" destOrd="0" presId="urn:microsoft.com/office/officeart/2005/8/layout/matrix1"/>
    <dgm:cxn modelId="{1033681A-56F4-41C0-A329-9AFB4AAF32BC}" type="presOf" srcId="{2AEF5FAD-B099-416E-8C2D-CCE16C02CF8B}" destId="{EB1B0A82-A433-4764-A96D-C0FAF4A31D9D}" srcOrd="1" destOrd="0" presId="urn:microsoft.com/office/officeart/2005/8/layout/matrix1"/>
    <dgm:cxn modelId="{95712174-08E6-454C-A600-F2F854C5B3ED}" srcId="{9A9988FE-385B-4D3B-B365-0658A2A35353}" destId="{7FFB7FD1-B336-4D4E-B665-536A01CCFEF5}" srcOrd="1" destOrd="0" parTransId="{4DBBED80-E62A-4372-9CB8-C64E85F1DCD1}" sibTransId="{671987A2-1A5B-4B96-A8EA-D6BAFC83740A}"/>
    <dgm:cxn modelId="{200B5A87-D184-4C3A-9EF5-26B1B6CC085F}" srcId="{9A9988FE-385B-4D3B-B365-0658A2A35353}" destId="{8B74AFC0-6F6A-40D1-B882-414245BFE02D}" srcOrd="2" destOrd="0" parTransId="{13BF1B16-F80F-4EF5-95F7-68E6EF9329D0}" sibTransId="{0203C694-ABD2-4E6A-9E0E-71995C062570}"/>
    <dgm:cxn modelId="{94D52CE2-745A-4528-A804-923FFA0A6B08}" srcId="{9A9988FE-385B-4D3B-B365-0658A2A35353}" destId="{2AEF5FAD-B099-416E-8C2D-CCE16C02CF8B}" srcOrd="3" destOrd="0" parTransId="{51673B57-7CFD-46FF-8DC8-2398CA56465F}" sibTransId="{D9302B01-81AD-456C-ADD2-B299995F8306}"/>
    <dgm:cxn modelId="{F7DEE16A-2AB5-4E2C-8F9F-14BD4741B36C}" type="presOf" srcId="{88C43030-F113-4E64-9C3D-45050B6DE906}" destId="{9E4742E8-80C3-416E-8F8A-A5B67BAB0C2C}" srcOrd="0" destOrd="0" presId="urn:microsoft.com/office/officeart/2005/8/layout/matrix1"/>
    <dgm:cxn modelId="{E3A31796-0035-41FB-8BFD-3821C33612EF}" srcId="{0223BDA0-FFFA-425E-8A36-61608D43C09A}" destId="{9A9988FE-385B-4D3B-B365-0658A2A35353}" srcOrd="0" destOrd="0" parTransId="{DDA714FA-BF57-4CAC-9F6C-2BE131FFB7D4}" sibTransId="{CC4C3819-BBF6-4CB7-A240-D78AEEF33D89}"/>
    <dgm:cxn modelId="{3F27ADD0-D9DC-4FA4-8F7C-4BA9130943C4}" type="presOf" srcId="{8B74AFC0-6F6A-40D1-B882-414245BFE02D}" destId="{B35C85FF-4604-413B-957F-EFDBF99DDC15}" srcOrd="1" destOrd="0" presId="urn:microsoft.com/office/officeart/2005/8/layout/matrix1"/>
    <dgm:cxn modelId="{77547502-AB71-44B2-8894-99E20A4BDF78}" type="presOf" srcId="{8B74AFC0-6F6A-40D1-B882-414245BFE02D}" destId="{8D01C38B-F65C-489A-BB41-F216BD6D25BB}" srcOrd="0" destOrd="0" presId="urn:microsoft.com/office/officeart/2005/8/layout/matrix1"/>
    <dgm:cxn modelId="{8200C98C-4F30-4EAF-BDC2-30882A9494FF}" type="presOf" srcId="{2AEF5FAD-B099-416E-8C2D-CCE16C02CF8B}" destId="{06B72561-9DFD-4482-B5DA-32C0B942B531}" srcOrd="0" destOrd="0" presId="urn:microsoft.com/office/officeart/2005/8/layout/matrix1"/>
    <dgm:cxn modelId="{7FC2C7FD-7F48-447D-9CD9-AD5EADDC4615}" type="presOf" srcId="{7FFB7FD1-B336-4D4E-B665-536A01CCFEF5}" destId="{9057CDB4-A6A5-4F0B-AEF8-17AB924FFE7D}" srcOrd="0" destOrd="0" presId="urn:microsoft.com/office/officeart/2005/8/layout/matrix1"/>
    <dgm:cxn modelId="{97B9D876-2454-4AAF-A7CE-67CAA349CD2C}" type="presOf" srcId="{0223BDA0-FFFA-425E-8A36-61608D43C09A}" destId="{10B424FA-1632-4C98-B29E-5BCD2FEF0E07}" srcOrd="0" destOrd="0" presId="urn:microsoft.com/office/officeart/2005/8/layout/matrix1"/>
    <dgm:cxn modelId="{7D3D1A8D-F0FF-40C0-9567-1E8AB829AB7A}" type="presParOf" srcId="{10B424FA-1632-4C98-B29E-5BCD2FEF0E07}" destId="{FFD0189C-2B1B-40FF-8A50-E8FECE9A380A}" srcOrd="0" destOrd="0" presId="urn:microsoft.com/office/officeart/2005/8/layout/matrix1"/>
    <dgm:cxn modelId="{908DBB60-B857-4987-8B2E-FD46444A406D}" type="presParOf" srcId="{FFD0189C-2B1B-40FF-8A50-E8FECE9A380A}" destId="{9E4742E8-80C3-416E-8F8A-A5B67BAB0C2C}" srcOrd="0" destOrd="0" presId="urn:microsoft.com/office/officeart/2005/8/layout/matrix1"/>
    <dgm:cxn modelId="{2C0498FC-D0F0-49CB-B547-7AB6F04E6CDD}" type="presParOf" srcId="{FFD0189C-2B1B-40FF-8A50-E8FECE9A380A}" destId="{5293A918-7D6B-428C-B188-E4EBDE0402A7}" srcOrd="1" destOrd="0" presId="urn:microsoft.com/office/officeart/2005/8/layout/matrix1"/>
    <dgm:cxn modelId="{DA75F927-03FC-4826-8264-C8852A14EF3E}" type="presParOf" srcId="{FFD0189C-2B1B-40FF-8A50-E8FECE9A380A}" destId="{9057CDB4-A6A5-4F0B-AEF8-17AB924FFE7D}" srcOrd="2" destOrd="0" presId="urn:microsoft.com/office/officeart/2005/8/layout/matrix1"/>
    <dgm:cxn modelId="{4FB2F826-2CB8-4AB9-AAAD-BB15F04BA829}" type="presParOf" srcId="{FFD0189C-2B1B-40FF-8A50-E8FECE9A380A}" destId="{8BCD49D4-9EC1-4F17-A68A-C655A59F554E}" srcOrd="3" destOrd="0" presId="urn:microsoft.com/office/officeart/2005/8/layout/matrix1"/>
    <dgm:cxn modelId="{BA8084CD-8FB2-44DD-8F5B-0DDAC845FD95}" type="presParOf" srcId="{FFD0189C-2B1B-40FF-8A50-E8FECE9A380A}" destId="{8D01C38B-F65C-489A-BB41-F216BD6D25BB}" srcOrd="4" destOrd="0" presId="urn:microsoft.com/office/officeart/2005/8/layout/matrix1"/>
    <dgm:cxn modelId="{190605CD-374E-4B6A-8656-4318633A9D4E}" type="presParOf" srcId="{FFD0189C-2B1B-40FF-8A50-E8FECE9A380A}" destId="{B35C85FF-4604-413B-957F-EFDBF99DDC15}" srcOrd="5" destOrd="0" presId="urn:microsoft.com/office/officeart/2005/8/layout/matrix1"/>
    <dgm:cxn modelId="{7F3FC740-F3BC-45A5-ADB1-EDC9388924CC}" type="presParOf" srcId="{FFD0189C-2B1B-40FF-8A50-E8FECE9A380A}" destId="{06B72561-9DFD-4482-B5DA-32C0B942B531}" srcOrd="6" destOrd="0" presId="urn:microsoft.com/office/officeart/2005/8/layout/matrix1"/>
    <dgm:cxn modelId="{4BB115C0-7B82-4B93-9D32-E96198E6E517}" type="presParOf" srcId="{FFD0189C-2B1B-40FF-8A50-E8FECE9A380A}" destId="{EB1B0A82-A433-4764-A96D-C0FAF4A31D9D}" srcOrd="7" destOrd="0" presId="urn:microsoft.com/office/officeart/2005/8/layout/matrix1"/>
    <dgm:cxn modelId="{2E540F2C-B10E-4B0F-AAE6-48CC7FD82BBF}" type="presParOf" srcId="{10B424FA-1632-4C98-B29E-5BCD2FEF0E07}" destId="{2049B5C2-B97B-4B07-A8CE-7BABA537A68D}" srcOrd="1" destOrd="0" presId="urn:microsoft.com/office/officeart/2005/8/layout/matrix1"/>
  </dgm:cxnLst>
  <dgm:bg/>
  <dgm:whole/>
</dgm:dataModel>
</file>

<file path=ppt/diagrams/data3.xml><?xml version="1.0" encoding="utf-8"?>
<dgm:dataModel xmlns:dgm="http://schemas.openxmlformats.org/drawingml/2006/diagram" xmlns:a="http://schemas.openxmlformats.org/drawingml/2006/main">
  <dgm:ptLst>
    <dgm:pt modelId="{0223BDA0-FFFA-425E-8A36-61608D43C09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9A9988FE-385B-4D3B-B365-0658A2A35353}">
      <dgm:prSet phldrT="[Text]" custT="1"/>
      <dgm:spPr/>
      <dgm:t>
        <a:bodyPr/>
        <a:lstStyle/>
        <a:p>
          <a:r>
            <a:rPr lang="en-US" sz="2000" b="1" dirty="0" smtClean="0"/>
            <a:t>SQL 2005</a:t>
          </a:r>
          <a:endParaRPr lang="en-US" sz="2000" b="1" dirty="0"/>
        </a:p>
      </dgm:t>
    </dgm:pt>
    <dgm:pt modelId="{DDA714FA-BF57-4CAC-9F6C-2BE131FFB7D4}" type="parTrans" cxnId="{E3A31796-0035-41FB-8BFD-3821C33612EF}">
      <dgm:prSet/>
      <dgm:spPr/>
      <dgm:t>
        <a:bodyPr/>
        <a:lstStyle/>
        <a:p>
          <a:endParaRPr lang="en-US"/>
        </a:p>
      </dgm:t>
    </dgm:pt>
    <dgm:pt modelId="{CC4C3819-BBF6-4CB7-A240-D78AEEF33D89}" type="sibTrans" cxnId="{E3A31796-0035-41FB-8BFD-3821C33612EF}">
      <dgm:prSet/>
      <dgm:spPr/>
      <dgm:t>
        <a:bodyPr/>
        <a:lstStyle/>
        <a:p>
          <a:endParaRPr lang="en-US"/>
        </a:p>
      </dgm:t>
    </dgm:pt>
    <dgm:pt modelId="{88C43030-F113-4E64-9C3D-45050B6DE906}">
      <dgm:prSet phldrT="[Text]"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r="100000" b="100000"/>
          </a:path>
          <a:tileRect l="-100000" t="-100000"/>
        </a:gradFill>
      </dgm:spPr>
      <dgm:t>
        <a:bodyPr/>
        <a:lstStyle/>
        <a:p>
          <a:r>
            <a:rPr lang="en-US" sz="2000" b="1" dirty="0" smtClean="0"/>
            <a:t>Analysis Services</a:t>
          </a:r>
          <a:endParaRPr lang="en-US" sz="2000" b="1" dirty="0"/>
        </a:p>
      </dgm:t>
    </dgm:pt>
    <dgm:pt modelId="{935437B8-B92F-4640-8F7F-917623AB47CD}" type="parTrans" cxnId="{CEB20D89-8918-4A2C-AD03-5CEB632C14EA}">
      <dgm:prSet/>
      <dgm:spPr/>
      <dgm:t>
        <a:bodyPr/>
        <a:lstStyle/>
        <a:p>
          <a:endParaRPr lang="en-US"/>
        </a:p>
      </dgm:t>
    </dgm:pt>
    <dgm:pt modelId="{63C704FB-5FDD-4150-BB37-913B80C2AA2A}" type="sibTrans" cxnId="{CEB20D89-8918-4A2C-AD03-5CEB632C14EA}">
      <dgm:prSet/>
      <dgm:spPr/>
      <dgm:t>
        <a:bodyPr/>
        <a:lstStyle/>
        <a:p>
          <a:endParaRPr lang="en-US"/>
        </a:p>
      </dgm:t>
    </dgm:pt>
    <dgm:pt modelId="{7FFB7FD1-B336-4D4E-B665-536A01CCFEF5}">
      <dgm:prSet phldrT="[Text]" custT="1"/>
      <dgm:spPr>
        <a:solidFill>
          <a:schemeClr val="tx1">
            <a:lumMod val="95000"/>
            <a:lumOff val="5000"/>
          </a:schemeClr>
        </a:solidFill>
      </dgm:spPr>
      <dgm:t>
        <a:bodyPr/>
        <a:lstStyle/>
        <a:p>
          <a:r>
            <a:rPr lang="en-US" sz="2000" b="1" dirty="0" smtClean="0"/>
            <a:t>Reporting  Services</a:t>
          </a:r>
          <a:endParaRPr lang="en-US" sz="2000" b="1" dirty="0"/>
        </a:p>
      </dgm:t>
    </dgm:pt>
    <dgm:pt modelId="{4DBBED80-E62A-4372-9CB8-C64E85F1DCD1}" type="parTrans" cxnId="{95712174-08E6-454C-A600-F2F854C5B3ED}">
      <dgm:prSet/>
      <dgm:spPr/>
      <dgm:t>
        <a:bodyPr/>
        <a:lstStyle/>
        <a:p>
          <a:endParaRPr lang="en-US"/>
        </a:p>
      </dgm:t>
    </dgm:pt>
    <dgm:pt modelId="{671987A2-1A5B-4B96-A8EA-D6BAFC83740A}" type="sibTrans" cxnId="{95712174-08E6-454C-A600-F2F854C5B3ED}">
      <dgm:prSet/>
      <dgm:spPr/>
      <dgm:t>
        <a:bodyPr/>
        <a:lstStyle/>
        <a:p>
          <a:endParaRPr lang="en-US"/>
        </a:p>
      </dgm:t>
    </dgm:pt>
    <dgm:pt modelId="{8B74AFC0-6F6A-40D1-B882-414245BFE02D}">
      <dgm:prSet phldrT="[Text]"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r="100000" b="100000"/>
          </a:path>
          <a:tileRect l="-100000" t="-100000"/>
        </a:gradFill>
      </dgm:spPr>
      <dgm:t>
        <a:bodyPr/>
        <a:lstStyle/>
        <a:p>
          <a:r>
            <a:rPr lang="en-US" sz="2000" b="1" dirty="0" smtClean="0"/>
            <a:t>Integration Services</a:t>
          </a:r>
          <a:endParaRPr lang="en-US" sz="2000" b="1" dirty="0"/>
        </a:p>
      </dgm:t>
    </dgm:pt>
    <dgm:pt modelId="{13BF1B16-F80F-4EF5-95F7-68E6EF9329D0}" type="parTrans" cxnId="{200B5A87-D184-4C3A-9EF5-26B1B6CC085F}">
      <dgm:prSet/>
      <dgm:spPr/>
      <dgm:t>
        <a:bodyPr/>
        <a:lstStyle/>
        <a:p>
          <a:endParaRPr lang="en-US"/>
        </a:p>
      </dgm:t>
    </dgm:pt>
    <dgm:pt modelId="{0203C694-ABD2-4E6A-9E0E-71995C062570}" type="sibTrans" cxnId="{200B5A87-D184-4C3A-9EF5-26B1B6CC085F}">
      <dgm:prSet/>
      <dgm:spPr/>
      <dgm:t>
        <a:bodyPr/>
        <a:lstStyle/>
        <a:p>
          <a:endParaRPr lang="en-US"/>
        </a:p>
      </dgm:t>
    </dgm:pt>
    <dgm:pt modelId="{2AEF5FAD-B099-416E-8C2D-CCE16C02CF8B}">
      <dgm:prSet phldrT="[Text]"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r="100000" b="100000"/>
          </a:path>
          <a:tileRect l="-100000" t="-100000"/>
        </a:gradFill>
      </dgm:spPr>
      <dgm:t>
        <a:bodyPr/>
        <a:lstStyle/>
        <a:p>
          <a:r>
            <a:rPr lang="en-US" sz="2000" b="1" dirty="0" smtClean="0"/>
            <a:t>Database Management</a:t>
          </a:r>
          <a:endParaRPr lang="en-US" sz="2000" b="1" dirty="0"/>
        </a:p>
      </dgm:t>
    </dgm:pt>
    <dgm:pt modelId="{51673B57-7CFD-46FF-8DC8-2398CA56465F}" type="parTrans" cxnId="{94D52CE2-745A-4528-A804-923FFA0A6B08}">
      <dgm:prSet/>
      <dgm:spPr/>
      <dgm:t>
        <a:bodyPr/>
        <a:lstStyle/>
        <a:p>
          <a:endParaRPr lang="en-US"/>
        </a:p>
      </dgm:t>
    </dgm:pt>
    <dgm:pt modelId="{D9302B01-81AD-456C-ADD2-B299995F8306}" type="sibTrans" cxnId="{94D52CE2-745A-4528-A804-923FFA0A6B08}">
      <dgm:prSet/>
      <dgm:spPr/>
      <dgm:t>
        <a:bodyPr/>
        <a:lstStyle/>
        <a:p>
          <a:endParaRPr lang="en-US"/>
        </a:p>
      </dgm:t>
    </dgm:pt>
    <dgm:pt modelId="{10B424FA-1632-4C98-B29E-5BCD2FEF0E07}" type="pres">
      <dgm:prSet presAssocID="{0223BDA0-FFFA-425E-8A36-61608D43C09A}" presName="diagram" presStyleCnt="0">
        <dgm:presLayoutVars>
          <dgm:chMax val="1"/>
          <dgm:dir/>
          <dgm:animLvl val="ctr"/>
          <dgm:resizeHandles val="exact"/>
        </dgm:presLayoutVars>
      </dgm:prSet>
      <dgm:spPr/>
      <dgm:t>
        <a:bodyPr/>
        <a:lstStyle/>
        <a:p>
          <a:endParaRPr lang="en-US"/>
        </a:p>
      </dgm:t>
    </dgm:pt>
    <dgm:pt modelId="{FFD0189C-2B1B-40FF-8A50-E8FECE9A380A}" type="pres">
      <dgm:prSet presAssocID="{0223BDA0-FFFA-425E-8A36-61608D43C09A}" presName="matrix" presStyleCnt="0"/>
      <dgm:spPr/>
      <dgm:t>
        <a:bodyPr/>
        <a:lstStyle/>
        <a:p>
          <a:endParaRPr lang="en-US"/>
        </a:p>
      </dgm:t>
    </dgm:pt>
    <dgm:pt modelId="{9E4742E8-80C3-416E-8F8A-A5B67BAB0C2C}" type="pres">
      <dgm:prSet presAssocID="{0223BDA0-FFFA-425E-8A36-61608D43C09A}" presName="tile1" presStyleLbl="node1" presStyleIdx="0" presStyleCnt="4"/>
      <dgm:spPr/>
      <dgm:t>
        <a:bodyPr/>
        <a:lstStyle/>
        <a:p>
          <a:endParaRPr lang="en-US"/>
        </a:p>
      </dgm:t>
    </dgm:pt>
    <dgm:pt modelId="{5293A918-7D6B-428C-B188-E4EBDE0402A7}" type="pres">
      <dgm:prSet presAssocID="{0223BDA0-FFFA-425E-8A36-61608D43C09A}" presName="tile1text" presStyleLbl="node1" presStyleIdx="0" presStyleCnt="4">
        <dgm:presLayoutVars>
          <dgm:chMax val="0"/>
          <dgm:chPref val="0"/>
          <dgm:bulletEnabled val="1"/>
        </dgm:presLayoutVars>
      </dgm:prSet>
      <dgm:spPr/>
      <dgm:t>
        <a:bodyPr/>
        <a:lstStyle/>
        <a:p>
          <a:endParaRPr lang="en-US"/>
        </a:p>
      </dgm:t>
    </dgm:pt>
    <dgm:pt modelId="{9057CDB4-A6A5-4F0B-AEF8-17AB924FFE7D}" type="pres">
      <dgm:prSet presAssocID="{0223BDA0-FFFA-425E-8A36-61608D43C09A}" presName="tile2" presStyleLbl="node1" presStyleIdx="1" presStyleCnt="4" custLinFactNeighborY="0"/>
      <dgm:spPr/>
      <dgm:t>
        <a:bodyPr/>
        <a:lstStyle/>
        <a:p>
          <a:endParaRPr lang="en-US"/>
        </a:p>
      </dgm:t>
    </dgm:pt>
    <dgm:pt modelId="{8BCD49D4-9EC1-4F17-A68A-C655A59F554E}" type="pres">
      <dgm:prSet presAssocID="{0223BDA0-FFFA-425E-8A36-61608D43C09A}" presName="tile2text" presStyleLbl="node1" presStyleIdx="1" presStyleCnt="4">
        <dgm:presLayoutVars>
          <dgm:chMax val="0"/>
          <dgm:chPref val="0"/>
          <dgm:bulletEnabled val="1"/>
        </dgm:presLayoutVars>
      </dgm:prSet>
      <dgm:spPr/>
      <dgm:t>
        <a:bodyPr/>
        <a:lstStyle/>
        <a:p>
          <a:endParaRPr lang="en-US"/>
        </a:p>
      </dgm:t>
    </dgm:pt>
    <dgm:pt modelId="{8D01C38B-F65C-489A-BB41-F216BD6D25BB}" type="pres">
      <dgm:prSet presAssocID="{0223BDA0-FFFA-425E-8A36-61608D43C09A}" presName="tile3" presStyleLbl="node1" presStyleIdx="2" presStyleCnt="4"/>
      <dgm:spPr/>
      <dgm:t>
        <a:bodyPr/>
        <a:lstStyle/>
        <a:p>
          <a:endParaRPr lang="en-US"/>
        </a:p>
      </dgm:t>
    </dgm:pt>
    <dgm:pt modelId="{B35C85FF-4604-413B-957F-EFDBF99DDC15}" type="pres">
      <dgm:prSet presAssocID="{0223BDA0-FFFA-425E-8A36-61608D43C09A}" presName="tile3text" presStyleLbl="node1" presStyleIdx="2" presStyleCnt="4">
        <dgm:presLayoutVars>
          <dgm:chMax val="0"/>
          <dgm:chPref val="0"/>
          <dgm:bulletEnabled val="1"/>
        </dgm:presLayoutVars>
      </dgm:prSet>
      <dgm:spPr/>
      <dgm:t>
        <a:bodyPr/>
        <a:lstStyle/>
        <a:p>
          <a:endParaRPr lang="en-US"/>
        </a:p>
      </dgm:t>
    </dgm:pt>
    <dgm:pt modelId="{06B72561-9DFD-4482-B5DA-32C0B942B531}" type="pres">
      <dgm:prSet presAssocID="{0223BDA0-FFFA-425E-8A36-61608D43C09A}" presName="tile4" presStyleLbl="node1" presStyleIdx="3" presStyleCnt="4"/>
      <dgm:spPr/>
      <dgm:t>
        <a:bodyPr/>
        <a:lstStyle/>
        <a:p>
          <a:endParaRPr lang="en-US"/>
        </a:p>
      </dgm:t>
    </dgm:pt>
    <dgm:pt modelId="{EB1B0A82-A433-4764-A96D-C0FAF4A31D9D}" type="pres">
      <dgm:prSet presAssocID="{0223BDA0-FFFA-425E-8A36-61608D43C09A}" presName="tile4text" presStyleLbl="node1" presStyleIdx="3" presStyleCnt="4">
        <dgm:presLayoutVars>
          <dgm:chMax val="0"/>
          <dgm:chPref val="0"/>
          <dgm:bulletEnabled val="1"/>
        </dgm:presLayoutVars>
      </dgm:prSet>
      <dgm:spPr/>
      <dgm:t>
        <a:bodyPr/>
        <a:lstStyle/>
        <a:p>
          <a:endParaRPr lang="en-US"/>
        </a:p>
      </dgm:t>
    </dgm:pt>
    <dgm:pt modelId="{2049B5C2-B97B-4B07-A8CE-7BABA537A68D}" type="pres">
      <dgm:prSet presAssocID="{0223BDA0-FFFA-425E-8A36-61608D43C09A}" presName="centerTile" presStyleLbl="fgShp" presStyleIdx="0" presStyleCnt="1">
        <dgm:presLayoutVars>
          <dgm:chMax val="0"/>
          <dgm:chPref val="0"/>
        </dgm:presLayoutVars>
      </dgm:prSet>
      <dgm:spPr/>
      <dgm:t>
        <a:bodyPr/>
        <a:lstStyle/>
        <a:p>
          <a:endParaRPr lang="en-US"/>
        </a:p>
      </dgm:t>
    </dgm:pt>
  </dgm:ptLst>
  <dgm:cxnLst>
    <dgm:cxn modelId="{19B726A3-9A7F-4497-8B03-5DD0AA3F5F1D}" type="presOf" srcId="{88C43030-F113-4E64-9C3D-45050B6DE906}" destId="{9E4742E8-80C3-416E-8F8A-A5B67BAB0C2C}" srcOrd="0" destOrd="0" presId="urn:microsoft.com/office/officeart/2005/8/layout/matrix1"/>
    <dgm:cxn modelId="{4AEB6C48-60BC-47B3-98B6-8142E3DDA0F6}" type="presOf" srcId="{88C43030-F113-4E64-9C3D-45050B6DE906}" destId="{5293A918-7D6B-428C-B188-E4EBDE0402A7}" srcOrd="1" destOrd="0" presId="urn:microsoft.com/office/officeart/2005/8/layout/matrix1"/>
    <dgm:cxn modelId="{CEB20D89-8918-4A2C-AD03-5CEB632C14EA}" srcId="{9A9988FE-385B-4D3B-B365-0658A2A35353}" destId="{88C43030-F113-4E64-9C3D-45050B6DE906}" srcOrd="0" destOrd="0" parTransId="{935437B8-B92F-4640-8F7F-917623AB47CD}" sibTransId="{63C704FB-5FDD-4150-BB37-913B80C2AA2A}"/>
    <dgm:cxn modelId="{BB220AD2-7669-4102-92AD-D2CCAA8F33E5}" type="presOf" srcId="{7FFB7FD1-B336-4D4E-B665-536A01CCFEF5}" destId="{9057CDB4-A6A5-4F0B-AEF8-17AB924FFE7D}" srcOrd="0" destOrd="0" presId="urn:microsoft.com/office/officeart/2005/8/layout/matrix1"/>
    <dgm:cxn modelId="{2C2EF5B1-8FFF-4B06-A966-06801F2173D5}" type="presOf" srcId="{7FFB7FD1-B336-4D4E-B665-536A01CCFEF5}" destId="{8BCD49D4-9EC1-4F17-A68A-C655A59F554E}" srcOrd="1" destOrd="0" presId="urn:microsoft.com/office/officeart/2005/8/layout/matrix1"/>
    <dgm:cxn modelId="{DF7E0FA9-5F1A-443D-BA65-C056F534CFF3}" type="presOf" srcId="{8B74AFC0-6F6A-40D1-B882-414245BFE02D}" destId="{8D01C38B-F65C-489A-BB41-F216BD6D25BB}" srcOrd="0" destOrd="0" presId="urn:microsoft.com/office/officeart/2005/8/layout/matrix1"/>
    <dgm:cxn modelId="{95712174-08E6-454C-A600-F2F854C5B3ED}" srcId="{9A9988FE-385B-4D3B-B365-0658A2A35353}" destId="{7FFB7FD1-B336-4D4E-B665-536A01CCFEF5}" srcOrd="1" destOrd="0" parTransId="{4DBBED80-E62A-4372-9CB8-C64E85F1DCD1}" sibTransId="{671987A2-1A5B-4B96-A8EA-D6BAFC83740A}"/>
    <dgm:cxn modelId="{200B5A87-D184-4C3A-9EF5-26B1B6CC085F}" srcId="{9A9988FE-385B-4D3B-B365-0658A2A35353}" destId="{8B74AFC0-6F6A-40D1-B882-414245BFE02D}" srcOrd="2" destOrd="0" parTransId="{13BF1B16-F80F-4EF5-95F7-68E6EF9329D0}" sibTransId="{0203C694-ABD2-4E6A-9E0E-71995C062570}"/>
    <dgm:cxn modelId="{B7EB9001-3D0D-4245-8B39-4DFCBF57EC0E}" type="presOf" srcId="{2AEF5FAD-B099-416E-8C2D-CCE16C02CF8B}" destId="{EB1B0A82-A433-4764-A96D-C0FAF4A31D9D}" srcOrd="1" destOrd="0" presId="urn:microsoft.com/office/officeart/2005/8/layout/matrix1"/>
    <dgm:cxn modelId="{94D52CE2-745A-4528-A804-923FFA0A6B08}" srcId="{9A9988FE-385B-4D3B-B365-0658A2A35353}" destId="{2AEF5FAD-B099-416E-8C2D-CCE16C02CF8B}" srcOrd="3" destOrd="0" parTransId="{51673B57-7CFD-46FF-8DC8-2398CA56465F}" sibTransId="{D9302B01-81AD-456C-ADD2-B299995F8306}"/>
    <dgm:cxn modelId="{0F5981C2-0177-472A-A718-7644B4CE2CBF}" type="presOf" srcId="{8B74AFC0-6F6A-40D1-B882-414245BFE02D}" destId="{B35C85FF-4604-413B-957F-EFDBF99DDC15}" srcOrd="1" destOrd="0" presId="urn:microsoft.com/office/officeart/2005/8/layout/matrix1"/>
    <dgm:cxn modelId="{E3A31796-0035-41FB-8BFD-3821C33612EF}" srcId="{0223BDA0-FFFA-425E-8A36-61608D43C09A}" destId="{9A9988FE-385B-4D3B-B365-0658A2A35353}" srcOrd="0" destOrd="0" parTransId="{DDA714FA-BF57-4CAC-9F6C-2BE131FFB7D4}" sibTransId="{CC4C3819-BBF6-4CB7-A240-D78AEEF33D89}"/>
    <dgm:cxn modelId="{0CFB4C52-6D5E-4813-BE8C-5C878BF54588}" type="presOf" srcId="{0223BDA0-FFFA-425E-8A36-61608D43C09A}" destId="{10B424FA-1632-4C98-B29E-5BCD2FEF0E07}" srcOrd="0" destOrd="0" presId="urn:microsoft.com/office/officeart/2005/8/layout/matrix1"/>
    <dgm:cxn modelId="{9652975B-03F0-450B-AC6A-2A6B21E391AE}" type="presOf" srcId="{9A9988FE-385B-4D3B-B365-0658A2A35353}" destId="{2049B5C2-B97B-4B07-A8CE-7BABA537A68D}" srcOrd="0" destOrd="0" presId="urn:microsoft.com/office/officeart/2005/8/layout/matrix1"/>
    <dgm:cxn modelId="{52E2B078-FD2E-4801-AA9D-619B9C03F6FF}" type="presOf" srcId="{2AEF5FAD-B099-416E-8C2D-CCE16C02CF8B}" destId="{06B72561-9DFD-4482-B5DA-32C0B942B531}" srcOrd="0" destOrd="0" presId="urn:microsoft.com/office/officeart/2005/8/layout/matrix1"/>
    <dgm:cxn modelId="{AC8AE409-2726-4F10-B9CC-F9D78A10847D}" type="presParOf" srcId="{10B424FA-1632-4C98-B29E-5BCD2FEF0E07}" destId="{FFD0189C-2B1B-40FF-8A50-E8FECE9A380A}" srcOrd="0" destOrd="0" presId="urn:microsoft.com/office/officeart/2005/8/layout/matrix1"/>
    <dgm:cxn modelId="{2CEC7955-6259-4D29-BB96-D73A93649DEE}" type="presParOf" srcId="{FFD0189C-2B1B-40FF-8A50-E8FECE9A380A}" destId="{9E4742E8-80C3-416E-8F8A-A5B67BAB0C2C}" srcOrd="0" destOrd="0" presId="urn:microsoft.com/office/officeart/2005/8/layout/matrix1"/>
    <dgm:cxn modelId="{12BF393C-6B26-4EFE-B393-9C1B787E1C1E}" type="presParOf" srcId="{FFD0189C-2B1B-40FF-8A50-E8FECE9A380A}" destId="{5293A918-7D6B-428C-B188-E4EBDE0402A7}" srcOrd="1" destOrd="0" presId="urn:microsoft.com/office/officeart/2005/8/layout/matrix1"/>
    <dgm:cxn modelId="{830AF5E0-F1C7-490F-81EE-26A8647EFE3D}" type="presParOf" srcId="{FFD0189C-2B1B-40FF-8A50-E8FECE9A380A}" destId="{9057CDB4-A6A5-4F0B-AEF8-17AB924FFE7D}" srcOrd="2" destOrd="0" presId="urn:microsoft.com/office/officeart/2005/8/layout/matrix1"/>
    <dgm:cxn modelId="{0FAFC215-CE49-4E17-BC30-6E99216CFBA3}" type="presParOf" srcId="{FFD0189C-2B1B-40FF-8A50-E8FECE9A380A}" destId="{8BCD49D4-9EC1-4F17-A68A-C655A59F554E}" srcOrd="3" destOrd="0" presId="urn:microsoft.com/office/officeart/2005/8/layout/matrix1"/>
    <dgm:cxn modelId="{2D4480D6-F0BF-447D-A3F5-695A68611FF1}" type="presParOf" srcId="{FFD0189C-2B1B-40FF-8A50-E8FECE9A380A}" destId="{8D01C38B-F65C-489A-BB41-F216BD6D25BB}" srcOrd="4" destOrd="0" presId="urn:microsoft.com/office/officeart/2005/8/layout/matrix1"/>
    <dgm:cxn modelId="{2E90AB10-994D-4333-8576-2B8F44B2172C}" type="presParOf" srcId="{FFD0189C-2B1B-40FF-8A50-E8FECE9A380A}" destId="{B35C85FF-4604-413B-957F-EFDBF99DDC15}" srcOrd="5" destOrd="0" presId="urn:microsoft.com/office/officeart/2005/8/layout/matrix1"/>
    <dgm:cxn modelId="{8DDC6AC7-89E7-408A-AF50-C882B9BBE0D4}" type="presParOf" srcId="{FFD0189C-2B1B-40FF-8A50-E8FECE9A380A}" destId="{06B72561-9DFD-4482-B5DA-32C0B942B531}" srcOrd="6" destOrd="0" presId="urn:microsoft.com/office/officeart/2005/8/layout/matrix1"/>
    <dgm:cxn modelId="{0092FFEE-4A9C-41CB-B1B3-F2BD2CF12CBD}" type="presParOf" srcId="{FFD0189C-2B1B-40FF-8A50-E8FECE9A380A}" destId="{EB1B0A82-A433-4764-A96D-C0FAF4A31D9D}" srcOrd="7" destOrd="0" presId="urn:microsoft.com/office/officeart/2005/8/layout/matrix1"/>
    <dgm:cxn modelId="{FE467193-A22C-481F-8C40-4B72947269E8}" type="presParOf" srcId="{10B424FA-1632-4C98-B29E-5BCD2FEF0E07}" destId="{2049B5C2-B97B-4B07-A8CE-7BABA537A68D}" srcOrd="1" destOrd="0" presId="urn:microsoft.com/office/officeart/2005/8/layout/matrix1"/>
  </dgm:cxnLst>
  <dgm:bg/>
  <dgm:whole/>
</dgm:dataModel>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9266238" cy="75565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12112625" y="0"/>
            <a:ext cx="9266238" cy="755650"/>
          </a:xfrm>
          <a:prstGeom prst="rect">
            <a:avLst/>
          </a:prstGeom>
        </p:spPr>
        <p:txBody>
          <a:bodyPr vert="horz" lIns="91440" tIns="45720" rIns="91440" bIns="45720" rtlCol="0"/>
          <a:lstStyle>
            <a:lvl1pPr algn="r">
              <a:defRPr sz="1200"/>
            </a:lvl1pPr>
          </a:lstStyle>
          <a:p>
            <a:fld id="{1E90155C-8EF8-435C-A6DC-5A5EAC1BA33C}" type="datetimeFigureOut">
              <a:rPr lang="nl-BE" smtClean="0"/>
              <a:pPr/>
              <a:t>2/10/2009</a:t>
            </a:fld>
            <a:endParaRPr lang="nl-BE"/>
          </a:p>
        </p:txBody>
      </p:sp>
      <p:sp>
        <p:nvSpPr>
          <p:cNvPr id="4" name="Tijdelijke aanduiding voor dia-afbeelding 3"/>
          <p:cNvSpPr>
            <a:spLocks noGrp="1" noRot="1" noChangeAspect="1"/>
          </p:cNvSpPr>
          <p:nvPr>
            <p:ph type="sldImg" idx="2"/>
          </p:nvPr>
        </p:nvSpPr>
        <p:spPr>
          <a:xfrm>
            <a:off x="6681788" y="1133475"/>
            <a:ext cx="8020050" cy="567055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2138363" y="7181850"/>
            <a:ext cx="17106900" cy="6804025"/>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14360525"/>
            <a:ext cx="9266238" cy="75565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12112625" y="14360525"/>
            <a:ext cx="9266238" cy="755650"/>
          </a:xfrm>
          <a:prstGeom prst="rect">
            <a:avLst/>
          </a:prstGeom>
        </p:spPr>
        <p:txBody>
          <a:bodyPr vert="horz" lIns="91440" tIns="45720" rIns="91440" bIns="45720" rtlCol="0" anchor="b"/>
          <a:lstStyle>
            <a:lvl1pPr algn="r">
              <a:defRPr sz="1200"/>
            </a:lvl1pPr>
          </a:lstStyle>
          <a:p>
            <a:fld id="{09F901F4-73FB-4145-B630-429962EFA117}" type="slidenum">
              <a:rPr lang="nl-BE" smtClean="0"/>
              <a:pPr/>
              <a:t>‹nr.›</a:t>
            </a:fld>
            <a:endParaRPr lang="nl-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82D6729-09DF-45B8-A87C-7BBA02CDD8A3}" type="slidenum">
              <a:rPr lang="en-US"/>
              <a:pPr/>
              <a:t>2</a:t>
            </a:fld>
            <a:endParaRPr lang="en-US"/>
          </a:p>
        </p:txBody>
      </p:sp>
      <p:sp>
        <p:nvSpPr>
          <p:cNvPr id="429058" name="Rectangle 2"/>
          <p:cNvSpPr>
            <a:spLocks noRot="1" noChangeArrowheads="1" noTextEdit="1"/>
          </p:cNvSpPr>
          <p:nvPr>
            <p:ph type="sldImg"/>
          </p:nvPr>
        </p:nvSpPr>
        <p:spPr>
          <a:xfrm>
            <a:off x="13239828" y="2"/>
            <a:ext cx="8158567" cy="3248635"/>
          </a:xfrm>
          <a:ln/>
        </p:spPr>
      </p:sp>
      <p:sp>
        <p:nvSpPr>
          <p:cNvPr id="429059" name="Rectangle 3"/>
          <p:cNvSpPr>
            <a:spLocks noGrp="1" noChangeArrowheads="1"/>
          </p:cNvSpPr>
          <p:nvPr>
            <p:ph type="body" idx="1"/>
          </p:nvPr>
        </p:nvSpPr>
        <p:spPr>
          <a:xfrm>
            <a:off x="4928" y="3368859"/>
            <a:ext cx="21373775" cy="11141536"/>
          </a:xfrm>
        </p:spPr>
        <p:txBody>
          <a:bodyPr/>
          <a:lstStyle/>
          <a:p>
            <a:endParaRPr lang="en-GB" sz="21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A00D9B0-8290-4801-A581-4D574E43CEF6}" type="slidenum">
              <a:rPr lang="en-US"/>
              <a:pPr/>
              <a:t>23</a:t>
            </a:fld>
            <a:endParaRPr lang="en-US"/>
          </a:p>
        </p:txBody>
      </p:sp>
      <p:sp>
        <p:nvSpPr>
          <p:cNvPr id="502786" name="Rectangle 2"/>
          <p:cNvSpPr>
            <a:spLocks noChangeArrowheads="1" noTextEdit="1"/>
          </p:cNvSpPr>
          <p:nvPr>
            <p:ph type="sldImg"/>
          </p:nvPr>
        </p:nvSpPr>
        <p:spPr bwMode="auto">
          <a:xfrm>
            <a:off x="6699250" y="1146175"/>
            <a:ext cx="7989888" cy="5648325"/>
          </a:xfrm>
          <a:prstGeom prst="rect">
            <a:avLst/>
          </a:prstGeom>
          <a:noFill/>
          <a:ln w="12700" cap="flat">
            <a:solidFill>
              <a:schemeClr val="tx1"/>
            </a:solidFill>
            <a:miter lim="800000"/>
            <a:headEnd/>
            <a:tailEnd/>
          </a:ln>
        </p:spPr>
      </p:sp>
      <p:sp>
        <p:nvSpPr>
          <p:cNvPr id="502787" name="Rectangle 3"/>
          <p:cNvSpPr>
            <a:spLocks noChangeArrowheads="1"/>
          </p:cNvSpPr>
          <p:nvPr>
            <p:ph type="body" idx="1"/>
          </p:nvPr>
        </p:nvSpPr>
        <p:spPr bwMode="auto">
          <a:xfrm>
            <a:off x="2848935" y="7176105"/>
            <a:ext cx="15676252" cy="6805230"/>
          </a:xfrm>
          <a:prstGeom prst="rect">
            <a:avLst/>
          </a:prstGeom>
          <a:noFill/>
          <a:ln>
            <a:miter lim="800000"/>
            <a:headEnd/>
            <a:tailEnd/>
          </a:ln>
        </p:spPr>
        <p:txBody>
          <a:bodyPr lIns="213356" tIns="110234" rIns="213356" bIns="110234"/>
          <a:lstStyle/>
          <a:p>
            <a:r>
              <a:rPr lang="en-US"/>
              <a:t>Oracle9i is the platform for all business intelligence applications. </a:t>
            </a:r>
          </a:p>
          <a:p>
            <a:r>
              <a:rPr lang="en-US"/>
              <a:t>By integrating relational data-warehouse capabilities with ETL, OLAP, and data-mining functionality into a single server platform, Oracle9i provides tremendous benefits:</a:t>
            </a:r>
          </a:p>
          <a:p>
            <a:r>
              <a:rPr lang="en-US"/>
              <a:t> - reduced administration costs: only one server-product, administered using one management tools (Oracle Enterprise Manager). Leverage existing Oracle RDBMS administration expertise for all aspects of business intelligence. </a:t>
            </a:r>
          </a:p>
          <a:p>
            <a:r>
              <a:rPr lang="en-US"/>
              <a:t>- faster deployment: new applications can be deployed much faster, since there is no longer any need to manually integrate multiple products. </a:t>
            </a:r>
          </a:p>
          <a:p>
            <a:r>
              <a:rPr lang="en-US"/>
              <a:t> - improved scalability, reliability, security: Core benefits of the relational database are now extended to the entire BI platform. With Oracle9i, areas such as OLAP and data-mining can now achieve mission-critical availability. A single platform centralizes the management of data-security, so that access policies are consistent regardless of the application. </a:t>
            </a:r>
          </a:p>
          <a:p>
            <a:r>
              <a:rPr lang="en-US"/>
              <a:t>Other benefits:</a:t>
            </a:r>
          </a:p>
          <a:p>
            <a:r>
              <a:rPr lang="en-US"/>
              <a:t> - integrated release process: the components of the BI platform are integrated, so that the entire platform is upgraded together rather than upgrading individual components. This ensure interoperability of all components at all times.</a:t>
            </a:r>
          </a:p>
          <a:p>
            <a:r>
              <a:rPr lang="en-US"/>
              <a:t> - enhanced data synchronization: the data stored in multiple server products does not need to be </a:t>
            </a:r>
            <a:r>
              <a:rPr lang="en-US">
                <a:latin typeface="Times New Roman"/>
              </a:rPr>
              <a:t>‘</a:t>
            </a:r>
            <a:r>
              <a:rPr lang="en-US"/>
              <a:t>synched</a:t>
            </a:r>
            <a:r>
              <a:rPr lang="en-US">
                <a:latin typeface="Times New Roman"/>
              </a:rPr>
              <a:t>’</a:t>
            </a:r>
            <a:r>
              <a:rPr lang="en-US"/>
              <a:t> manually. Having a single platform will enable new data to be quickly and easily incorporated into all aspects of the business intelligence system.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954AD08-27D9-4D39-9EA4-C005523E03C1}" type="slidenum">
              <a:rPr lang="en-US"/>
              <a:pPr/>
              <a:t>25</a:t>
            </a:fld>
            <a:endParaRPr lang="en-US"/>
          </a:p>
        </p:txBody>
      </p:sp>
      <p:sp>
        <p:nvSpPr>
          <p:cNvPr id="504834" name="Rectangle 2"/>
          <p:cNvSpPr>
            <a:spLocks noChangeArrowheads="1" noTextEdit="1"/>
          </p:cNvSpPr>
          <p:nvPr>
            <p:ph type="sldImg"/>
          </p:nvPr>
        </p:nvSpPr>
        <p:spPr bwMode="auto">
          <a:xfrm>
            <a:off x="3643206" y="1148176"/>
            <a:ext cx="14101971" cy="5649435"/>
          </a:xfrm>
          <a:prstGeom prst="rect">
            <a:avLst/>
          </a:prstGeom>
          <a:noFill/>
          <a:ln w="12700" cap="flat">
            <a:solidFill>
              <a:schemeClr val="tx1"/>
            </a:solidFill>
            <a:miter lim="800000"/>
            <a:headEnd/>
            <a:tailEnd/>
          </a:ln>
        </p:spPr>
      </p:sp>
      <p:sp>
        <p:nvSpPr>
          <p:cNvPr id="504835" name="Rectangle 3"/>
          <p:cNvSpPr>
            <a:spLocks noChangeArrowheads="1"/>
          </p:cNvSpPr>
          <p:nvPr>
            <p:ph type="body" idx="1"/>
          </p:nvPr>
        </p:nvSpPr>
        <p:spPr bwMode="auto">
          <a:xfrm>
            <a:off x="2848935" y="7176105"/>
            <a:ext cx="15676252" cy="6805230"/>
          </a:xfrm>
          <a:prstGeom prst="rect">
            <a:avLst/>
          </a:prstGeom>
          <a:noFill/>
          <a:ln>
            <a:miter lim="800000"/>
            <a:headEnd/>
            <a:tailEnd/>
          </a:ln>
        </p:spPr>
        <p:txBody>
          <a:bodyPr lIns="213356" tIns="110234" rIns="213356" bIns="110234"/>
          <a:lstStyle/>
          <a:p>
            <a:r>
              <a:rPr lang="en-US">
                <a:latin typeface="Times New Roman"/>
              </a:rPr>
              <a:t>‘</a:t>
            </a:r>
            <a:r>
              <a:rPr lang="en-US"/>
              <a:t>ETL</a:t>
            </a:r>
            <a:r>
              <a:rPr lang="en-US">
                <a:latin typeface="Times New Roman"/>
              </a:rPr>
              <a:t>’</a:t>
            </a:r>
            <a:r>
              <a:rPr lang="en-US"/>
              <a:t> stands for </a:t>
            </a:r>
            <a:r>
              <a:rPr lang="en-US">
                <a:latin typeface="Times New Roman"/>
              </a:rPr>
              <a:t>‘</a:t>
            </a:r>
            <a:r>
              <a:rPr lang="en-US"/>
              <a:t>extraction, transformation, loading</a:t>
            </a:r>
            <a:r>
              <a:rPr lang="en-US">
                <a:latin typeface="Times New Roman"/>
              </a:rPr>
              <a:t>’</a:t>
            </a:r>
            <a:r>
              <a:rPr lang="en-US"/>
              <a:t>. This is the process of extracting data from source systems and loading data into the data warehouse. </a:t>
            </a:r>
          </a:p>
          <a:p>
            <a:r>
              <a:rPr lang="en-US"/>
              <a:t>Oracle9i includes Oracle Warehouse Builder. OWB provides an extensible framework and productive GUI for designing and deploying data warehouses and data marts. OWB is available today, and utilized Oracle8i for data-transformations.</a:t>
            </a:r>
          </a:p>
          <a:p>
            <a:r>
              <a:rPr lang="en-US"/>
              <a:t>Oracle9i introduces many new SQL features to improve the scalability and performance of ETL operations. These new features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sldNum" sz="quarter" idx="5"/>
          </p:nvPr>
        </p:nvSpPr>
        <p:spPr>
          <a:ln/>
        </p:spPr>
        <p:txBody>
          <a:bodyPr/>
          <a:lstStyle/>
          <a:p>
            <a:fld id="{BF82BC79-4A90-4D98-BEF8-723B748F64A0}" type="slidenum">
              <a:rPr lang="en-US"/>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652D805-80C6-469A-AD91-4D4DEF86AB58}" type="slidenum">
              <a:rPr lang="en-US"/>
              <a:pPr/>
              <a:t>27</a:t>
            </a:fld>
            <a:endParaRPr lang="en-US"/>
          </a:p>
        </p:txBody>
      </p:sp>
      <p:sp>
        <p:nvSpPr>
          <p:cNvPr id="508930" name="Rectangle 2"/>
          <p:cNvSpPr>
            <a:spLocks noChangeArrowheads="1" noTextEdit="1"/>
          </p:cNvSpPr>
          <p:nvPr>
            <p:ph type="sldImg"/>
          </p:nvPr>
        </p:nvSpPr>
        <p:spPr bwMode="auto">
          <a:xfrm>
            <a:off x="3643206" y="1148176"/>
            <a:ext cx="14101971" cy="5649435"/>
          </a:xfrm>
          <a:prstGeom prst="rect">
            <a:avLst/>
          </a:prstGeom>
          <a:noFill/>
          <a:ln w="12700" cap="flat">
            <a:solidFill>
              <a:schemeClr val="tx1"/>
            </a:solidFill>
            <a:miter lim="800000"/>
            <a:headEnd/>
            <a:tailEnd/>
          </a:ln>
        </p:spPr>
      </p:sp>
      <p:sp>
        <p:nvSpPr>
          <p:cNvPr id="508931" name="Rectangle 3"/>
          <p:cNvSpPr>
            <a:spLocks noChangeArrowheads="1"/>
          </p:cNvSpPr>
          <p:nvPr>
            <p:ph type="body" idx="1"/>
          </p:nvPr>
        </p:nvSpPr>
        <p:spPr bwMode="auto">
          <a:xfrm>
            <a:off x="2848935" y="7176105"/>
            <a:ext cx="15676252" cy="6805230"/>
          </a:xfrm>
          <a:prstGeom prst="rect">
            <a:avLst/>
          </a:prstGeom>
          <a:noFill/>
          <a:ln>
            <a:miter lim="800000"/>
            <a:headEnd/>
            <a:tailEnd/>
          </a:ln>
        </p:spPr>
        <p:txBody>
          <a:bodyPr lIns="213356" tIns="110234" rIns="213356" bIns="110234"/>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A87680F-9781-4E7F-A2CB-C4105B2B2E72}" type="slidenum">
              <a:rPr lang="en-US"/>
              <a:pPr/>
              <a:t>28</a:t>
            </a:fld>
            <a:endParaRPr lang="en-US"/>
          </a:p>
        </p:txBody>
      </p:sp>
      <p:sp>
        <p:nvSpPr>
          <p:cNvPr id="510978" name="Rectangle 2"/>
          <p:cNvSpPr>
            <a:spLocks noChangeArrowheads="1" noTextEdit="1"/>
          </p:cNvSpPr>
          <p:nvPr>
            <p:ph type="sldImg"/>
          </p:nvPr>
        </p:nvSpPr>
        <p:spPr bwMode="auto">
          <a:xfrm>
            <a:off x="3643206" y="1148176"/>
            <a:ext cx="14101971" cy="5649435"/>
          </a:xfrm>
          <a:prstGeom prst="rect">
            <a:avLst/>
          </a:prstGeom>
          <a:noFill/>
          <a:ln w="12700" cap="flat">
            <a:solidFill>
              <a:schemeClr val="tx1"/>
            </a:solidFill>
            <a:miter lim="800000"/>
            <a:headEnd/>
            <a:tailEnd/>
          </a:ln>
        </p:spPr>
      </p:sp>
      <p:sp>
        <p:nvSpPr>
          <p:cNvPr id="510979" name="Rectangle 3"/>
          <p:cNvSpPr>
            <a:spLocks noChangeArrowheads="1"/>
          </p:cNvSpPr>
          <p:nvPr>
            <p:ph type="body" idx="1"/>
          </p:nvPr>
        </p:nvSpPr>
        <p:spPr bwMode="auto">
          <a:xfrm>
            <a:off x="2848935" y="7176105"/>
            <a:ext cx="15676252" cy="6805230"/>
          </a:xfrm>
          <a:prstGeom prst="rect">
            <a:avLst/>
          </a:prstGeom>
          <a:noFill/>
          <a:ln>
            <a:miter lim="800000"/>
            <a:headEnd/>
            <a:tailEnd/>
          </a:ln>
        </p:spPr>
        <p:txBody>
          <a:bodyPr lIns="213356" tIns="110234" rIns="213356" bIns="110234"/>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DB1347B-7FB8-432E-9787-BE47A1D75AE1}" type="slidenum">
              <a:rPr lang="en-US"/>
              <a:pPr/>
              <a:t>29</a:t>
            </a:fld>
            <a:endParaRPr lang="en-US"/>
          </a:p>
        </p:txBody>
      </p:sp>
      <p:sp>
        <p:nvSpPr>
          <p:cNvPr id="513026" name="Rectangle 2"/>
          <p:cNvSpPr>
            <a:spLocks noChangeArrowheads="1" noTextEdit="1"/>
          </p:cNvSpPr>
          <p:nvPr>
            <p:ph type="sldImg"/>
          </p:nvPr>
        </p:nvSpPr>
        <p:spPr bwMode="auto">
          <a:xfrm>
            <a:off x="3638453" y="1143097"/>
            <a:ext cx="14111478" cy="5651975"/>
          </a:xfrm>
          <a:prstGeom prst="rect">
            <a:avLst/>
          </a:prstGeom>
          <a:noFill/>
          <a:ln w="12700" cap="flat">
            <a:solidFill>
              <a:schemeClr val="tx1"/>
            </a:solidFill>
            <a:miter lim="800000"/>
            <a:headEnd/>
            <a:tailEnd/>
          </a:ln>
        </p:spPr>
      </p:sp>
      <p:sp>
        <p:nvSpPr>
          <p:cNvPr id="513027" name="Rectangle 3"/>
          <p:cNvSpPr>
            <a:spLocks noChangeArrowheads="1"/>
          </p:cNvSpPr>
          <p:nvPr>
            <p:ph type="body" idx="1"/>
          </p:nvPr>
        </p:nvSpPr>
        <p:spPr bwMode="auto">
          <a:xfrm>
            <a:off x="2848935" y="7178644"/>
            <a:ext cx="15676252" cy="6805232"/>
          </a:xfrm>
          <a:prstGeom prst="rect">
            <a:avLst/>
          </a:prstGeom>
          <a:noFill/>
          <a:ln>
            <a:miter lim="800000"/>
            <a:headEnd/>
            <a:tailEnd/>
          </a:ln>
        </p:spPr>
        <p:txBody>
          <a:bodyPr lIns="216910" tIns="113788" rIns="216910" bIns="113788"/>
          <a:lstStyle/>
          <a:p>
            <a:pPr defTabSz="2172905"/>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2B4CDE3-434D-434C-94DB-E57DBD0580B7}" type="slidenum">
              <a:rPr lang="en-US" smtClean="0"/>
              <a:pPr>
                <a:defRPr/>
              </a:pPr>
              <a:t>9</a:t>
            </a:fld>
            <a:endParaRPr lang="en-US" dirty="0" smtClean="0"/>
          </a:p>
        </p:txBody>
      </p:sp>
      <p:sp>
        <p:nvSpPr>
          <p:cNvPr id="47107" name="Rectangle 2"/>
          <p:cNvSpPr>
            <a:spLocks noGrp="1" noRot="1" noChangeAspect="1" noChangeArrowheads="1" noTextEdit="1"/>
          </p:cNvSpPr>
          <p:nvPr>
            <p:ph type="sldImg"/>
          </p:nvPr>
        </p:nvSpPr>
        <p:spPr bwMode="auto">
          <a:xfrm>
            <a:off x="6726238" y="1136650"/>
            <a:ext cx="8059737" cy="5699125"/>
          </a:xfrm>
          <a:noFill/>
          <a:ln>
            <a:solidFill>
              <a:srgbClr val="000000"/>
            </a:solidFill>
            <a:miter lim="800000"/>
            <a:headEnd/>
            <a:tailEnd/>
          </a:ln>
        </p:spPr>
      </p:sp>
      <p:sp>
        <p:nvSpPr>
          <p:cNvPr id="47108" name="Rectangle 3"/>
          <p:cNvSpPr>
            <a:spLocks noGrp="1" noChangeArrowheads="1"/>
          </p:cNvSpPr>
          <p:nvPr>
            <p:ph type="body" idx="1"/>
          </p:nvPr>
        </p:nvSpPr>
        <p:spPr bwMode="auto">
          <a:xfrm>
            <a:off x="2870950" y="7211286"/>
            <a:ext cx="15765475" cy="6835697"/>
          </a:xfrm>
          <a:noFill/>
        </p:spPr>
        <p:txBody>
          <a:bodyPr wrap="square" lIns="209503" tIns="104753" rIns="209503" bIns="104753" numCol="1" anchor="t" anchorCtr="0" compatLnSpc="1">
            <a:prstTxWarp prst="textNoShape">
              <a:avLst/>
            </a:prstTxWarp>
          </a:bodyPr>
          <a:lstStyle/>
          <a:p>
            <a:pPr eaLnBrk="1" hangingPunct="1">
              <a:spcBef>
                <a:spcPct val="0"/>
              </a:spcBef>
            </a:pPr>
            <a:endParaRPr lang="nl-B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0763BFA-08AA-4CE4-B42B-20708B6410A0}" type="slidenum">
              <a:rPr lang="en-US"/>
              <a:pPr/>
              <a:t>13</a:t>
            </a:fld>
            <a:endParaRPr lang="en-US"/>
          </a:p>
        </p:txBody>
      </p:sp>
      <p:sp>
        <p:nvSpPr>
          <p:cNvPr id="431106" name="Rectangle 2"/>
          <p:cNvSpPr>
            <a:spLocks noRot="1" noChangeArrowheads="1" noTextEdit="1"/>
          </p:cNvSpPr>
          <p:nvPr>
            <p:ph type="sldImg"/>
          </p:nvPr>
        </p:nvSpPr>
        <p:spPr>
          <a:ln/>
        </p:spPr>
      </p:sp>
      <p:sp>
        <p:nvSpPr>
          <p:cNvPr id="431107" name="Rectangle 3"/>
          <p:cNvSpPr>
            <a:spLocks noGrp="1" noChangeArrowheads="1"/>
          </p:cNvSpPr>
          <p:nvPr>
            <p:ph type="body" idx="1"/>
          </p:nvPr>
        </p:nvSpPr>
        <p:spPr/>
        <p:txBody>
          <a:bodyPr/>
          <a:lstStyle/>
          <a:p>
            <a:pPr>
              <a:lnSpc>
                <a:spcPct val="80000"/>
              </a:lnSpc>
            </a:pPr>
            <a:r>
              <a:rPr lang="en-US" sz="2300" dirty="0"/>
              <a:t>Enterprise ETL platform</a:t>
            </a:r>
          </a:p>
          <a:p>
            <a:pPr lvl="1">
              <a:lnSpc>
                <a:spcPct val="80000"/>
              </a:lnSpc>
            </a:pPr>
            <a:r>
              <a:rPr lang="en-US" sz="2300" dirty="0"/>
              <a:t>High performance – competitive with the best in the industry</a:t>
            </a:r>
          </a:p>
          <a:p>
            <a:pPr lvl="1">
              <a:lnSpc>
                <a:spcPct val="80000"/>
              </a:lnSpc>
            </a:pPr>
            <a:r>
              <a:rPr lang="en-US" sz="2300" dirty="0"/>
              <a:t>High scale – distribute transformations across processors</a:t>
            </a:r>
          </a:p>
          <a:p>
            <a:pPr lvl="1">
              <a:lnSpc>
                <a:spcPct val="80000"/>
              </a:lnSpc>
            </a:pPr>
            <a:r>
              <a:rPr lang="en-US" sz="2300" dirty="0"/>
              <a:t>Trustworthy and reliable – built-in data cleansing, error data handling and </a:t>
            </a:r>
            <a:r>
              <a:rPr lang="en-US" sz="2300" dirty="0" err="1"/>
              <a:t>restartability</a:t>
            </a:r>
            <a:endParaRPr lang="en-US" sz="2300" dirty="0"/>
          </a:p>
          <a:p>
            <a:pPr>
              <a:lnSpc>
                <a:spcPct val="80000"/>
              </a:lnSpc>
            </a:pPr>
            <a:r>
              <a:rPr lang="en-US" sz="2300" dirty="0"/>
              <a:t>Best in class usability</a:t>
            </a:r>
          </a:p>
          <a:p>
            <a:pPr lvl="1">
              <a:lnSpc>
                <a:spcPct val="80000"/>
              </a:lnSpc>
            </a:pPr>
            <a:r>
              <a:rPr lang="en-US" sz="2300" dirty="0"/>
              <a:t>Full developer IDE</a:t>
            </a:r>
          </a:p>
          <a:p>
            <a:pPr lvl="1">
              <a:lnSpc>
                <a:spcPct val="80000"/>
              </a:lnSpc>
            </a:pPr>
            <a:r>
              <a:rPr lang="en-US" sz="2300" dirty="0"/>
              <a:t>Source control</a:t>
            </a:r>
          </a:p>
          <a:p>
            <a:pPr lvl="1">
              <a:lnSpc>
                <a:spcPct val="80000"/>
              </a:lnSpc>
            </a:pPr>
            <a:r>
              <a:rPr lang="en-US" sz="2300" dirty="0"/>
              <a:t>Visual debugging of control flow </a:t>
            </a:r>
            <a:r>
              <a:rPr lang="en-US" sz="2300" i="1" dirty="0"/>
              <a:t>and </a:t>
            </a:r>
            <a:r>
              <a:rPr lang="en-US" sz="2300" dirty="0"/>
              <a:t>data</a:t>
            </a:r>
          </a:p>
          <a:p>
            <a:pPr lvl="1">
              <a:lnSpc>
                <a:spcPct val="80000"/>
              </a:lnSpc>
            </a:pPr>
            <a:r>
              <a:rPr lang="en-US" sz="2300" dirty="0"/>
              <a:t>Configuration and deployment for develop, test and release.</a:t>
            </a:r>
          </a:p>
          <a:p>
            <a:pPr lvl="1">
              <a:lnSpc>
                <a:spcPct val="80000"/>
              </a:lnSpc>
            </a:pPr>
            <a:r>
              <a:rPr lang="en-US" sz="2300" dirty="0"/>
              <a:t>Great range of transforms out-of-the-box: little or no scripting required!</a:t>
            </a:r>
          </a:p>
          <a:p>
            <a:pPr>
              <a:lnSpc>
                <a:spcPct val="80000"/>
              </a:lnSpc>
            </a:pPr>
            <a:r>
              <a:rPr lang="en-US" sz="2300" dirty="0"/>
              <a:t>Highly extensible – with native or managed code</a:t>
            </a:r>
          </a:p>
          <a:p>
            <a:pPr lvl="1">
              <a:lnSpc>
                <a:spcPct val="80000"/>
              </a:lnSpc>
            </a:pPr>
            <a:r>
              <a:rPr lang="en-US" sz="2300" dirty="0"/>
              <a:t>Custom tasks</a:t>
            </a:r>
          </a:p>
          <a:p>
            <a:pPr lvl="1">
              <a:lnSpc>
                <a:spcPct val="80000"/>
              </a:lnSpc>
            </a:pPr>
            <a:r>
              <a:rPr lang="en-US" sz="2300" dirty="0"/>
              <a:t>Custom enumerations</a:t>
            </a:r>
          </a:p>
          <a:p>
            <a:pPr lvl="1">
              <a:lnSpc>
                <a:spcPct val="80000"/>
              </a:lnSpc>
            </a:pPr>
            <a:r>
              <a:rPr lang="en-US" sz="2300" dirty="0"/>
              <a:t>Custom transformations</a:t>
            </a:r>
          </a:p>
          <a:p>
            <a:pPr lvl="1">
              <a:lnSpc>
                <a:spcPct val="80000"/>
              </a:lnSpc>
            </a:pPr>
            <a:r>
              <a:rPr lang="en-US" sz="2300" dirty="0"/>
              <a:t>Custom data sources</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648F892-787F-4AC4-822E-803557E65B23}" type="slidenum">
              <a:rPr lang="en-US"/>
              <a:pPr/>
              <a:t>15</a:t>
            </a:fld>
            <a:endParaRPr lang="en-US"/>
          </a:p>
        </p:txBody>
      </p:sp>
      <p:sp>
        <p:nvSpPr>
          <p:cNvPr id="434178" name="Rectangle 2"/>
          <p:cNvSpPr>
            <a:spLocks noRot="1" noChangeArrowheads="1" noTextEdit="1"/>
          </p:cNvSpPr>
          <p:nvPr>
            <p:ph type="sldImg"/>
          </p:nvPr>
        </p:nvSpPr>
        <p:spPr>
          <a:ln/>
        </p:spPr>
      </p:sp>
      <p:sp>
        <p:nvSpPr>
          <p:cNvPr id="434179" name="Rectangle 3"/>
          <p:cNvSpPr>
            <a:spLocks noGrp="1" noChangeArrowheads="1"/>
          </p:cNvSpPr>
          <p:nvPr>
            <p:ph type="body" idx="1"/>
          </p:nvPr>
        </p:nvSpPr>
        <p:spPr>
          <a:xfrm>
            <a:off x="965044" y="7182020"/>
            <a:ext cx="19552011" cy="6803054"/>
          </a:xfrm>
        </p:spPr>
        <p:txBody>
          <a:bodyPr/>
          <a:lstStyle/>
          <a:p>
            <a:pPr lvl="1"/>
            <a:endParaRPr lang="en-GB" sz="23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348C540-D260-4707-A89B-33181C842731}" type="slidenum">
              <a:rPr lang="en-US"/>
              <a:pPr/>
              <a:t>16</a:t>
            </a:fld>
            <a:endParaRPr lang="en-US"/>
          </a:p>
        </p:txBody>
      </p:sp>
      <p:sp>
        <p:nvSpPr>
          <p:cNvPr id="445442" name="Rectangle 2"/>
          <p:cNvSpPr>
            <a:spLocks noRo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EABE640-AB41-48F6-85C2-37155A835889}" type="slidenum">
              <a:rPr lang="en-US"/>
              <a:pPr/>
              <a:t>18</a:t>
            </a:fld>
            <a:endParaRPr lang="en-US"/>
          </a:p>
        </p:txBody>
      </p:sp>
      <p:sp>
        <p:nvSpPr>
          <p:cNvPr id="437250" name="Rectangle 2"/>
          <p:cNvSpPr>
            <a:spLocks noRot="1" noChangeArrowheads="1" noTextEdit="1"/>
          </p:cNvSpPr>
          <p:nvPr>
            <p:ph type="sldImg"/>
          </p:nvPr>
        </p:nvSpPr>
        <p:spPr>
          <a:ln/>
        </p:spPr>
      </p:sp>
      <p:sp>
        <p:nvSpPr>
          <p:cNvPr id="437251" name="Rectangle 3"/>
          <p:cNvSpPr>
            <a:spLocks noGrp="1" noChangeArrowheads="1"/>
          </p:cNvSpPr>
          <p:nvPr>
            <p:ph type="body" idx="1"/>
          </p:nvPr>
        </p:nvSpPr>
        <p:spPr/>
        <p:txBody>
          <a:bodyPr/>
          <a:lstStyle/>
          <a:p>
            <a:r>
              <a:rPr lang="en-US"/>
              <a:t>Microsoft's goal for the data mining functionality in SQL Server 2005 is to build tools that: </a:t>
            </a:r>
          </a:p>
          <a:p>
            <a:r>
              <a:rPr lang="en-US"/>
              <a:t>Are easy to use </a:t>
            </a:r>
          </a:p>
          <a:p>
            <a:r>
              <a:rPr lang="en-US"/>
              <a:t>Provide a complete set of features </a:t>
            </a:r>
          </a:p>
          <a:p>
            <a:r>
              <a:rPr lang="en-US"/>
              <a:t>Are easily embedded in production applications </a:t>
            </a:r>
          </a:p>
          <a:p>
            <a:r>
              <a:rPr lang="en-US"/>
              <a:t>Integrate closely with the other SQL Server BI technologies, and </a:t>
            </a:r>
          </a:p>
          <a:p>
            <a:r>
              <a:rPr lang="en-US"/>
              <a:t>Extend the market for data mining applications. </a:t>
            </a:r>
          </a:p>
          <a:p>
            <a:endParaRPr lang="en-US"/>
          </a:p>
          <a:p>
            <a:r>
              <a:rPr lang="en-US"/>
              <a:t>To date, the development of such applications has been focused on the biggest problems at the biggest companies – those who can afford scarce analytical talent and high development costs that have traditionally been required to build a data mining application. Just as Microsoft's OLAP technologies have helped the OLAP market to grow, we are looking to extend data mining technologies to enterprises and corporate departments that have not been able to develop such applications in the past.</a:t>
            </a:r>
          </a:p>
          <a:p>
            <a:r>
              <a:rPr lang="en-US"/>
              <a:t>Use the SQL Server 2005 Data Mining tools to explore a set of data for patterns, and then optionally perform prediction on those patterns. That's all data mining is: exploration, pattern discovery, and pattern prediction.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CFD26B4-DE21-430E-96A5-FFCF7B748253}" type="slidenum">
              <a:rPr lang="en-US"/>
              <a:pPr/>
              <a:t>19</a:t>
            </a:fld>
            <a:endParaRPr lang="en-US"/>
          </a:p>
        </p:txBody>
      </p:sp>
      <p:sp>
        <p:nvSpPr>
          <p:cNvPr id="441346" name="Rectangle 2"/>
          <p:cNvSpPr>
            <a:spLocks noRot="1" noChangeArrowheads="1" noTextEdit="1"/>
          </p:cNvSpPr>
          <p:nvPr>
            <p:ph type="sldImg"/>
          </p:nvPr>
        </p:nvSpPr>
        <p:spPr>
          <a:ln/>
        </p:spPr>
      </p:sp>
      <p:sp>
        <p:nvSpPr>
          <p:cNvPr id="441347" name="Rectangle 3"/>
          <p:cNvSpPr>
            <a:spLocks noGrp="1" noChangeArrowheads="1"/>
          </p:cNvSpPr>
          <p:nvPr>
            <p:ph type="body" idx="1"/>
          </p:nvPr>
        </p:nvSpPr>
        <p:spPr/>
        <p:txBody>
          <a:bodyPr/>
          <a:lstStyle/>
          <a:p>
            <a:pPr>
              <a:lnSpc>
                <a:spcPct val="90000"/>
              </a:lnSpc>
            </a:pPr>
            <a:r>
              <a:rPr lang="en-US"/>
              <a:t>All data mining tools, including Microsoft SQL Server 2005 Analysis Services, use multiple algorithms. Analysis Services, of course, is extensible; third party ISVs can develop algorithms that snap in seamlessly to the Analysis Services data mining framework. Depending on the data and the goals, different algorithms are preferred, and each algorithm can be used for multiple problems. </a:t>
            </a:r>
          </a:p>
          <a:p>
            <a:pPr>
              <a:lnSpc>
                <a:spcPct val="90000"/>
              </a:lnSpc>
            </a:pPr>
            <a:endParaRPr lang="en-US"/>
          </a:p>
          <a:p>
            <a:pPr>
              <a:lnSpc>
                <a:spcPct val="90000"/>
              </a:lnSpc>
            </a:pPr>
            <a:r>
              <a:rPr lang="en-US"/>
              <a:t>Analytical problem 					Examples 			Microsoft algorithms </a:t>
            </a:r>
          </a:p>
          <a:p>
            <a:pPr>
              <a:lnSpc>
                <a:spcPct val="90000"/>
              </a:lnSpc>
            </a:pPr>
            <a:r>
              <a:rPr lang="en-US"/>
              <a:t>Classification: Assign cases to predefined 						 Decision Trees Naďve Bayes</a:t>
            </a:r>
          </a:p>
          <a:p>
            <a:pPr>
              <a:lnSpc>
                <a:spcPct val="90000"/>
              </a:lnSpc>
            </a:pPr>
            <a:r>
              <a:rPr lang="en-US"/>
              <a:t>												Nueral Nets</a:t>
            </a:r>
          </a:p>
          <a:p>
            <a:pPr>
              <a:lnSpc>
                <a:spcPct val="90000"/>
              </a:lnSpc>
            </a:pPr>
            <a:r>
              <a:rPr lang="en-US"/>
              <a:t>classes such as "Good" vs "Bad“ </a:t>
            </a:r>
          </a:p>
          <a:p>
            <a:pPr>
              <a:lnSpc>
                <a:spcPct val="90000"/>
              </a:lnSpc>
            </a:pPr>
            <a:r>
              <a:rPr lang="en-US"/>
              <a:t>								Credit risk analysis </a:t>
            </a:r>
          </a:p>
          <a:p>
            <a:pPr>
              <a:lnSpc>
                <a:spcPct val="90000"/>
              </a:lnSpc>
            </a:pPr>
            <a:r>
              <a:rPr lang="en-US"/>
              <a:t>								Churn analysis</a:t>
            </a:r>
          </a:p>
          <a:p>
            <a:pPr>
              <a:lnSpc>
                <a:spcPct val="90000"/>
              </a:lnSpc>
            </a:pPr>
            <a:r>
              <a:rPr lang="en-US"/>
              <a:t>								Customer retention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5681E57-D0C5-4645-BE12-A491217BFC45}" type="slidenum">
              <a:rPr lang="en-US"/>
              <a:pPr/>
              <a:t>20</a:t>
            </a:fld>
            <a:endParaRPr lang="en-US"/>
          </a:p>
        </p:txBody>
      </p:sp>
      <p:sp>
        <p:nvSpPr>
          <p:cNvPr id="517122" name="Rectangle 2"/>
          <p:cNvSpPr>
            <a:spLocks noChangeArrowheads="1" noTextEdit="1"/>
          </p:cNvSpPr>
          <p:nvPr>
            <p:ph type="sldImg"/>
          </p:nvPr>
        </p:nvSpPr>
        <p:spPr>
          <a:ln cap="flat"/>
        </p:spPr>
      </p:sp>
      <p:sp>
        <p:nvSpPr>
          <p:cNvPr id="517123" name="Rectangle 3"/>
          <p:cNvSpPr>
            <a:spLocks noGrp="1" noChangeArrowheads="1"/>
          </p:cNvSpPr>
          <p:nvPr>
            <p:ph type="body" idx="1"/>
          </p:nvPr>
        </p:nvSpPr>
        <p:spPr>
          <a:xfrm>
            <a:off x="2848935" y="7178645"/>
            <a:ext cx="15676252" cy="6802691"/>
          </a:xfrm>
          <a:ln/>
        </p:spPr>
        <p:txBody>
          <a:bodyPr lIns="212603" tIns="108104" rIns="212603" bIns="108104"/>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D082C5A-B2D7-418B-A9B3-58A8862BE65A}" type="slidenum">
              <a:rPr lang="en-US"/>
              <a:pPr/>
              <a:t>21</a:t>
            </a:fld>
            <a:endParaRPr lang="en-US"/>
          </a:p>
        </p:txBody>
      </p:sp>
      <p:sp>
        <p:nvSpPr>
          <p:cNvPr id="487426" name="Rectangle 2"/>
          <p:cNvSpPr>
            <a:spLocks noChangeArrowheads="1" noTextEdit="1"/>
          </p:cNvSpPr>
          <p:nvPr>
            <p:ph type="sldImg"/>
          </p:nvPr>
        </p:nvSpPr>
        <p:spPr bwMode="auto">
          <a:xfrm>
            <a:off x="6697663" y="1143000"/>
            <a:ext cx="7993062" cy="5651500"/>
          </a:xfrm>
          <a:prstGeom prst="rect">
            <a:avLst/>
          </a:prstGeom>
          <a:noFill/>
          <a:ln w="12700" cap="flat">
            <a:solidFill>
              <a:schemeClr val="tx1"/>
            </a:solidFill>
            <a:miter lim="800000"/>
            <a:headEnd/>
            <a:tailEnd/>
          </a:ln>
        </p:spPr>
      </p:sp>
      <p:sp>
        <p:nvSpPr>
          <p:cNvPr id="487427" name="Rectangle 3"/>
          <p:cNvSpPr>
            <a:spLocks noChangeArrowheads="1"/>
          </p:cNvSpPr>
          <p:nvPr>
            <p:ph type="body" idx="1"/>
          </p:nvPr>
        </p:nvSpPr>
        <p:spPr bwMode="auto">
          <a:xfrm>
            <a:off x="2848935" y="7178644"/>
            <a:ext cx="15676252" cy="6805232"/>
          </a:xfrm>
          <a:prstGeom prst="rect">
            <a:avLst/>
          </a:prstGeom>
          <a:noFill/>
          <a:ln>
            <a:miter lim="800000"/>
            <a:headEnd/>
            <a:tailEnd/>
          </a:ln>
        </p:spPr>
        <p:txBody>
          <a:bodyPr lIns="216910" tIns="113788" rIns="216910" bIns="113788"/>
          <a:lstStyle/>
          <a:p>
            <a:pPr defTabSz="2172905"/>
            <a:r>
              <a:rPr lang="en-US" dirty="0"/>
              <a:t>E-Business Intelligence enables:</a:t>
            </a:r>
          </a:p>
          <a:p>
            <a:pPr defTabSz="2172905"/>
            <a:r>
              <a:rPr lang="en-US" dirty="0"/>
              <a:t>	- Effective use of the Internet for business </a:t>
            </a:r>
          </a:p>
          <a:p>
            <a:pPr defTabSz="2172905"/>
            <a:r>
              <a:rPr lang="en-US" dirty="0"/>
              <a:t>	- Compression of  the decision cycle</a:t>
            </a:r>
          </a:p>
          <a:p>
            <a:pPr defTabSz="2172905"/>
            <a:r>
              <a:rPr lang="en-US" dirty="0"/>
              <a:t>	- Decisions at the point of impact</a:t>
            </a:r>
          </a:p>
          <a:p>
            <a:pPr defTabSz="2172905"/>
            <a:r>
              <a:rPr lang="en-US" dirty="0"/>
              <a:t>	- Automation of key decision processes</a:t>
            </a:r>
          </a:p>
          <a:p>
            <a:pPr defTabSz="2172905"/>
            <a:r>
              <a:rPr lang="en-US" dirty="0"/>
              <a:t>	- Business leverage of massive data volumes</a:t>
            </a:r>
          </a:p>
          <a:p>
            <a:pPr defTabSz="2172905"/>
            <a:r>
              <a:rPr lang="en-US" dirty="0"/>
              <a:t>	- Faster time to benefit</a:t>
            </a:r>
          </a:p>
          <a:p>
            <a:pPr defTabSz="2172905"/>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hinkingsolutions.be/"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dia">
    <p:spTree>
      <p:nvGrpSpPr>
        <p:cNvPr id="1" name=""/>
        <p:cNvGrpSpPr/>
        <p:nvPr/>
      </p:nvGrpSpPr>
      <p:grpSpPr>
        <a:xfrm>
          <a:off x="0" y="0"/>
          <a:ext cx="0" cy="0"/>
          <a:chOff x="0" y="0"/>
          <a:chExt cx="0" cy="0"/>
        </a:xfrm>
      </p:grpSpPr>
      <p:sp>
        <p:nvSpPr>
          <p:cNvPr id="4" name="Freeform 40"/>
          <p:cNvSpPr>
            <a:spLocks/>
          </p:cNvSpPr>
          <p:nvPr/>
        </p:nvSpPr>
        <p:spPr bwMode="gray">
          <a:xfrm>
            <a:off x="0" y="13334428"/>
            <a:ext cx="6459637" cy="1784923"/>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lIns="208584" tIns="104292" rIns="208584" bIns="104292"/>
          <a:lstStyle/>
          <a:p>
            <a:pPr>
              <a:defRPr/>
            </a:pPr>
            <a:endParaRPr lang="nl-BE">
              <a:latin typeface="Arial" charset="0"/>
            </a:endParaRPr>
          </a:p>
        </p:txBody>
      </p:sp>
      <p:sp>
        <p:nvSpPr>
          <p:cNvPr id="5" name="Freeform 41"/>
          <p:cNvSpPr>
            <a:spLocks/>
          </p:cNvSpPr>
          <p:nvPr/>
        </p:nvSpPr>
        <p:spPr bwMode="gray">
          <a:xfrm>
            <a:off x="6058694" y="10373554"/>
            <a:ext cx="14968538" cy="4745796"/>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lIns="208584" tIns="104292" rIns="208584" bIns="104292"/>
          <a:lstStyle/>
          <a:p>
            <a:pPr>
              <a:defRPr/>
            </a:pPr>
            <a:endParaRPr lang="nl-BE">
              <a:latin typeface="Arial" charset="0"/>
            </a:endParaRPr>
          </a:p>
        </p:txBody>
      </p:sp>
      <p:sp>
        <p:nvSpPr>
          <p:cNvPr id="6" name="Freeform 42"/>
          <p:cNvSpPr>
            <a:spLocks/>
          </p:cNvSpPr>
          <p:nvPr/>
        </p:nvSpPr>
        <p:spPr bwMode="gray">
          <a:xfrm>
            <a:off x="10290870" y="1721926"/>
            <a:ext cx="11092755" cy="11129522"/>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lIns="208584" tIns="104292" rIns="208584" bIns="104292"/>
          <a:lstStyle/>
          <a:p>
            <a:pPr>
              <a:defRPr/>
            </a:pPr>
            <a:endParaRPr lang="nl-BE">
              <a:latin typeface="Arial" charset="0"/>
            </a:endParaRPr>
          </a:p>
        </p:txBody>
      </p:sp>
      <p:sp>
        <p:nvSpPr>
          <p:cNvPr id="7" name="Freeform 43"/>
          <p:cNvSpPr>
            <a:spLocks/>
          </p:cNvSpPr>
          <p:nvPr/>
        </p:nvSpPr>
        <p:spPr bwMode="gray">
          <a:xfrm>
            <a:off x="11226403" y="1"/>
            <a:ext cx="7662466" cy="5312772"/>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lIns="208584" tIns="104292" rIns="208584" bIns="104292"/>
          <a:lstStyle/>
          <a:p>
            <a:pPr>
              <a:defRPr/>
            </a:pPr>
            <a:endParaRPr lang="nl-BE">
              <a:latin typeface="Arial" charset="0"/>
            </a:endParaRPr>
          </a:p>
        </p:txBody>
      </p:sp>
      <p:sp>
        <p:nvSpPr>
          <p:cNvPr id="8" name="Freeform 79"/>
          <p:cNvSpPr>
            <a:spLocks/>
          </p:cNvSpPr>
          <p:nvPr/>
        </p:nvSpPr>
        <p:spPr bwMode="gray">
          <a:xfrm>
            <a:off x="1" y="1"/>
            <a:ext cx="15395469" cy="16022311"/>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lIns="208584" tIns="104292" rIns="208584" bIns="104292"/>
          <a:lstStyle/>
          <a:p>
            <a:pPr>
              <a:defRPr/>
            </a:pPr>
            <a:endParaRPr lang="nl-BE">
              <a:latin typeface="Arial" charset="0"/>
            </a:endParaRPr>
          </a:p>
        </p:txBody>
      </p:sp>
      <p:sp>
        <p:nvSpPr>
          <p:cNvPr id="9" name="Freeform 45"/>
          <p:cNvSpPr>
            <a:spLocks/>
          </p:cNvSpPr>
          <p:nvPr/>
        </p:nvSpPr>
        <p:spPr bwMode="gray">
          <a:xfrm>
            <a:off x="1" y="1"/>
            <a:ext cx="14901714" cy="15591831"/>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lIns="208584" tIns="104292" rIns="208584" bIns="104292"/>
          <a:lstStyle/>
          <a:p>
            <a:pPr>
              <a:defRPr/>
            </a:pPr>
            <a:endParaRPr lang="nl-BE">
              <a:latin typeface="Arial" charset="0"/>
            </a:endParaRPr>
          </a:p>
        </p:txBody>
      </p:sp>
      <p:sp>
        <p:nvSpPr>
          <p:cNvPr id="10" name="Line 47"/>
          <p:cNvSpPr>
            <a:spLocks noChangeShapeType="1"/>
          </p:cNvSpPr>
          <p:nvPr/>
        </p:nvSpPr>
        <p:spPr bwMode="gray">
          <a:xfrm>
            <a:off x="586565" y="3502"/>
            <a:ext cx="0" cy="13260929"/>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lIns="208584" tIns="104292" rIns="208584" bIns="104292"/>
          <a:lstStyle/>
          <a:p>
            <a:pPr>
              <a:defRPr/>
            </a:pPr>
            <a:endParaRPr lang="nl-BE">
              <a:latin typeface="Arial" charset="0"/>
            </a:endParaRPr>
          </a:p>
        </p:txBody>
      </p:sp>
      <p:sp>
        <p:nvSpPr>
          <p:cNvPr id="11" name="Line 48"/>
          <p:cNvSpPr>
            <a:spLocks noChangeShapeType="1"/>
          </p:cNvSpPr>
          <p:nvPr/>
        </p:nvSpPr>
        <p:spPr bwMode="gray">
          <a:xfrm>
            <a:off x="3025636" y="3502"/>
            <a:ext cx="0" cy="136844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lIns="208584" tIns="104292" rIns="208584" bIns="104292"/>
          <a:lstStyle/>
          <a:p>
            <a:pPr>
              <a:defRPr/>
            </a:pPr>
            <a:endParaRPr lang="nl-BE">
              <a:latin typeface="Arial" charset="0"/>
            </a:endParaRPr>
          </a:p>
        </p:txBody>
      </p:sp>
      <p:sp>
        <p:nvSpPr>
          <p:cNvPr id="12" name="Line 49"/>
          <p:cNvSpPr>
            <a:spLocks noChangeShapeType="1"/>
          </p:cNvSpPr>
          <p:nvPr/>
        </p:nvSpPr>
        <p:spPr bwMode="gray">
          <a:xfrm>
            <a:off x="5468418" y="3501"/>
            <a:ext cx="0" cy="136319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lIns="208584" tIns="104292" rIns="208584" bIns="104292"/>
          <a:lstStyle/>
          <a:p>
            <a:pPr>
              <a:defRPr/>
            </a:pPr>
            <a:endParaRPr lang="nl-BE">
              <a:latin typeface="Arial" charset="0"/>
            </a:endParaRPr>
          </a:p>
        </p:txBody>
      </p:sp>
      <p:sp>
        <p:nvSpPr>
          <p:cNvPr id="13" name="Line 50"/>
          <p:cNvSpPr>
            <a:spLocks noChangeShapeType="1"/>
          </p:cNvSpPr>
          <p:nvPr/>
        </p:nvSpPr>
        <p:spPr bwMode="gray">
          <a:xfrm>
            <a:off x="7911200" y="3502"/>
            <a:ext cx="0" cy="13166434"/>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lIns="208584" tIns="104292" rIns="208584" bIns="104292"/>
          <a:lstStyle/>
          <a:p>
            <a:pPr>
              <a:defRPr/>
            </a:pPr>
            <a:endParaRPr lang="nl-BE">
              <a:latin typeface="Arial" charset="0"/>
            </a:endParaRPr>
          </a:p>
        </p:txBody>
      </p:sp>
      <p:sp>
        <p:nvSpPr>
          <p:cNvPr id="14" name="Line 51"/>
          <p:cNvSpPr>
            <a:spLocks noChangeShapeType="1"/>
          </p:cNvSpPr>
          <p:nvPr/>
        </p:nvSpPr>
        <p:spPr bwMode="gray">
          <a:xfrm>
            <a:off x="10353982" y="3502"/>
            <a:ext cx="0" cy="1201498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lIns="208584" tIns="104292" rIns="208584" bIns="104292"/>
          <a:lstStyle/>
          <a:p>
            <a:pPr>
              <a:defRPr/>
            </a:pPr>
            <a:endParaRPr lang="nl-BE">
              <a:latin typeface="Arial" charset="0"/>
            </a:endParaRPr>
          </a:p>
        </p:txBody>
      </p:sp>
      <p:sp>
        <p:nvSpPr>
          <p:cNvPr id="15" name="Line 53"/>
          <p:cNvSpPr>
            <a:spLocks noChangeShapeType="1"/>
          </p:cNvSpPr>
          <p:nvPr/>
        </p:nvSpPr>
        <p:spPr bwMode="gray">
          <a:xfrm rot="5400000">
            <a:off x="6812319" y="-6240991"/>
            <a:ext cx="0" cy="135949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lIns="208584" tIns="104292" rIns="208584" bIns="104292"/>
          <a:lstStyle/>
          <a:p>
            <a:pPr>
              <a:defRPr/>
            </a:pPr>
            <a:endParaRPr lang="nl-BE">
              <a:latin typeface="Arial" charset="0"/>
            </a:endParaRPr>
          </a:p>
        </p:txBody>
      </p:sp>
      <p:sp>
        <p:nvSpPr>
          <p:cNvPr id="16" name="Line 54"/>
          <p:cNvSpPr>
            <a:spLocks noChangeShapeType="1"/>
          </p:cNvSpPr>
          <p:nvPr/>
        </p:nvSpPr>
        <p:spPr bwMode="gray">
          <a:xfrm rot="5400000">
            <a:off x="7031352" y="-4111627"/>
            <a:ext cx="0" cy="14033004"/>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lIns="208584" tIns="104292" rIns="208584" bIns="104292"/>
          <a:lstStyle/>
          <a:p>
            <a:pPr>
              <a:defRPr/>
            </a:pPr>
            <a:endParaRPr lang="nl-BE">
              <a:latin typeface="Arial" charset="0"/>
            </a:endParaRPr>
          </a:p>
        </p:txBody>
      </p:sp>
      <p:sp>
        <p:nvSpPr>
          <p:cNvPr id="17" name="Line 55"/>
          <p:cNvSpPr>
            <a:spLocks noChangeShapeType="1"/>
          </p:cNvSpPr>
          <p:nvPr/>
        </p:nvSpPr>
        <p:spPr bwMode="gray">
          <a:xfrm rot="5400000">
            <a:off x="7042490" y="-1774364"/>
            <a:ext cx="0" cy="14055279"/>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lIns="208584" tIns="104292" rIns="208584" bIns="104292"/>
          <a:lstStyle/>
          <a:p>
            <a:pPr>
              <a:defRPr/>
            </a:pPr>
            <a:endParaRPr lang="nl-BE">
              <a:latin typeface="Arial" charset="0"/>
            </a:endParaRPr>
          </a:p>
        </p:txBody>
      </p:sp>
      <p:sp>
        <p:nvSpPr>
          <p:cNvPr id="18" name="Line 56"/>
          <p:cNvSpPr>
            <a:spLocks noChangeShapeType="1"/>
          </p:cNvSpPr>
          <p:nvPr/>
        </p:nvSpPr>
        <p:spPr bwMode="gray">
          <a:xfrm rot="5400000">
            <a:off x="6799326" y="820699"/>
            <a:ext cx="0" cy="13568951"/>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lIns="208584" tIns="104292" rIns="208584" bIns="104292"/>
          <a:lstStyle/>
          <a:p>
            <a:pPr>
              <a:defRPr/>
            </a:pPr>
            <a:endParaRPr lang="nl-BE">
              <a:latin typeface="Arial" charset="0"/>
            </a:endParaRPr>
          </a:p>
        </p:txBody>
      </p:sp>
      <p:sp>
        <p:nvSpPr>
          <p:cNvPr id="19" name="Line 57"/>
          <p:cNvSpPr>
            <a:spLocks noChangeShapeType="1"/>
          </p:cNvSpPr>
          <p:nvPr/>
        </p:nvSpPr>
        <p:spPr bwMode="gray">
          <a:xfrm rot="5400000">
            <a:off x="6235036" y="3733387"/>
            <a:ext cx="0" cy="12440371"/>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lIns="208584" tIns="104292" rIns="208584" bIns="104292"/>
          <a:lstStyle/>
          <a:p>
            <a:pPr>
              <a:defRPr/>
            </a:pPr>
            <a:endParaRPr lang="nl-BE">
              <a:latin typeface="Arial" charset="0"/>
            </a:endParaRPr>
          </a:p>
        </p:txBody>
      </p:sp>
      <p:sp>
        <p:nvSpPr>
          <p:cNvPr id="20" name="Line 58"/>
          <p:cNvSpPr>
            <a:spLocks noChangeShapeType="1"/>
          </p:cNvSpPr>
          <p:nvPr/>
        </p:nvSpPr>
        <p:spPr bwMode="gray">
          <a:xfrm rot="5400000">
            <a:off x="4946820" y="7373500"/>
            <a:ext cx="0" cy="9863941"/>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lIns="208584" tIns="104292" rIns="208584" bIns="104292"/>
          <a:lstStyle/>
          <a:p>
            <a:pPr>
              <a:defRPr/>
            </a:pPr>
            <a:endParaRPr lang="nl-BE">
              <a:latin typeface="Arial" charset="0"/>
            </a:endParaRPr>
          </a:p>
        </p:txBody>
      </p:sp>
      <p:sp>
        <p:nvSpPr>
          <p:cNvPr id="21" name="Rectangle 59"/>
          <p:cNvSpPr>
            <a:spLocks noChangeArrowheads="1"/>
          </p:cNvSpPr>
          <p:nvPr/>
        </p:nvSpPr>
        <p:spPr bwMode="gray">
          <a:xfrm>
            <a:off x="5524105" y="612476"/>
            <a:ext cx="2368533" cy="2260903"/>
          </a:xfrm>
          <a:prstGeom prst="rect">
            <a:avLst/>
          </a:prstGeom>
          <a:solidFill>
            <a:srgbClr val="FFFFFF">
              <a:alpha val="50000"/>
            </a:srgbClr>
          </a:solidFill>
          <a:ln w="9525">
            <a:noFill/>
            <a:miter lim="800000"/>
            <a:headEnd/>
            <a:tailEnd/>
          </a:ln>
          <a:effectLst/>
        </p:spPr>
        <p:txBody>
          <a:bodyPr wrap="none" lIns="208584" tIns="104292" rIns="208584" bIns="104292" anchor="ctr"/>
          <a:lstStyle/>
          <a:p>
            <a:pPr>
              <a:defRPr/>
            </a:pPr>
            <a:endParaRPr lang="nl-BE">
              <a:latin typeface="Arial" charset="0"/>
            </a:endParaRPr>
          </a:p>
        </p:txBody>
      </p:sp>
      <p:sp>
        <p:nvSpPr>
          <p:cNvPr id="22" name="Rectangle 60"/>
          <p:cNvSpPr>
            <a:spLocks noChangeArrowheads="1"/>
          </p:cNvSpPr>
          <p:nvPr/>
        </p:nvSpPr>
        <p:spPr bwMode="gray">
          <a:xfrm>
            <a:off x="668240" y="5351272"/>
            <a:ext cx="2368533" cy="2260903"/>
          </a:xfrm>
          <a:prstGeom prst="rect">
            <a:avLst/>
          </a:prstGeom>
          <a:solidFill>
            <a:srgbClr val="FFFFFF">
              <a:alpha val="39999"/>
            </a:srgbClr>
          </a:solidFill>
          <a:ln w="9525">
            <a:noFill/>
            <a:miter lim="800000"/>
            <a:headEnd/>
            <a:tailEnd/>
          </a:ln>
          <a:effectLst/>
        </p:spPr>
        <p:txBody>
          <a:bodyPr wrap="none" lIns="208584" tIns="104292" rIns="208584" bIns="104292" anchor="ctr"/>
          <a:lstStyle/>
          <a:p>
            <a:pPr>
              <a:defRPr/>
            </a:pPr>
            <a:endParaRPr lang="nl-BE">
              <a:latin typeface="Arial" charset="0"/>
            </a:endParaRPr>
          </a:p>
        </p:txBody>
      </p:sp>
      <p:sp>
        <p:nvSpPr>
          <p:cNvPr id="23" name="Rectangle 61"/>
          <p:cNvSpPr>
            <a:spLocks noChangeArrowheads="1"/>
          </p:cNvSpPr>
          <p:nvPr/>
        </p:nvSpPr>
        <p:spPr bwMode="gray">
          <a:xfrm>
            <a:off x="1" y="598476"/>
            <a:ext cx="586565" cy="2260903"/>
          </a:xfrm>
          <a:prstGeom prst="rect">
            <a:avLst/>
          </a:prstGeom>
          <a:solidFill>
            <a:srgbClr val="FFFFFF">
              <a:alpha val="39999"/>
            </a:srgbClr>
          </a:solidFill>
          <a:ln w="9525">
            <a:noFill/>
            <a:miter lim="800000"/>
            <a:headEnd/>
            <a:tailEnd/>
          </a:ln>
          <a:effectLst/>
        </p:spPr>
        <p:txBody>
          <a:bodyPr wrap="none" lIns="208584" tIns="104292" rIns="208584" bIns="104292" anchor="ctr"/>
          <a:lstStyle/>
          <a:p>
            <a:pPr>
              <a:defRPr/>
            </a:pPr>
            <a:endParaRPr lang="nl-BE">
              <a:latin typeface="Arial" charset="0"/>
            </a:endParaRPr>
          </a:p>
        </p:txBody>
      </p:sp>
      <p:sp>
        <p:nvSpPr>
          <p:cNvPr id="24" name="Rectangle 62"/>
          <p:cNvSpPr>
            <a:spLocks noChangeArrowheads="1"/>
          </p:cNvSpPr>
          <p:nvPr/>
        </p:nvSpPr>
        <p:spPr bwMode="gray">
          <a:xfrm>
            <a:off x="3114735" y="3501"/>
            <a:ext cx="2368533" cy="517978"/>
          </a:xfrm>
          <a:prstGeom prst="rect">
            <a:avLst/>
          </a:prstGeom>
          <a:solidFill>
            <a:srgbClr val="FFFFFF">
              <a:alpha val="50000"/>
            </a:srgbClr>
          </a:solidFill>
          <a:ln w="9525">
            <a:noFill/>
            <a:miter lim="800000"/>
            <a:headEnd/>
            <a:tailEnd/>
          </a:ln>
          <a:effectLst/>
        </p:spPr>
        <p:txBody>
          <a:bodyPr wrap="none" lIns="208584" tIns="104292" rIns="208584" bIns="104292" anchor="ctr"/>
          <a:lstStyle/>
          <a:p>
            <a:pPr>
              <a:defRPr/>
            </a:pPr>
            <a:endParaRPr lang="nl-BE">
              <a:latin typeface="Arial" charset="0"/>
            </a:endParaRPr>
          </a:p>
        </p:txBody>
      </p:sp>
      <p:sp>
        <p:nvSpPr>
          <p:cNvPr id="25" name="Freeform 64"/>
          <p:cNvSpPr>
            <a:spLocks/>
          </p:cNvSpPr>
          <p:nvPr/>
        </p:nvSpPr>
        <p:spPr bwMode="gray">
          <a:xfrm>
            <a:off x="5531528" y="10013071"/>
            <a:ext cx="2361109" cy="2278401"/>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lIns="208584" tIns="104292" rIns="208584" bIns="104292"/>
          <a:lstStyle/>
          <a:p>
            <a:pPr>
              <a:defRPr/>
            </a:pPr>
            <a:endParaRPr lang="nl-BE">
              <a:latin typeface="Arial" charset="0"/>
            </a:endParaRPr>
          </a:p>
        </p:txBody>
      </p:sp>
      <p:sp>
        <p:nvSpPr>
          <p:cNvPr id="26" name="Rectangle 31"/>
          <p:cNvSpPr>
            <a:spLocks noChangeArrowheads="1"/>
          </p:cNvSpPr>
          <p:nvPr/>
        </p:nvSpPr>
        <p:spPr bwMode="gray">
          <a:xfrm>
            <a:off x="668240" y="5368770"/>
            <a:ext cx="2368533" cy="2260903"/>
          </a:xfrm>
          <a:prstGeom prst="rect">
            <a:avLst/>
          </a:prstGeom>
          <a:solidFill>
            <a:srgbClr val="FFFFFF">
              <a:alpha val="30000"/>
            </a:srgbClr>
          </a:solidFill>
          <a:ln w="9525">
            <a:noFill/>
            <a:miter lim="800000"/>
            <a:headEnd/>
            <a:tailEnd/>
          </a:ln>
          <a:effectLst/>
        </p:spPr>
        <p:txBody>
          <a:bodyPr wrap="none" lIns="208584" tIns="104292" rIns="208584" bIns="104292" anchor="ctr"/>
          <a:lstStyle/>
          <a:p>
            <a:pPr>
              <a:defRPr/>
            </a:pPr>
            <a:endParaRPr lang="nl-BE">
              <a:latin typeface="Arial" charset="0"/>
            </a:endParaRPr>
          </a:p>
        </p:txBody>
      </p:sp>
      <p:sp>
        <p:nvSpPr>
          <p:cNvPr id="27" name="Text Box 38"/>
          <p:cNvSpPr txBox="1">
            <a:spLocks noChangeArrowheads="1"/>
          </p:cNvSpPr>
          <p:nvPr/>
        </p:nvSpPr>
        <p:spPr bwMode="gray">
          <a:xfrm>
            <a:off x="779611" y="10394553"/>
            <a:ext cx="9524696" cy="1749504"/>
          </a:xfrm>
          <a:prstGeom prst="rect">
            <a:avLst/>
          </a:prstGeom>
          <a:noFill/>
          <a:ln w="9525">
            <a:noFill/>
            <a:miter lim="800000"/>
            <a:headEnd/>
            <a:tailEnd/>
          </a:ln>
          <a:effectLst/>
        </p:spPr>
        <p:txBody>
          <a:bodyPr wrap="none" lIns="208584" tIns="104292" rIns="208584" bIns="104292">
            <a:spAutoFit/>
          </a:bodyPr>
          <a:lstStyle/>
          <a:p>
            <a:pPr algn="l">
              <a:defRPr/>
            </a:pPr>
            <a:r>
              <a:rPr lang="en-US" sz="5000" dirty="0" smtClean="0">
                <a:latin typeface="Arial Black" pitchFamily="34" charset="0"/>
                <a:hlinkClick r:id="rId2"/>
              </a:rPr>
              <a:t>www.thinkingsolutions.be</a:t>
            </a:r>
            <a:endParaRPr lang="en-US" sz="5000" dirty="0" smtClean="0">
              <a:latin typeface="Arial Black" pitchFamily="34" charset="0"/>
            </a:endParaRPr>
          </a:p>
          <a:p>
            <a:pPr algn="l">
              <a:defRPr/>
            </a:pPr>
            <a:endParaRPr lang="en-US" sz="5000" dirty="0">
              <a:latin typeface="Arial Black" pitchFamily="34" charset="0"/>
            </a:endParaRPr>
          </a:p>
        </p:txBody>
      </p:sp>
      <p:grpSp>
        <p:nvGrpSpPr>
          <p:cNvPr id="2" name="Group 71"/>
          <p:cNvGrpSpPr>
            <a:grpSpLocks/>
          </p:cNvGrpSpPr>
          <p:nvPr/>
        </p:nvGrpSpPr>
        <p:grpSpPr bwMode="auto">
          <a:xfrm>
            <a:off x="18888870" y="0"/>
            <a:ext cx="2517031" cy="15119350"/>
            <a:chOff x="5088" y="0"/>
            <a:chExt cx="678" cy="4320"/>
          </a:xfrm>
        </p:grpSpPr>
        <p:sp>
          <p:nvSpPr>
            <p:cNvPr id="29" name="Freeform 66"/>
            <p:cNvSpPr>
              <a:spLocks/>
            </p:cNvSpPr>
            <p:nvPr/>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defRPr/>
              </a:pPr>
              <a:endParaRPr lang="nl-BE">
                <a:latin typeface="Arial" charset="0"/>
              </a:endParaRPr>
            </a:p>
          </p:txBody>
        </p:sp>
        <p:sp>
          <p:nvSpPr>
            <p:cNvPr id="30" name="Freeform 67"/>
            <p:cNvSpPr>
              <a:spLocks/>
            </p:cNvSpPr>
            <p:nvPr/>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defRPr/>
              </a:pPr>
              <a:endParaRPr lang="nl-BE">
                <a:latin typeface="Arial" charset="0"/>
              </a:endParaRPr>
            </a:p>
          </p:txBody>
        </p:sp>
      </p:grpSp>
      <p:sp>
        <p:nvSpPr>
          <p:cNvPr id="31" name="Rectangle 80"/>
          <p:cNvSpPr>
            <a:spLocks noChangeArrowheads="1"/>
          </p:cNvSpPr>
          <p:nvPr/>
        </p:nvSpPr>
        <p:spPr bwMode="gray">
          <a:xfrm>
            <a:off x="12852450" y="2939875"/>
            <a:ext cx="1544373" cy="2260903"/>
          </a:xfrm>
          <a:prstGeom prst="rect">
            <a:avLst/>
          </a:prstGeom>
          <a:solidFill>
            <a:srgbClr val="FFFFFF">
              <a:alpha val="39999"/>
            </a:srgbClr>
          </a:solidFill>
          <a:ln w="9525">
            <a:noFill/>
            <a:miter lim="800000"/>
            <a:headEnd/>
            <a:tailEnd/>
          </a:ln>
          <a:effectLst/>
        </p:spPr>
        <p:txBody>
          <a:bodyPr wrap="none" lIns="208584" tIns="104292" rIns="208584" bIns="104292" anchor="ctr"/>
          <a:lstStyle/>
          <a:p>
            <a:pPr>
              <a:defRPr/>
            </a:pPr>
            <a:endParaRPr lang="nl-BE">
              <a:latin typeface="Arial" charset="0"/>
            </a:endParaRPr>
          </a:p>
        </p:txBody>
      </p:sp>
      <p:sp>
        <p:nvSpPr>
          <p:cNvPr id="32" name="Line 81"/>
          <p:cNvSpPr>
            <a:spLocks noChangeShapeType="1"/>
          </p:cNvSpPr>
          <p:nvPr/>
        </p:nvSpPr>
        <p:spPr bwMode="gray">
          <a:xfrm>
            <a:off x="12815325" y="3502"/>
            <a:ext cx="0" cy="934459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lIns="208584" tIns="104292" rIns="208584" bIns="104292"/>
          <a:lstStyle/>
          <a:p>
            <a:pPr>
              <a:defRPr/>
            </a:pPr>
            <a:endParaRPr lang="nl-BE">
              <a:latin typeface="Arial" charset="0"/>
            </a:endParaRPr>
          </a:p>
        </p:txBody>
      </p:sp>
      <p:sp>
        <p:nvSpPr>
          <p:cNvPr id="33" name="Rectangle 82"/>
          <p:cNvSpPr>
            <a:spLocks noChangeArrowheads="1"/>
          </p:cNvSpPr>
          <p:nvPr/>
        </p:nvSpPr>
        <p:spPr bwMode="gray">
          <a:xfrm>
            <a:off x="10424519" y="7706670"/>
            <a:ext cx="2368533" cy="2260903"/>
          </a:xfrm>
          <a:prstGeom prst="rect">
            <a:avLst/>
          </a:prstGeom>
          <a:solidFill>
            <a:srgbClr val="FFFFFF">
              <a:alpha val="30000"/>
            </a:srgbClr>
          </a:solidFill>
          <a:ln w="9525">
            <a:noFill/>
            <a:miter lim="800000"/>
            <a:headEnd/>
            <a:tailEnd/>
          </a:ln>
          <a:effectLst/>
        </p:spPr>
        <p:txBody>
          <a:bodyPr wrap="none" lIns="208584" tIns="104292" rIns="208584" bIns="104292" anchor="ctr"/>
          <a:lstStyle/>
          <a:p>
            <a:pPr>
              <a:defRPr/>
            </a:pPr>
            <a:endParaRPr lang="nl-BE">
              <a:latin typeface="Arial" charset="0"/>
            </a:endParaRPr>
          </a:p>
        </p:txBody>
      </p:sp>
      <p:pic>
        <p:nvPicPr>
          <p:cNvPr id="34" name="Picture 83" descr="water"/>
          <p:cNvPicPr>
            <a:picLocks noChangeAspect="1" noChangeArrowheads="1"/>
          </p:cNvPicPr>
          <p:nvPr/>
        </p:nvPicPr>
        <p:blipFill>
          <a:blip r:embed="rId3"/>
          <a:srcRect l="22409" t="16374" b="27486"/>
          <a:stretch>
            <a:fillRect/>
          </a:stretch>
        </p:blipFill>
        <p:spPr bwMode="gray">
          <a:xfrm rot="393398">
            <a:off x="6236892" y="1343942"/>
            <a:ext cx="6229466" cy="4843792"/>
          </a:xfrm>
          <a:prstGeom prst="rect">
            <a:avLst/>
          </a:prstGeom>
          <a:noFill/>
          <a:ln w="9525">
            <a:noFill/>
            <a:miter lim="800000"/>
            <a:headEnd/>
            <a:tailEnd/>
          </a:ln>
        </p:spPr>
      </p:pic>
      <p:sp>
        <p:nvSpPr>
          <p:cNvPr id="3075" name="Rectangle 3"/>
          <p:cNvSpPr>
            <a:spLocks noGrp="1" noChangeArrowheads="1"/>
          </p:cNvSpPr>
          <p:nvPr>
            <p:ph type="subTitle" idx="1" hasCustomPrompt="1"/>
          </p:nvPr>
        </p:nvSpPr>
        <p:spPr>
          <a:xfrm>
            <a:off x="779611" y="11210019"/>
            <a:ext cx="14968538" cy="1007957"/>
          </a:xfrm>
        </p:spPr>
        <p:txBody>
          <a:bodyPr/>
          <a:lstStyle>
            <a:lvl1pPr marL="0" indent="0">
              <a:buFontTx/>
              <a:buNone/>
              <a:defRPr sz="3600">
                <a:latin typeface="Times New Roman" pitchFamily="18" charset="0"/>
              </a:defRPr>
            </a:lvl1pPr>
          </a:lstStyle>
          <a:p>
            <a:r>
              <a:rPr lang="nl-NL" dirty="0" smtClean="0"/>
              <a:t>Erwin </a:t>
            </a:r>
            <a:r>
              <a:rPr lang="nl-NL" dirty="0" err="1" smtClean="0"/>
              <a:t>Moeyaert</a:t>
            </a:r>
            <a:endParaRPr lang="en-US" dirty="0"/>
          </a:p>
        </p:txBody>
      </p:sp>
      <p:sp>
        <p:nvSpPr>
          <p:cNvPr id="3074" name="Rectangle 2"/>
          <p:cNvSpPr>
            <a:spLocks noGrp="1" noChangeArrowheads="1"/>
          </p:cNvSpPr>
          <p:nvPr>
            <p:ph type="ctrTitle"/>
          </p:nvPr>
        </p:nvSpPr>
        <p:spPr bwMode="gray">
          <a:xfrm>
            <a:off x="779611" y="4154323"/>
            <a:ext cx="19245263" cy="3240861"/>
          </a:xfrm>
          <a:effectLst/>
        </p:spPr>
        <p:txBody>
          <a:bodyPr/>
          <a:lstStyle>
            <a:lvl1pPr>
              <a:defRPr sz="10900"/>
            </a:lvl1pPr>
          </a:lstStyle>
          <a:p>
            <a:r>
              <a:rPr lang="nl-NL" smtClean="0"/>
              <a:t>Klik om de stijl te bewerken</a:t>
            </a:r>
            <a:endParaRPr lang="en-US"/>
          </a:p>
        </p:txBody>
      </p:sp>
      <p:sp>
        <p:nvSpPr>
          <p:cNvPr id="35" name="Rectangle 4"/>
          <p:cNvSpPr>
            <a:spLocks noGrp="1" noChangeArrowheads="1"/>
          </p:cNvSpPr>
          <p:nvPr>
            <p:ph type="dt" sz="half" idx="10"/>
          </p:nvPr>
        </p:nvSpPr>
        <p:spPr>
          <a:xfrm>
            <a:off x="1069181" y="14125394"/>
            <a:ext cx="4989513" cy="692970"/>
          </a:xfrm>
        </p:spPr>
        <p:txBody>
          <a:bodyPr/>
          <a:lstStyle>
            <a:lvl1pPr>
              <a:defRPr smtClean="0"/>
            </a:lvl1pPr>
          </a:lstStyle>
          <a:p>
            <a:pPr>
              <a:defRPr/>
            </a:pPr>
            <a:endParaRPr lang="en-US"/>
          </a:p>
        </p:txBody>
      </p:sp>
      <p:sp>
        <p:nvSpPr>
          <p:cNvPr id="36" name="Rectangle 5"/>
          <p:cNvSpPr>
            <a:spLocks noGrp="1" noChangeArrowheads="1"/>
          </p:cNvSpPr>
          <p:nvPr>
            <p:ph type="ftr" sz="quarter" idx="11"/>
          </p:nvPr>
        </p:nvSpPr>
        <p:spPr>
          <a:xfrm>
            <a:off x="7306072" y="14125394"/>
            <a:ext cx="6771481" cy="692970"/>
          </a:xfrm>
        </p:spPr>
        <p:txBody>
          <a:bodyPr/>
          <a:lstStyle>
            <a:lvl1pPr>
              <a:defRPr smtClean="0"/>
            </a:lvl1pPr>
          </a:lstStyle>
          <a:p>
            <a:pPr>
              <a:defRPr/>
            </a:pPr>
            <a:endParaRPr lang="en-US"/>
          </a:p>
        </p:txBody>
      </p:sp>
      <p:sp>
        <p:nvSpPr>
          <p:cNvPr id="37" name="Rectangle 6"/>
          <p:cNvSpPr>
            <a:spLocks noGrp="1" noChangeArrowheads="1"/>
          </p:cNvSpPr>
          <p:nvPr>
            <p:ph type="sldNum" sz="quarter" idx="12"/>
          </p:nvPr>
        </p:nvSpPr>
        <p:spPr>
          <a:xfrm>
            <a:off x="15324931" y="14125394"/>
            <a:ext cx="4989513" cy="692970"/>
          </a:xfrm>
        </p:spPr>
        <p:txBody>
          <a:bodyPr/>
          <a:lstStyle>
            <a:lvl1pPr>
              <a:defRPr smtClean="0"/>
            </a:lvl1pPr>
          </a:lstStyle>
          <a:p>
            <a:pPr>
              <a:defRPr/>
            </a:pPr>
            <a:fld id="{7C05F189-C28D-4D56-96D5-2D8A0BA640CF}" type="slidenum">
              <a:rPr lang="en-US"/>
              <a:pPr>
                <a:defRPr/>
              </a:pPr>
              <a:t>‹nr.›</a:t>
            </a:fld>
            <a:endParaRPr lang="en-US"/>
          </a:p>
        </p:txBody>
      </p:sp>
      <p:pic>
        <p:nvPicPr>
          <p:cNvPr id="38" name="Afbeelding 37"/>
          <p:cNvPicPr/>
          <p:nvPr userDrawn="1"/>
        </p:nvPicPr>
        <p:blipFill>
          <a:blip r:embed="rId4"/>
          <a:srcRect/>
          <a:stretch>
            <a:fillRect/>
          </a:stretch>
        </p:blipFill>
        <p:spPr bwMode="auto">
          <a:xfrm>
            <a:off x="761930" y="12346021"/>
            <a:ext cx="2214578" cy="12858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7"/>
                                        </p:tgtEl>
                                      </p:cBhvr>
                                    </p:animEffect>
                                    <p:animScale>
                                      <p:cBhvr>
                                        <p:cTn id="20" dur="1000" autoRev="1" fill="hold"/>
                                        <p:tgtEl>
                                          <p:spTgt spid="7"/>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6"/>
                                        </p:tgtEl>
                                      </p:cBhvr>
                                    </p:animEffect>
                                    <p:animScale>
                                      <p:cBhvr>
                                        <p:cTn id="23" dur="1000" autoRev="1" fill="hold"/>
                                        <p:tgtEl>
                                          <p:spTgt spid="6"/>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5"/>
                                        </p:tgtEl>
                                      </p:cBhvr>
                                    </p:animEffect>
                                    <p:animScale>
                                      <p:cBhvr>
                                        <p:cTn id="26" dur="1000" autoRev="1" fill="hold"/>
                                        <p:tgtEl>
                                          <p:spTgt spid="5"/>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4"/>
                                        </p:tgtEl>
                                      </p:cBhvr>
                                    </p:animEffect>
                                    <p:animScale>
                                      <p:cBhvr>
                                        <p:cTn id="29" dur="1000" autoRev="1" fill="hold"/>
                                        <p:tgtEl>
                                          <p:spTgt spid="4"/>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7"/>
                                        </p:tgtEl>
                                        <p:attrNameLst>
                                          <p:attrName>style.color</p:attrName>
                                        </p:attrNameLst>
                                      </p:cBhvr>
                                      <p:to>
                                        <a:schemeClr val="hlink"/>
                                      </p:to>
                                    </p:animClr>
                                    <p:animClr clrSpc="rgb" dir="cw">
                                      <p:cBhvr>
                                        <p:cTn id="33" dur="1000" fill="hold"/>
                                        <p:tgtEl>
                                          <p:spTgt spid="7"/>
                                        </p:tgtEl>
                                        <p:attrNameLst>
                                          <p:attrName>fillcolor</p:attrName>
                                        </p:attrNameLst>
                                      </p:cBhvr>
                                      <p:to>
                                        <a:schemeClr val="hlink"/>
                                      </p:to>
                                    </p:animClr>
                                    <p:set>
                                      <p:cBhvr>
                                        <p:cTn id="34" dur="1000" fill="hold"/>
                                        <p:tgtEl>
                                          <p:spTgt spid="7"/>
                                        </p:tgtEl>
                                        <p:attrNameLst>
                                          <p:attrName>fill.type</p:attrName>
                                        </p:attrNameLst>
                                      </p:cBhvr>
                                      <p:to>
                                        <p:strVal val="solid"/>
                                      </p:to>
                                    </p:set>
                                    <p:set>
                                      <p:cBhvr>
                                        <p:cTn id="35" dur="1000" fill="hold"/>
                                        <p:tgtEl>
                                          <p:spTgt spid="7"/>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6"/>
                                        </p:tgtEl>
                                        <p:attrNameLst>
                                          <p:attrName>style.color</p:attrName>
                                        </p:attrNameLst>
                                      </p:cBhvr>
                                      <p:to>
                                        <a:schemeClr val="folHlink"/>
                                      </p:to>
                                    </p:animClr>
                                    <p:animClr clrSpc="rgb" dir="cw">
                                      <p:cBhvr>
                                        <p:cTn id="38" dur="1000" fill="hold"/>
                                        <p:tgtEl>
                                          <p:spTgt spid="6"/>
                                        </p:tgtEl>
                                        <p:attrNameLst>
                                          <p:attrName>fillcolor</p:attrName>
                                        </p:attrNameLst>
                                      </p:cBhvr>
                                      <p:to>
                                        <a:schemeClr val="folHlink"/>
                                      </p:to>
                                    </p:animClr>
                                    <p:set>
                                      <p:cBhvr>
                                        <p:cTn id="39" dur="1000" fill="hold"/>
                                        <p:tgtEl>
                                          <p:spTgt spid="6"/>
                                        </p:tgtEl>
                                        <p:attrNameLst>
                                          <p:attrName>fill.type</p:attrName>
                                        </p:attrNameLst>
                                      </p:cBhvr>
                                      <p:to>
                                        <p:strVal val="solid"/>
                                      </p:to>
                                    </p:set>
                                    <p:set>
                                      <p:cBhvr>
                                        <p:cTn id="40" dur="1000" fill="hold"/>
                                        <p:tgtEl>
                                          <p:spTgt spid="6"/>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5"/>
                                        </p:tgtEl>
                                        <p:attrNameLst>
                                          <p:attrName>style.color</p:attrName>
                                        </p:attrNameLst>
                                      </p:cBhvr>
                                      <p:to>
                                        <a:schemeClr val="accent1"/>
                                      </p:to>
                                    </p:animClr>
                                    <p:animClr clrSpc="rgb" dir="cw">
                                      <p:cBhvr>
                                        <p:cTn id="43" dur="1000" fill="hold"/>
                                        <p:tgtEl>
                                          <p:spTgt spid="5"/>
                                        </p:tgtEl>
                                        <p:attrNameLst>
                                          <p:attrName>fillcolor</p:attrName>
                                        </p:attrNameLst>
                                      </p:cBhvr>
                                      <p:to>
                                        <a:schemeClr val="accent1"/>
                                      </p:to>
                                    </p:animClr>
                                    <p:set>
                                      <p:cBhvr>
                                        <p:cTn id="44" dur="1000" fill="hold"/>
                                        <p:tgtEl>
                                          <p:spTgt spid="5"/>
                                        </p:tgtEl>
                                        <p:attrNameLst>
                                          <p:attrName>fill.type</p:attrName>
                                        </p:attrNameLst>
                                      </p:cBhvr>
                                      <p:to>
                                        <p:strVal val="solid"/>
                                      </p:to>
                                    </p:set>
                                    <p:set>
                                      <p:cBhvr>
                                        <p:cTn id="45" dur="1000" fill="hold"/>
                                        <p:tgtEl>
                                          <p:spTgt spid="5"/>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4"/>
                                        </p:tgtEl>
                                        <p:attrNameLst>
                                          <p:attrName>style.color</p:attrName>
                                        </p:attrNameLst>
                                      </p:cBhvr>
                                      <p:to>
                                        <a:schemeClr val="accent2"/>
                                      </p:to>
                                    </p:animClr>
                                    <p:animClr clrSpc="rgb" dir="cw">
                                      <p:cBhvr>
                                        <p:cTn id="48" dur="1000" fill="hold"/>
                                        <p:tgtEl>
                                          <p:spTgt spid="4"/>
                                        </p:tgtEl>
                                        <p:attrNameLst>
                                          <p:attrName>fillcolor</p:attrName>
                                        </p:attrNameLst>
                                      </p:cBhvr>
                                      <p:to>
                                        <a:schemeClr val="accent2"/>
                                      </p:to>
                                    </p:animClr>
                                    <p:set>
                                      <p:cBhvr>
                                        <p:cTn id="49" dur="1000" fill="hold"/>
                                        <p:tgtEl>
                                          <p:spTgt spid="4"/>
                                        </p:tgtEl>
                                        <p:attrNameLst>
                                          <p:attrName>fill.type</p:attrName>
                                        </p:attrNameLst>
                                      </p:cBhvr>
                                      <p:to>
                                        <p:strVal val="solid"/>
                                      </p:to>
                                    </p:set>
                                    <p:set>
                                      <p:cBhvr>
                                        <p:cTn id="50" dur="1000" fill="hold"/>
                                        <p:tgtEl>
                                          <p:spTgt spid="4"/>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7"/>
                                        </p:tgtEl>
                                        <p:attrNameLst>
                                          <p:attrName>style.color</p:attrName>
                                        </p:attrNameLst>
                                      </p:cBhvr>
                                      <p:to>
                                        <a:schemeClr val="folHlink"/>
                                      </p:to>
                                    </p:animClr>
                                    <p:animClr clrSpc="rgb" dir="cw">
                                      <p:cBhvr>
                                        <p:cTn id="54" dur="1000" fill="hold"/>
                                        <p:tgtEl>
                                          <p:spTgt spid="7"/>
                                        </p:tgtEl>
                                        <p:attrNameLst>
                                          <p:attrName>fillcolor</p:attrName>
                                        </p:attrNameLst>
                                      </p:cBhvr>
                                      <p:to>
                                        <a:schemeClr val="folHlink"/>
                                      </p:to>
                                    </p:animClr>
                                    <p:set>
                                      <p:cBhvr>
                                        <p:cTn id="55" dur="1000" fill="hold"/>
                                        <p:tgtEl>
                                          <p:spTgt spid="7"/>
                                        </p:tgtEl>
                                        <p:attrNameLst>
                                          <p:attrName>fill.type</p:attrName>
                                        </p:attrNameLst>
                                      </p:cBhvr>
                                      <p:to>
                                        <p:strVal val="solid"/>
                                      </p:to>
                                    </p:set>
                                    <p:set>
                                      <p:cBhvr>
                                        <p:cTn id="56" dur="1000" fill="hold"/>
                                        <p:tgtEl>
                                          <p:spTgt spid="7"/>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6"/>
                                        </p:tgtEl>
                                        <p:attrNameLst>
                                          <p:attrName>style.color</p:attrName>
                                        </p:attrNameLst>
                                      </p:cBhvr>
                                      <p:to>
                                        <a:schemeClr val="accent1"/>
                                      </p:to>
                                    </p:animClr>
                                    <p:animClr clrSpc="rgb" dir="cw">
                                      <p:cBhvr>
                                        <p:cTn id="59" dur="1000" fill="hold"/>
                                        <p:tgtEl>
                                          <p:spTgt spid="6"/>
                                        </p:tgtEl>
                                        <p:attrNameLst>
                                          <p:attrName>fillcolor</p:attrName>
                                        </p:attrNameLst>
                                      </p:cBhvr>
                                      <p:to>
                                        <a:schemeClr val="accent1"/>
                                      </p:to>
                                    </p:animClr>
                                    <p:set>
                                      <p:cBhvr>
                                        <p:cTn id="60" dur="1000" fill="hold"/>
                                        <p:tgtEl>
                                          <p:spTgt spid="6"/>
                                        </p:tgtEl>
                                        <p:attrNameLst>
                                          <p:attrName>fill.type</p:attrName>
                                        </p:attrNameLst>
                                      </p:cBhvr>
                                      <p:to>
                                        <p:strVal val="solid"/>
                                      </p:to>
                                    </p:set>
                                    <p:set>
                                      <p:cBhvr>
                                        <p:cTn id="61" dur="1000" fill="hold"/>
                                        <p:tgtEl>
                                          <p:spTgt spid="6"/>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5"/>
                                        </p:tgtEl>
                                        <p:attrNameLst>
                                          <p:attrName>style.color</p:attrName>
                                        </p:attrNameLst>
                                      </p:cBhvr>
                                      <p:to>
                                        <a:schemeClr val="accent2"/>
                                      </p:to>
                                    </p:animClr>
                                    <p:animClr clrSpc="rgb" dir="cw">
                                      <p:cBhvr>
                                        <p:cTn id="64" dur="1000" fill="hold"/>
                                        <p:tgtEl>
                                          <p:spTgt spid="5"/>
                                        </p:tgtEl>
                                        <p:attrNameLst>
                                          <p:attrName>fillcolor</p:attrName>
                                        </p:attrNameLst>
                                      </p:cBhvr>
                                      <p:to>
                                        <a:schemeClr val="accent2"/>
                                      </p:to>
                                    </p:animClr>
                                    <p:set>
                                      <p:cBhvr>
                                        <p:cTn id="65" dur="1000" fill="hold"/>
                                        <p:tgtEl>
                                          <p:spTgt spid="5"/>
                                        </p:tgtEl>
                                        <p:attrNameLst>
                                          <p:attrName>fill.type</p:attrName>
                                        </p:attrNameLst>
                                      </p:cBhvr>
                                      <p:to>
                                        <p:strVal val="solid"/>
                                      </p:to>
                                    </p:set>
                                    <p:set>
                                      <p:cBhvr>
                                        <p:cTn id="66" dur="1000" fill="hold"/>
                                        <p:tgtEl>
                                          <p:spTgt spid="5"/>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4"/>
                                        </p:tgtEl>
                                        <p:attrNameLst>
                                          <p:attrName>style.color</p:attrName>
                                        </p:attrNameLst>
                                      </p:cBhvr>
                                      <p:to>
                                        <a:schemeClr val="hlink"/>
                                      </p:to>
                                    </p:animClr>
                                    <p:animClr clrSpc="rgb" dir="cw">
                                      <p:cBhvr>
                                        <p:cTn id="69" dur="1000" fill="hold"/>
                                        <p:tgtEl>
                                          <p:spTgt spid="4"/>
                                        </p:tgtEl>
                                        <p:attrNameLst>
                                          <p:attrName>fillcolor</p:attrName>
                                        </p:attrNameLst>
                                      </p:cBhvr>
                                      <p:to>
                                        <a:schemeClr val="hlink"/>
                                      </p:to>
                                    </p:animClr>
                                    <p:set>
                                      <p:cBhvr>
                                        <p:cTn id="70" dur="1000" fill="hold"/>
                                        <p:tgtEl>
                                          <p:spTgt spid="4"/>
                                        </p:tgtEl>
                                        <p:attrNameLst>
                                          <p:attrName>fill.type</p:attrName>
                                        </p:attrNameLst>
                                      </p:cBhvr>
                                      <p:to>
                                        <p:strVal val="solid"/>
                                      </p:to>
                                    </p:set>
                                    <p:set>
                                      <p:cBhvr>
                                        <p:cTn id="71" dur="1000" fill="hold"/>
                                        <p:tgtEl>
                                          <p:spTgt spid="4"/>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fade">
                                      <p:cBhvr>
                                        <p:cTn id="7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5" grpId="0" animBg="1"/>
      <p:bldP spid="5" grpId="1" animBg="1"/>
      <p:bldP spid="5" grpId="2" animBg="1"/>
      <p:bldP spid="5" grpId="3" animBg="1"/>
      <p:bldP spid="6" grpId="0" animBg="1"/>
      <p:bldP spid="6" grpId="1" animBg="1"/>
      <p:bldP spid="6" grpId="2" animBg="1"/>
      <p:bldP spid="6" grpId="3" animBg="1"/>
      <p:bldP spid="7" grpId="0" animBg="1"/>
      <p:bldP spid="7" grpId="1" animBg="1"/>
      <p:bldP spid="7" grpId="2" animBg="1"/>
      <p:bldP spid="7" grpId="3"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277302-4F34-4049-B6C8-CF5C6A49EEA0}" type="slidenum">
              <a:rPr lang="en-US"/>
              <a:pPr>
                <a:def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15503128" y="717471"/>
            <a:ext cx="4811316" cy="1278845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1069181" y="717471"/>
            <a:ext cx="14077553" cy="127884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65DB28-529B-4B38-990E-47AAE58ED5DD}" type="slidenum">
              <a:rPr lang="en-US"/>
              <a:pPr>
                <a:defRPr/>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1069181" y="717470"/>
            <a:ext cx="19245263" cy="2043912"/>
          </a:xfrm>
        </p:spPr>
        <p:txBody>
          <a:bodyPr/>
          <a:lstStyle/>
          <a:p>
            <a:r>
              <a:rPr lang="nl-NL" smtClean="0"/>
              <a:t>Klik om de stijl te bewerken</a:t>
            </a:r>
            <a:endParaRPr lang="nl-BE"/>
          </a:p>
        </p:txBody>
      </p:sp>
      <p:sp>
        <p:nvSpPr>
          <p:cNvPr id="3" name="Tijdelijke aanduiding voor tekst 2"/>
          <p:cNvSpPr>
            <a:spLocks noGrp="1"/>
          </p:cNvSpPr>
          <p:nvPr>
            <p:ph type="body" sz="half" idx="1"/>
          </p:nvPr>
        </p:nvSpPr>
        <p:spPr>
          <a:xfrm>
            <a:off x="1069181" y="3527850"/>
            <a:ext cx="9444434" cy="997807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10870010" y="3527850"/>
            <a:ext cx="9444434" cy="997807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52033C-31C0-4E31-BBA4-DC77A441EDC9}" type="slidenum">
              <a:rPr lang="en-US"/>
              <a:pPr>
                <a:defRPr/>
              </a:pPr>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el en tekst boven object">
    <p:spTree>
      <p:nvGrpSpPr>
        <p:cNvPr id="1" name=""/>
        <p:cNvGrpSpPr/>
        <p:nvPr/>
      </p:nvGrpSpPr>
      <p:grpSpPr>
        <a:xfrm>
          <a:off x="0" y="0"/>
          <a:ext cx="0" cy="0"/>
          <a:chOff x="0" y="0"/>
          <a:chExt cx="0" cy="0"/>
        </a:xfrm>
      </p:grpSpPr>
      <p:sp>
        <p:nvSpPr>
          <p:cNvPr id="2" name="Titel 1"/>
          <p:cNvSpPr>
            <a:spLocks noGrp="1"/>
          </p:cNvSpPr>
          <p:nvPr>
            <p:ph type="title"/>
          </p:nvPr>
        </p:nvSpPr>
        <p:spPr>
          <a:xfrm>
            <a:off x="1069181" y="717470"/>
            <a:ext cx="19245263" cy="2043912"/>
          </a:xfrm>
        </p:spPr>
        <p:txBody>
          <a:bodyPr/>
          <a:lstStyle/>
          <a:p>
            <a:r>
              <a:rPr lang="nl-NL" smtClean="0"/>
              <a:t>Klik om de stijl te bewerken</a:t>
            </a:r>
            <a:endParaRPr lang="nl-BE"/>
          </a:p>
        </p:txBody>
      </p:sp>
      <p:sp>
        <p:nvSpPr>
          <p:cNvPr id="3" name="Tijdelijke aanduiding voor tekst 2"/>
          <p:cNvSpPr>
            <a:spLocks noGrp="1"/>
          </p:cNvSpPr>
          <p:nvPr>
            <p:ph type="body" sz="half" idx="1"/>
          </p:nvPr>
        </p:nvSpPr>
        <p:spPr>
          <a:xfrm>
            <a:off x="1069181" y="3527848"/>
            <a:ext cx="19245263" cy="4819294"/>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1069181" y="8683129"/>
            <a:ext cx="19245263" cy="482279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3BEF40-E04D-4397-947B-7371ACA3B396}" type="slidenum">
              <a:rPr lang="en-US"/>
              <a:pPr>
                <a:defRPr/>
              </a:pPr>
              <a:t>‹nr.›</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1069181" y="717470"/>
            <a:ext cx="19245263" cy="2043912"/>
          </a:xfrm>
        </p:spPr>
        <p:txBody>
          <a:bodyPr/>
          <a:lstStyle/>
          <a:p>
            <a:r>
              <a:rPr lang="nl-NL" smtClean="0"/>
              <a:t>Klik om de stijl te bewerken</a:t>
            </a:r>
            <a:endParaRPr lang="nl-BE"/>
          </a:p>
        </p:txBody>
      </p:sp>
      <p:sp>
        <p:nvSpPr>
          <p:cNvPr id="3" name="Tijdelijke aanduiding voor tabel 2"/>
          <p:cNvSpPr>
            <a:spLocks noGrp="1"/>
          </p:cNvSpPr>
          <p:nvPr>
            <p:ph type="tbl" idx="1"/>
          </p:nvPr>
        </p:nvSpPr>
        <p:spPr>
          <a:xfrm>
            <a:off x="1069181" y="3527850"/>
            <a:ext cx="19245263" cy="9978072"/>
          </a:xfrm>
        </p:spPr>
        <p:txBody>
          <a:bodyPr/>
          <a:lstStyle/>
          <a:p>
            <a:pPr lvl="0"/>
            <a:r>
              <a:rPr lang="nl-NL" noProof="0" smtClean="0"/>
              <a:t>Klik op het pictogram als u een tabel wilt toevoegen</a:t>
            </a:r>
            <a:endParaRPr lang="nl-BE"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64741F-743A-4287-966A-62938F6A1BC8}" type="slidenum">
              <a:rPr lang="en-US"/>
              <a:pPr>
                <a:defRPr/>
              </a:pPr>
              <a:t>‹nr.›</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el en grafiek">
    <p:spTree>
      <p:nvGrpSpPr>
        <p:cNvPr id="1" name=""/>
        <p:cNvGrpSpPr/>
        <p:nvPr/>
      </p:nvGrpSpPr>
      <p:grpSpPr>
        <a:xfrm>
          <a:off x="0" y="0"/>
          <a:ext cx="0" cy="0"/>
          <a:chOff x="0" y="0"/>
          <a:chExt cx="0" cy="0"/>
        </a:xfrm>
      </p:grpSpPr>
      <p:sp>
        <p:nvSpPr>
          <p:cNvPr id="2" name="Titel 1"/>
          <p:cNvSpPr>
            <a:spLocks noGrp="1"/>
          </p:cNvSpPr>
          <p:nvPr>
            <p:ph type="title"/>
          </p:nvPr>
        </p:nvSpPr>
        <p:spPr>
          <a:xfrm>
            <a:off x="1069181" y="717470"/>
            <a:ext cx="19245263" cy="2043912"/>
          </a:xfrm>
        </p:spPr>
        <p:txBody>
          <a:bodyPr/>
          <a:lstStyle/>
          <a:p>
            <a:r>
              <a:rPr lang="nl-NL" smtClean="0"/>
              <a:t>Klik om de stijl te bewerken</a:t>
            </a:r>
            <a:endParaRPr lang="nl-BE"/>
          </a:p>
        </p:txBody>
      </p:sp>
      <p:sp>
        <p:nvSpPr>
          <p:cNvPr id="3" name="Tijdelijke aanduiding voor grafiek 2"/>
          <p:cNvSpPr>
            <a:spLocks noGrp="1"/>
          </p:cNvSpPr>
          <p:nvPr>
            <p:ph type="chart" idx="1"/>
          </p:nvPr>
        </p:nvSpPr>
        <p:spPr>
          <a:xfrm>
            <a:off x="1069181" y="3527850"/>
            <a:ext cx="19245263" cy="9978072"/>
          </a:xfrm>
        </p:spPr>
        <p:txBody>
          <a:bodyPr/>
          <a:lstStyle/>
          <a:p>
            <a:pPr lvl="0"/>
            <a:r>
              <a:rPr lang="nl-NL" noProof="0" smtClean="0"/>
              <a:t>Klik op het pictogram als u een grafiek wilt toevoegen</a:t>
            </a:r>
            <a:endParaRPr lang="nl-BE"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CE358A-F19B-4C0F-B00C-8CA0E55C7FDE}" type="slidenum">
              <a:rPr lang="en-US"/>
              <a:pPr>
                <a:defRPr/>
              </a:pPr>
              <a:t>‹nr.›</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Titel en diagram of organigram">
    <p:spTree>
      <p:nvGrpSpPr>
        <p:cNvPr id="1" name=""/>
        <p:cNvGrpSpPr/>
        <p:nvPr/>
      </p:nvGrpSpPr>
      <p:grpSpPr>
        <a:xfrm>
          <a:off x="0" y="0"/>
          <a:ext cx="0" cy="0"/>
          <a:chOff x="0" y="0"/>
          <a:chExt cx="0" cy="0"/>
        </a:xfrm>
      </p:grpSpPr>
      <p:sp>
        <p:nvSpPr>
          <p:cNvPr id="2" name="Titel 1"/>
          <p:cNvSpPr>
            <a:spLocks noGrp="1"/>
          </p:cNvSpPr>
          <p:nvPr>
            <p:ph type="title"/>
          </p:nvPr>
        </p:nvSpPr>
        <p:spPr>
          <a:xfrm>
            <a:off x="1069181" y="717470"/>
            <a:ext cx="19245263" cy="2043912"/>
          </a:xfrm>
        </p:spPr>
        <p:txBody>
          <a:bodyPr/>
          <a:lstStyle/>
          <a:p>
            <a:r>
              <a:rPr lang="nl-NL" smtClean="0"/>
              <a:t>Klik om de stijl te bewerken</a:t>
            </a:r>
            <a:endParaRPr lang="nl-BE"/>
          </a:p>
        </p:txBody>
      </p:sp>
      <p:sp>
        <p:nvSpPr>
          <p:cNvPr id="3" name="Tijdelijke aanduiding voor SmartArt 2"/>
          <p:cNvSpPr>
            <a:spLocks noGrp="1"/>
          </p:cNvSpPr>
          <p:nvPr>
            <p:ph type="dgm" idx="1"/>
          </p:nvPr>
        </p:nvSpPr>
        <p:spPr>
          <a:xfrm>
            <a:off x="1069181" y="3527850"/>
            <a:ext cx="19245263" cy="9978072"/>
          </a:xfrm>
        </p:spPr>
        <p:txBody>
          <a:bodyPr/>
          <a:lstStyle/>
          <a:p>
            <a:pPr lvl="0"/>
            <a:r>
              <a:rPr lang="nl-NL" noProof="0" smtClean="0"/>
              <a:t>Klik op het pictogram als u een SmartArt-afbeelding wilt toevoegen</a:t>
            </a:r>
            <a:endParaRPr lang="nl-BE"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17F0A5-7BC5-4E49-85A7-E72A89527EE7}" type="slidenum">
              <a:rPr lang="en-US"/>
              <a:pPr>
                <a:defRPr/>
              </a:pPr>
              <a:t>‹nr.›</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603375" y="4697413"/>
            <a:ext cx="18176875" cy="3240087"/>
          </a:xfrm>
        </p:spPr>
        <p:txBody>
          <a:bodyPr/>
          <a:lstStyle/>
          <a:p>
            <a:r>
              <a:rPr lang="nl-NL" smtClean="0"/>
              <a:t>Klik om de stijl te bewerken</a:t>
            </a:r>
            <a:endParaRPr lang="nl-BE"/>
          </a:p>
        </p:txBody>
      </p:sp>
      <p:sp>
        <p:nvSpPr>
          <p:cNvPr id="3" name="Ondertitel 2"/>
          <p:cNvSpPr>
            <a:spLocks noGrp="1"/>
          </p:cNvSpPr>
          <p:nvPr>
            <p:ph type="subTitle" idx="1"/>
          </p:nvPr>
        </p:nvSpPr>
        <p:spPr>
          <a:xfrm>
            <a:off x="3208338" y="8567738"/>
            <a:ext cx="14968537" cy="38639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p:txBody>
          <a:bodyPr/>
          <a:lstStyle/>
          <a:p>
            <a:fld id="{20E247F2-8C3C-4C65-8ECB-033F3DA6FE44}" type="datetimeFigureOut">
              <a:rPr lang="nl-BE" smtClean="0"/>
              <a:pPr/>
              <a:t>2/10/2009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6B05E91E-B728-46B3-8EE5-B2F4F8478CD5}" type="slidenum">
              <a:rPr lang="nl-BE" smtClean="0"/>
              <a:pPr/>
              <a:t>‹nr.›</a:t>
            </a:fld>
            <a:endParaRPr lang="nl-B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20E247F2-8C3C-4C65-8ECB-033F3DA6FE44}" type="datetimeFigureOut">
              <a:rPr lang="nl-BE" smtClean="0"/>
              <a:pPr/>
              <a:t>2/10/2009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6B05E91E-B728-46B3-8EE5-B2F4F8478CD5}" type="slidenum">
              <a:rPr lang="nl-BE" smtClean="0"/>
              <a:pPr/>
              <a:t>‹nr.›</a:t>
            </a:fld>
            <a:endParaRPr lang="nl-B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689100" y="9715500"/>
            <a:ext cx="18176875" cy="3003550"/>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1689100" y="6408738"/>
            <a:ext cx="18176875" cy="330676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0E247F2-8C3C-4C65-8ECB-033F3DA6FE44}" type="datetimeFigureOut">
              <a:rPr lang="nl-BE" smtClean="0"/>
              <a:pPr/>
              <a:t>2/10/2009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6B05E91E-B728-46B3-8EE5-B2F4F8478CD5}" type="slidenum">
              <a:rPr lang="nl-BE" smtClean="0"/>
              <a:pPr/>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C31966-D5BE-436A-9936-FC4B9F149B9D}" type="slidenum">
              <a:rPr lang="en-US"/>
              <a:pPr>
                <a:defRPr/>
              </a:pPr>
              <a:t>‹nr.›</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1069975" y="3527425"/>
            <a:ext cx="9545638" cy="9979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10768013" y="3527425"/>
            <a:ext cx="9547225" cy="9979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20E247F2-8C3C-4C65-8ECB-033F3DA6FE44}" type="datetimeFigureOut">
              <a:rPr lang="nl-BE" smtClean="0"/>
              <a:pPr/>
              <a:t>2/10/2009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6B05E91E-B728-46B3-8EE5-B2F4F8478CD5}" type="slidenum">
              <a:rPr lang="nl-BE" smtClean="0"/>
              <a:pPr/>
              <a:t>‹nr.›</a:t>
            </a:fld>
            <a:endParaRPr lang="nl-B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1069975" y="3384550"/>
            <a:ext cx="9447213" cy="1409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1069975" y="4794250"/>
            <a:ext cx="9447213" cy="8712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10863263" y="3384550"/>
            <a:ext cx="9451975" cy="1409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10863263" y="4794250"/>
            <a:ext cx="9451975" cy="8712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20E247F2-8C3C-4C65-8ECB-033F3DA6FE44}" type="datetimeFigureOut">
              <a:rPr lang="nl-BE" smtClean="0"/>
              <a:pPr/>
              <a:t>2/10/2009</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6B05E91E-B728-46B3-8EE5-B2F4F8478CD5}" type="slidenum">
              <a:rPr lang="nl-BE" smtClean="0"/>
              <a:pPr/>
              <a:t>‹nr.›</a:t>
            </a:fld>
            <a:endParaRPr lang="nl-B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20E247F2-8C3C-4C65-8ECB-033F3DA6FE44}" type="datetimeFigureOut">
              <a:rPr lang="nl-BE" smtClean="0"/>
              <a:pPr/>
              <a:t>2/10/2009</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6B05E91E-B728-46B3-8EE5-B2F4F8478CD5}" type="slidenum">
              <a:rPr lang="nl-BE" smtClean="0"/>
              <a:pPr/>
              <a:t>‹nr.›</a:t>
            </a:fld>
            <a:endParaRPr lang="nl-B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E247F2-8C3C-4C65-8ECB-033F3DA6FE44}" type="datetimeFigureOut">
              <a:rPr lang="nl-BE" smtClean="0"/>
              <a:pPr/>
              <a:t>2/10/2009</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6B05E91E-B728-46B3-8EE5-B2F4F8478CD5}" type="slidenum">
              <a:rPr lang="nl-BE" smtClean="0"/>
              <a:pPr/>
              <a:t>‹nr.›</a:t>
            </a:fld>
            <a:endParaRPr lang="nl-B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069975" y="601663"/>
            <a:ext cx="7034213" cy="2562225"/>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8359775" y="601663"/>
            <a:ext cx="11955463" cy="129047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1069975" y="3163888"/>
            <a:ext cx="7034213" cy="103425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0E247F2-8C3C-4C65-8ECB-033F3DA6FE44}" type="datetimeFigureOut">
              <a:rPr lang="nl-BE" smtClean="0"/>
              <a:pPr/>
              <a:t>2/10/2009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6B05E91E-B728-46B3-8EE5-B2F4F8478CD5}" type="slidenum">
              <a:rPr lang="nl-BE" smtClean="0"/>
              <a:pPr/>
              <a:t>‹nr.›</a:t>
            </a:fld>
            <a:endParaRPr lang="nl-B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191000" y="10583863"/>
            <a:ext cx="12830175" cy="1249362"/>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4191000" y="1350963"/>
            <a:ext cx="12830175" cy="9070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4191000" y="11833225"/>
            <a:ext cx="12830175" cy="1774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0E247F2-8C3C-4C65-8ECB-033F3DA6FE44}" type="datetimeFigureOut">
              <a:rPr lang="nl-BE" smtClean="0"/>
              <a:pPr/>
              <a:t>2/10/2009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6B05E91E-B728-46B3-8EE5-B2F4F8478CD5}" type="slidenum">
              <a:rPr lang="nl-BE" smtClean="0"/>
              <a:pPr/>
              <a:t>‹nr.›</a:t>
            </a:fld>
            <a:endParaRPr lang="nl-B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20E247F2-8C3C-4C65-8ECB-033F3DA6FE44}" type="datetimeFigureOut">
              <a:rPr lang="nl-BE" smtClean="0"/>
              <a:pPr/>
              <a:t>2/10/2009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6B05E91E-B728-46B3-8EE5-B2F4F8478CD5}" type="slidenum">
              <a:rPr lang="nl-BE" smtClean="0"/>
              <a:pPr/>
              <a:t>‹nr.›</a:t>
            </a:fld>
            <a:endParaRPr lang="nl-B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15505113" y="604838"/>
            <a:ext cx="4810125" cy="12901612"/>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1069975" y="604838"/>
            <a:ext cx="14282738" cy="1290161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20E247F2-8C3C-4C65-8ECB-033F3DA6FE44}" type="datetimeFigureOut">
              <a:rPr lang="nl-BE" smtClean="0"/>
              <a:pPr/>
              <a:t>2/10/2009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6B05E91E-B728-46B3-8EE5-B2F4F8478CD5}" type="slidenum">
              <a:rPr lang="nl-BE" smtClean="0"/>
              <a:pPr/>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689159" y="9715583"/>
            <a:ext cx="18176081" cy="3002871"/>
          </a:xfrm>
        </p:spPr>
        <p:txBody>
          <a:bodyPr anchor="t"/>
          <a:lstStyle>
            <a:lvl1pPr algn="l">
              <a:defRPr sz="91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1689159" y="6408227"/>
            <a:ext cx="18176081" cy="3307357"/>
          </a:xfrm>
        </p:spPr>
        <p:txBody>
          <a:bodyPr anchor="b"/>
          <a:lstStyle>
            <a:lvl1pPr marL="0" indent="0">
              <a:buNone/>
              <a:defRPr sz="4600"/>
            </a:lvl1pPr>
            <a:lvl2pPr marL="1042919" indent="0">
              <a:buNone/>
              <a:defRPr sz="4100"/>
            </a:lvl2pPr>
            <a:lvl3pPr marL="2085838" indent="0">
              <a:buNone/>
              <a:defRPr sz="3600"/>
            </a:lvl3pPr>
            <a:lvl4pPr marL="3128757" indent="0">
              <a:buNone/>
              <a:defRPr sz="3200"/>
            </a:lvl4pPr>
            <a:lvl5pPr marL="4171676" indent="0">
              <a:buNone/>
              <a:defRPr sz="3200"/>
            </a:lvl5pPr>
            <a:lvl6pPr marL="5214595" indent="0">
              <a:buNone/>
              <a:defRPr sz="3200"/>
            </a:lvl6pPr>
            <a:lvl7pPr marL="6257514" indent="0">
              <a:buNone/>
              <a:defRPr sz="3200"/>
            </a:lvl7pPr>
            <a:lvl8pPr marL="7300432" indent="0">
              <a:buNone/>
              <a:defRPr sz="3200"/>
            </a:lvl8pPr>
            <a:lvl9pPr marL="8343351" indent="0">
              <a:buNone/>
              <a:defRPr sz="32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51BAD0-0BE8-48FD-BE3D-C2B685AF6622}" type="slidenum">
              <a:rPr lang="en-US"/>
              <a:pPr>
                <a:defRPr/>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1069181" y="3527850"/>
            <a:ext cx="9444434" cy="9978072"/>
          </a:xfrm>
        </p:spPr>
        <p:txBody>
          <a:bodyPr/>
          <a:lstStyle>
            <a:lvl1pPr>
              <a:defRPr sz="6400"/>
            </a:lvl1pPr>
            <a:lvl2pPr>
              <a:defRPr sz="5500"/>
            </a:lvl2pPr>
            <a:lvl3pPr>
              <a:defRPr sz="4600"/>
            </a:lvl3pPr>
            <a:lvl4pPr>
              <a:defRPr sz="4100"/>
            </a:lvl4pPr>
            <a:lvl5pPr>
              <a:defRPr sz="4100"/>
            </a:lvl5pPr>
            <a:lvl6pPr>
              <a:defRPr sz="4100"/>
            </a:lvl6pPr>
            <a:lvl7pPr>
              <a:defRPr sz="4100"/>
            </a:lvl7pPr>
            <a:lvl8pPr>
              <a:defRPr sz="4100"/>
            </a:lvl8pPr>
            <a:lvl9pPr>
              <a:defRPr sz="41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10870010" y="3527850"/>
            <a:ext cx="9444434" cy="9978072"/>
          </a:xfrm>
        </p:spPr>
        <p:txBody>
          <a:bodyPr/>
          <a:lstStyle>
            <a:lvl1pPr>
              <a:defRPr sz="6400"/>
            </a:lvl1pPr>
            <a:lvl2pPr>
              <a:defRPr sz="5500"/>
            </a:lvl2pPr>
            <a:lvl3pPr>
              <a:defRPr sz="4600"/>
            </a:lvl3pPr>
            <a:lvl4pPr>
              <a:defRPr sz="4100"/>
            </a:lvl4pPr>
            <a:lvl5pPr>
              <a:defRPr sz="4100"/>
            </a:lvl5pPr>
            <a:lvl6pPr>
              <a:defRPr sz="4100"/>
            </a:lvl6pPr>
            <a:lvl7pPr>
              <a:defRPr sz="4100"/>
            </a:lvl7pPr>
            <a:lvl8pPr>
              <a:defRPr sz="4100"/>
            </a:lvl8pPr>
            <a:lvl9pPr>
              <a:defRPr sz="41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18BC56-3DD4-4AE3-BAA1-EE216CB91ED2}"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1069181" y="605475"/>
            <a:ext cx="19245263" cy="2519892"/>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1069181" y="3384356"/>
            <a:ext cx="9448148" cy="1410438"/>
          </a:xfrm>
        </p:spPr>
        <p:txBody>
          <a:bodyPr anchor="b"/>
          <a:lstStyle>
            <a:lvl1pPr marL="0" indent="0">
              <a:buNone/>
              <a:defRPr sz="5500" b="1"/>
            </a:lvl1pPr>
            <a:lvl2pPr marL="1042919" indent="0">
              <a:buNone/>
              <a:defRPr sz="4600" b="1"/>
            </a:lvl2pPr>
            <a:lvl3pPr marL="2085838" indent="0">
              <a:buNone/>
              <a:defRPr sz="4100" b="1"/>
            </a:lvl3pPr>
            <a:lvl4pPr marL="3128757" indent="0">
              <a:buNone/>
              <a:defRPr sz="3600" b="1"/>
            </a:lvl4pPr>
            <a:lvl5pPr marL="4171676" indent="0">
              <a:buNone/>
              <a:defRPr sz="3600" b="1"/>
            </a:lvl5pPr>
            <a:lvl6pPr marL="5214595" indent="0">
              <a:buNone/>
              <a:defRPr sz="3600" b="1"/>
            </a:lvl6pPr>
            <a:lvl7pPr marL="6257514" indent="0">
              <a:buNone/>
              <a:defRPr sz="3600" b="1"/>
            </a:lvl7pPr>
            <a:lvl8pPr marL="7300432" indent="0">
              <a:buNone/>
              <a:defRPr sz="3600" b="1"/>
            </a:lvl8pPr>
            <a:lvl9pPr marL="8343351" indent="0">
              <a:buNone/>
              <a:defRPr sz="3600" b="1"/>
            </a:lvl9pPr>
          </a:lstStyle>
          <a:p>
            <a:pPr lvl="0"/>
            <a:r>
              <a:rPr lang="nl-NL" smtClean="0"/>
              <a:t>Klik om de modelstijlen te bewerken</a:t>
            </a:r>
          </a:p>
        </p:txBody>
      </p:sp>
      <p:sp>
        <p:nvSpPr>
          <p:cNvPr id="4" name="Tijdelijke aanduiding voor inhoud 3"/>
          <p:cNvSpPr>
            <a:spLocks noGrp="1"/>
          </p:cNvSpPr>
          <p:nvPr>
            <p:ph sz="half" idx="2"/>
          </p:nvPr>
        </p:nvSpPr>
        <p:spPr>
          <a:xfrm>
            <a:off x="1069181" y="4794794"/>
            <a:ext cx="9448148" cy="8711127"/>
          </a:xfrm>
        </p:spPr>
        <p:txBody>
          <a:bodyPr/>
          <a:lstStyle>
            <a:lvl1pPr>
              <a:defRPr sz="5500"/>
            </a:lvl1pPr>
            <a:lvl2pPr>
              <a:defRPr sz="4600"/>
            </a:lvl2pPr>
            <a:lvl3pPr>
              <a:defRPr sz="4100"/>
            </a:lvl3pPr>
            <a:lvl4pPr>
              <a:defRPr sz="3600"/>
            </a:lvl4pPr>
            <a:lvl5pPr>
              <a:defRPr sz="3600"/>
            </a:lvl5pPr>
            <a:lvl6pPr>
              <a:defRPr sz="3600"/>
            </a:lvl6pPr>
            <a:lvl7pPr>
              <a:defRPr sz="3600"/>
            </a:lvl7pPr>
            <a:lvl8pPr>
              <a:defRPr sz="3600"/>
            </a:lvl8pPr>
            <a:lvl9pPr>
              <a:defRPr sz="3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10862586" y="3384356"/>
            <a:ext cx="9451859" cy="1410438"/>
          </a:xfrm>
        </p:spPr>
        <p:txBody>
          <a:bodyPr anchor="b"/>
          <a:lstStyle>
            <a:lvl1pPr marL="0" indent="0">
              <a:buNone/>
              <a:defRPr sz="5500" b="1"/>
            </a:lvl1pPr>
            <a:lvl2pPr marL="1042919" indent="0">
              <a:buNone/>
              <a:defRPr sz="4600" b="1"/>
            </a:lvl2pPr>
            <a:lvl3pPr marL="2085838" indent="0">
              <a:buNone/>
              <a:defRPr sz="4100" b="1"/>
            </a:lvl3pPr>
            <a:lvl4pPr marL="3128757" indent="0">
              <a:buNone/>
              <a:defRPr sz="3600" b="1"/>
            </a:lvl4pPr>
            <a:lvl5pPr marL="4171676" indent="0">
              <a:buNone/>
              <a:defRPr sz="3600" b="1"/>
            </a:lvl5pPr>
            <a:lvl6pPr marL="5214595" indent="0">
              <a:buNone/>
              <a:defRPr sz="3600" b="1"/>
            </a:lvl6pPr>
            <a:lvl7pPr marL="6257514" indent="0">
              <a:buNone/>
              <a:defRPr sz="3600" b="1"/>
            </a:lvl7pPr>
            <a:lvl8pPr marL="7300432" indent="0">
              <a:buNone/>
              <a:defRPr sz="3600" b="1"/>
            </a:lvl8pPr>
            <a:lvl9pPr marL="8343351" indent="0">
              <a:buNone/>
              <a:defRPr sz="3600" b="1"/>
            </a:lvl9pPr>
          </a:lstStyle>
          <a:p>
            <a:pPr lvl="0"/>
            <a:r>
              <a:rPr lang="nl-NL" smtClean="0"/>
              <a:t>Klik om de modelstijlen te bewerken</a:t>
            </a:r>
          </a:p>
        </p:txBody>
      </p:sp>
      <p:sp>
        <p:nvSpPr>
          <p:cNvPr id="6" name="Tijdelijke aanduiding voor inhoud 5"/>
          <p:cNvSpPr>
            <a:spLocks noGrp="1"/>
          </p:cNvSpPr>
          <p:nvPr>
            <p:ph sz="quarter" idx="4"/>
          </p:nvPr>
        </p:nvSpPr>
        <p:spPr>
          <a:xfrm>
            <a:off x="10862586" y="4794794"/>
            <a:ext cx="9451859" cy="8711127"/>
          </a:xfrm>
        </p:spPr>
        <p:txBody>
          <a:bodyPr/>
          <a:lstStyle>
            <a:lvl1pPr>
              <a:defRPr sz="5500"/>
            </a:lvl1pPr>
            <a:lvl2pPr>
              <a:defRPr sz="4600"/>
            </a:lvl2pPr>
            <a:lvl3pPr>
              <a:defRPr sz="4100"/>
            </a:lvl3pPr>
            <a:lvl4pPr>
              <a:defRPr sz="3600"/>
            </a:lvl4pPr>
            <a:lvl5pPr>
              <a:defRPr sz="3600"/>
            </a:lvl5pPr>
            <a:lvl6pPr>
              <a:defRPr sz="3600"/>
            </a:lvl6pPr>
            <a:lvl7pPr>
              <a:defRPr sz="3600"/>
            </a:lvl7pPr>
            <a:lvl8pPr>
              <a:defRPr sz="3600"/>
            </a:lvl8pPr>
            <a:lvl9pPr>
              <a:defRPr sz="3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5328112-3967-4923-9B31-1495B822BA9D}"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6ED82EF-ADF1-43CC-945C-673DD8658A9C}"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F03D39-9E0F-4429-9708-3493D2C65008}" type="slidenum">
              <a:rPr lang="en-US"/>
              <a:pPr>
                <a:defRPr/>
              </a:pPr>
              <a:t>‹nr.›</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069183" y="601974"/>
            <a:ext cx="7035065" cy="2561890"/>
          </a:xfrm>
        </p:spPr>
        <p:txBody>
          <a:bodyPr anchor="b"/>
          <a:lstStyle>
            <a:lvl1pPr algn="l">
              <a:defRPr sz="4600" b="1"/>
            </a:lvl1pPr>
          </a:lstStyle>
          <a:p>
            <a:r>
              <a:rPr lang="nl-NL" smtClean="0"/>
              <a:t>Klik om de stijl te bewerken</a:t>
            </a:r>
            <a:endParaRPr lang="nl-BE"/>
          </a:p>
        </p:txBody>
      </p:sp>
      <p:sp>
        <p:nvSpPr>
          <p:cNvPr id="3" name="Tijdelijke aanduiding voor inhoud 2"/>
          <p:cNvSpPr>
            <a:spLocks noGrp="1"/>
          </p:cNvSpPr>
          <p:nvPr>
            <p:ph idx="1"/>
          </p:nvPr>
        </p:nvSpPr>
        <p:spPr>
          <a:xfrm>
            <a:off x="8360404" y="601975"/>
            <a:ext cx="11954040" cy="12903946"/>
          </a:xfrm>
        </p:spPr>
        <p:txBody>
          <a:bodyPr/>
          <a:lstStyle>
            <a:lvl1pPr>
              <a:defRPr sz="7300"/>
            </a:lvl1pPr>
            <a:lvl2pPr>
              <a:defRPr sz="6400"/>
            </a:lvl2pPr>
            <a:lvl3pPr>
              <a:defRPr sz="5500"/>
            </a:lvl3pPr>
            <a:lvl4pPr>
              <a:defRPr sz="4600"/>
            </a:lvl4pPr>
            <a:lvl5pPr>
              <a:defRPr sz="4600"/>
            </a:lvl5pPr>
            <a:lvl6pPr>
              <a:defRPr sz="4600"/>
            </a:lvl6pPr>
            <a:lvl7pPr>
              <a:defRPr sz="4600"/>
            </a:lvl7pPr>
            <a:lvl8pPr>
              <a:defRPr sz="4600"/>
            </a:lvl8pPr>
            <a:lvl9pPr>
              <a:defRPr sz="4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1069183" y="3163865"/>
            <a:ext cx="7035065" cy="10342056"/>
          </a:xfrm>
        </p:spPr>
        <p:txBody>
          <a:bodyPr/>
          <a:lstStyle>
            <a:lvl1pPr marL="0" indent="0">
              <a:buNone/>
              <a:defRPr sz="3200"/>
            </a:lvl1pPr>
            <a:lvl2pPr marL="1042919" indent="0">
              <a:buNone/>
              <a:defRPr sz="2700"/>
            </a:lvl2pPr>
            <a:lvl3pPr marL="2085838" indent="0">
              <a:buNone/>
              <a:defRPr sz="2300"/>
            </a:lvl3pPr>
            <a:lvl4pPr marL="3128757" indent="0">
              <a:buNone/>
              <a:defRPr sz="2100"/>
            </a:lvl4pPr>
            <a:lvl5pPr marL="4171676" indent="0">
              <a:buNone/>
              <a:defRPr sz="2100"/>
            </a:lvl5pPr>
            <a:lvl6pPr marL="5214595" indent="0">
              <a:buNone/>
              <a:defRPr sz="2100"/>
            </a:lvl6pPr>
            <a:lvl7pPr marL="6257514" indent="0">
              <a:buNone/>
              <a:defRPr sz="2100"/>
            </a:lvl7pPr>
            <a:lvl8pPr marL="7300432" indent="0">
              <a:buNone/>
              <a:defRPr sz="2100"/>
            </a:lvl8pPr>
            <a:lvl9pPr marL="8343351" indent="0">
              <a:buNone/>
              <a:defRPr sz="21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745F5B-3440-4524-95AC-8396042758C4}"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191340" y="10583545"/>
            <a:ext cx="12830175" cy="1249447"/>
          </a:xfrm>
        </p:spPr>
        <p:txBody>
          <a:bodyPr anchor="b"/>
          <a:lstStyle>
            <a:lvl1pPr algn="l">
              <a:defRPr sz="46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4191340" y="1350942"/>
            <a:ext cx="12830175" cy="9071610"/>
          </a:xfrm>
        </p:spPr>
        <p:txBody>
          <a:bodyPr/>
          <a:lstStyle>
            <a:lvl1pPr marL="0" indent="0">
              <a:buNone/>
              <a:defRPr sz="7300"/>
            </a:lvl1pPr>
            <a:lvl2pPr marL="1042919" indent="0">
              <a:buNone/>
              <a:defRPr sz="6400"/>
            </a:lvl2pPr>
            <a:lvl3pPr marL="2085838" indent="0">
              <a:buNone/>
              <a:defRPr sz="5500"/>
            </a:lvl3pPr>
            <a:lvl4pPr marL="3128757" indent="0">
              <a:buNone/>
              <a:defRPr sz="4600"/>
            </a:lvl4pPr>
            <a:lvl5pPr marL="4171676" indent="0">
              <a:buNone/>
              <a:defRPr sz="4600"/>
            </a:lvl5pPr>
            <a:lvl6pPr marL="5214595" indent="0">
              <a:buNone/>
              <a:defRPr sz="4600"/>
            </a:lvl6pPr>
            <a:lvl7pPr marL="6257514" indent="0">
              <a:buNone/>
              <a:defRPr sz="4600"/>
            </a:lvl7pPr>
            <a:lvl8pPr marL="7300432" indent="0">
              <a:buNone/>
              <a:defRPr sz="4600"/>
            </a:lvl8pPr>
            <a:lvl9pPr marL="8343351" indent="0">
              <a:buNone/>
              <a:defRPr sz="4600"/>
            </a:lvl9pPr>
          </a:lstStyle>
          <a:p>
            <a:pPr lvl="0"/>
            <a:r>
              <a:rPr lang="nl-NL" noProof="0" smtClean="0"/>
              <a:t>Klik op het pictogram als u een afbeelding wilt toevoegen</a:t>
            </a:r>
            <a:endParaRPr lang="nl-BE" noProof="0" smtClean="0"/>
          </a:p>
        </p:txBody>
      </p:sp>
      <p:sp>
        <p:nvSpPr>
          <p:cNvPr id="4" name="Tijdelijke aanduiding voor tekst 3"/>
          <p:cNvSpPr>
            <a:spLocks noGrp="1"/>
          </p:cNvSpPr>
          <p:nvPr>
            <p:ph type="body" sz="half" idx="2"/>
          </p:nvPr>
        </p:nvSpPr>
        <p:spPr>
          <a:xfrm>
            <a:off x="4191340" y="11832992"/>
            <a:ext cx="12830175" cy="1774423"/>
          </a:xfrm>
        </p:spPr>
        <p:txBody>
          <a:bodyPr/>
          <a:lstStyle>
            <a:lvl1pPr marL="0" indent="0">
              <a:buNone/>
              <a:defRPr sz="3200"/>
            </a:lvl1pPr>
            <a:lvl2pPr marL="1042919" indent="0">
              <a:buNone/>
              <a:defRPr sz="2700"/>
            </a:lvl2pPr>
            <a:lvl3pPr marL="2085838" indent="0">
              <a:buNone/>
              <a:defRPr sz="2300"/>
            </a:lvl3pPr>
            <a:lvl4pPr marL="3128757" indent="0">
              <a:buNone/>
              <a:defRPr sz="2100"/>
            </a:lvl4pPr>
            <a:lvl5pPr marL="4171676" indent="0">
              <a:buNone/>
              <a:defRPr sz="2100"/>
            </a:lvl5pPr>
            <a:lvl6pPr marL="5214595" indent="0">
              <a:buNone/>
              <a:defRPr sz="2100"/>
            </a:lvl6pPr>
            <a:lvl7pPr marL="6257514" indent="0">
              <a:buNone/>
              <a:defRPr sz="2100"/>
            </a:lvl7pPr>
            <a:lvl8pPr marL="7300432" indent="0">
              <a:buNone/>
              <a:defRPr sz="2100"/>
            </a:lvl8pPr>
            <a:lvl9pPr marL="8343351" indent="0">
              <a:buNone/>
              <a:defRPr sz="21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EF643E-2715-4D76-87BB-F264DD29E884}"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22274" y="-20999"/>
            <a:ext cx="21413324" cy="15150850"/>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lIns="208584" tIns="104292" rIns="208584" bIns="104292"/>
          <a:lstStyle/>
          <a:p>
            <a:pPr>
              <a:defRPr/>
            </a:pPr>
            <a:endParaRPr lang="nl-BE">
              <a:latin typeface="Arial" charset="0"/>
            </a:endParaRPr>
          </a:p>
        </p:txBody>
      </p:sp>
      <p:sp>
        <p:nvSpPr>
          <p:cNvPr id="1033" name="Freeform 9"/>
          <p:cNvSpPr>
            <a:spLocks/>
          </p:cNvSpPr>
          <p:nvPr/>
        </p:nvSpPr>
        <p:spPr bwMode="gray">
          <a:xfrm>
            <a:off x="-11137" y="12126980"/>
            <a:ext cx="3370893" cy="2995871"/>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lIns="208584" tIns="104292" rIns="208584" bIns="104292"/>
          <a:lstStyle/>
          <a:p>
            <a:pPr>
              <a:defRPr/>
            </a:pPr>
            <a:endParaRPr lang="nl-BE">
              <a:latin typeface="Arial" charset="0"/>
            </a:endParaRPr>
          </a:p>
        </p:txBody>
      </p:sp>
      <p:sp>
        <p:nvSpPr>
          <p:cNvPr id="1037" name="Line 13"/>
          <p:cNvSpPr>
            <a:spLocks noChangeShapeType="1"/>
          </p:cNvSpPr>
          <p:nvPr/>
        </p:nvSpPr>
        <p:spPr bwMode="gray">
          <a:xfrm>
            <a:off x="1232528" y="1"/>
            <a:ext cx="0" cy="13029941"/>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lIns="208584" tIns="104292" rIns="208584" bIns="104292"/>
          <a:lstStyle/>
          <a:p>
            <a:pPr>
              <a:defRPr/>
            </a:pPr>
            <a:endParaRPr lang="nl-BE">
              <a:latin typeface="Arial" charset="0"/>
            </a:endParaRPr>
          </a:p>
        </p:txBody>
      </p:sp>
      <p:sp>
        <p:nvSpPr>
          <p:cNvPr id="1038" name="Line 14"/>
          <p:cNvSpPr>
            <a:spLocks noChangeShapeType="1"/>
          </p:cNvSpPr>
          <p:nvPr/>
        </p:nvSpPr>
        <p:spPr bwMode="gray">
          <a:xfrm>
            <a:off x="3924045" y="0"/>
            <a:ext cx="0" cy="15063352"/>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lIns="208584" tIns="104292" rIns="208584" bIns="104292"/>
          <a:lstStyle/>
          <a:p>
            <a:pPr>
              <a:defRPr/>
            </a:pPr>
            <a:endParaRPr lang="nl-BE">
              <a:latin typeface="Arial" charset="0"/>
            </a:endParaRPr>
          </a:p>
        </p:txBody>
      </p:sp>
      <p:sp>
        <p:nvSpPr>
          <p:cNvPr id="1039" name="Line 15"/>
          <p:cNvSpPr>
            <a:spLocks noChangeShapeType="1"/>
          </p:cNvSpPr>
          <p:nvPr/>
        </p:nvSpPr>
        <p:spPr bwMode="gray">
          <a:xfrm>
            <a:off x="6619273" y="1"/>
            <a:ext cx="0" cy="15126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lIns="208584" tIns="104292" rIns="208584" bIns="104292"/>
          <a:lstStyle/>
          <a:p>
            <a:pPr>
              <a:defRPr/>
            </a:pPr>
            <a:endParaRPr lang="nl-BE">
              <a:latin typeface="Arial" charset="0"/>
            </a:endParaRPr>
          </a:p>
        </p:txBody>
      </p:sp>
      <p:sp>
        <p:nvSpPr>
          <p:cNvPr id="1040" name="Line 16"/>
          <p:cNvSpPr>
            <a:spLocks noChangeShapeType="1"/>
          </p:cNvSpPr>
          <p:nvPr/>
        </p:nvSpPr>
        <p:spPr bwMode="gray">
          <a:xfrm>
            <a:off x="9314500" y="1"/>
            <a:ext cx="0" cy="15157849"/>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lIns="208584" tIns="104292" rIns="208584" bIns="104292"/>
          <a:lstStyle/>
          <a:p>
            <a:pPr>
              <a:defRPr/>
            </a:pPr>
            <a:endParaRPr lang="nl-BE">
              <a:latin typeface="Arial" charset="0"/>
            </a:endParaRPr>
          </a:p>
        </p:txBody>
      </p:sp>
      <p:sp>
        <p:nvSpPr>
          <p:cNvPr id="1041" name="Line 17"/>
          <p:cNvSpPr>
            <a:spLocks noChangeShapeType="1"/>
          </p:cNvSpPr>
          <p:nvPr/>
        </p:nvSpPr>
        <p:spPr bwMode="gray">
          <a:xfrm>
            <a:off x="12006014" y="857465"/>
            <a:ext cx="0" cy="1430038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lIns="208584" tIns="104292" rIns="208584" bIns="104292"/>
          <a:lstStyle/>
          <a:p>
            <a:pPr>
              <a:defRPr/>
            </a:pPr>
            <a:endParaRPr lang="nl-BE">
              <a:latin typeface="Arial" charset="0"/>
            </a:endParaRPr>
          </a:p>
        </p:txBody>
      </p:sp>
      <p:sp>
        <p:nvSpPr>
          <p:cNvPr id="1042" name="Line 18"/>
          <p:cNvSpPr>
            <a:spLocks noChangeShapeType="1"/>
          </p:cNvSpPr>
          <p:nvPr/>
        </p:nvSpPr>
        <p:spPr bwMode="gray">
          <a:xfrm>
            <a:off x="14701242" y="1364941"/>
            <a:ext cx="0" cy="1379290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lIns="208584" tIns="104292" rIns="208584" bIns="104292"/>
          <a:lstStyle/>
          <a:p>
            <a:pPr>
              <a:defRPr/>
            </a:pPr>
            <a:endParaRPr lang="nl-BE">
              <a:latin typeface="Arial" charset="0"/>
            </a:endParaRPr>
          </a:p>
        </p:txBody>
      </p:sp>
      <p:sp>
        <p:nvSpPr>
          <p:cNvPr id="1043" name="Line 19"/>
          <p:cNvSpPr>
            <a:spLocks noChangeShapeType="1"/>
          </p:cNvSpPr>
          <p:nvPr/>
        </p:nvSpPr>
        <p:spPr bwMode="gray">
          <a:xfrm>
            <a:off x="17396470" y="1704428"/>
            <a:ext cx="0" cy="13453422"/>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lIns="208584" tIns="104292" rIns="208584" bIns="104292"/>
          <a:lstStyle/>
          <a:p>
            <a:pPr>
              <a:defRPr/>
            </a:pPr>
            <a:endParaRPr lang="nl-BE">
              <a:latin typeface="Arial" charset="0"/>
            </a:endParaRPr>
          </a:p>
        </p:txBody>
      </p:sp>
      <p:sp>
        <p:nvSpPr>
          <p:cNvPr id="1044" name="Line 20"/>
          <p:cNvSpPr>
            <a:spLocks noChangeShapeType="1"/>
          </p:cNvSpPr>
          <p:nvPr/>
        </p:nvSpPr>
        <p:spPr bwMode="gray">
          <a:xfrm>
            <a:off x="20091698" y="1984416"/>
            <a:ext cx="0" cy="13173434"/>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lIns="208584" tIns="104292" rIns="208584" bIns="104292"/>
          <a:lstStyle/>
          <a:p>
            <a:pPr>
              <a:defRPr/>
            </a:pPr>
            <a:endParaRPr lang="nl-BE">
              <a:latin typeface="Arial" charset="0"/>
            </a:endParaRPr>
          </a:p>
        </p:txBody>
      </p:sp>
      <p:sp>
        <p:nvSpPr>
          <p:cNvPr id="1046" name="Line 22"/>
          <p:cNvSpPr>
            <a:spLocks noChangeShapeType="1"/>
          </p:cNvSpPr>
          <p:nvPr/>
        </p:nvSpPr>
        <p:spPr bwMode="gray">
          <a:xfrm rot="5400000">
            <a:off x="6069832" y="-5145871"/>
            <a:ext cx="0" cy="12139662"/>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lIns="208584" tIns="104292" rIns="208584" bIns="104292"/>
          <a:lstStyle/>
          <a:p>
            <a:pPr>
              <a:defRPr/>
            </a:pPr>
            <a:endParaRPr lang="nl-BE">
              <a:latin typeface="Arial" charset="0"/>
            </a:endParaRPr>
          </a:p>
        </p:txBody>
      </p:sp>
      <p:sp>
        <p:nvSpPr>
          <p:cNvPr id="1047" name="Line 23"/>
          <p:cNvSpPr>
            <a:spLocks noChangeShapeType="1"/>
          </p:cNvSpPr>
          <p:nvPr/>
        </p:nvSpPr>
        <p:spPr bwMode="gray">
          <a:xfrm rot="5400000">
            <a:off x="10706662" y="-7308307"/>
            <a:ext cx="0" cy="21413324"/>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lIns="208584" tIns="104292" rIns="208584" bIns="104292"/>
          <a:lstStyle/>
          <a:p>
            <a:pPr>
              <a:defRPr/>
            </a:pPr>
            <a:endParaRPr lang="nl-BE">
              <a:latin typeface="Arial" charset="0"/>
            </a:endParaRPr>
          </a:p>
        </p:txBody>
      </p:sp>
      <p:sp>
        <p:nvSpPr>
          <p:cNvPr id="1048" name="Line 24"/>
          <p:cNvSpPr>
            <a:spLocks noChangeShapeType="1"/>
          </p:cNvSpPr>
          <p:nvPr/>
        </p:nvSpPr>
        <p:spPr bwMode="gray">
          <a:xfrm rot="5400000">
            <a:off x="10706662" y="-4830414"/>
            <a:ext cx="0" cy="21413324"/>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lIns="208584" tIns="104292" rIns="208584" bIns="104292"/>
          <a:lstStyle/>
          <a:p>
            <a:pPr>
              <a:defRPr/>
            </a:pPr>
            <a:endParaRPr lang="nl-BE">
              <a:latin typeface="Arial" charset="0"/>
            </a:endParaRPr>
          </a:p>
        </p:txBody>
      </p:sp>
      <p:sp>
        <p:nvSpPr>
          <p:cNvPr id="1049" name="Line 25"/>
          <p:cNvSpPr>
            <a:spLocks noChangeShapeType="1"/>
          </p:cNvSpPr>
          <p:nvPr/>
        </p:nvSpPr>
        <p:spPr bwMode="gray">
          <a:xfrm rot="5400000">
            <a:off x="10710376" y="-2352309"/>
            <a:ext cx="0" cy="214059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lIns="208584" tIns="104292" rIns="208584" bIns="104292"/>
          <a:lstStyle/>
          <a:p>
            <a:pPr>
              <a:defRPr/>
            </a:pPr>
            <a:endParaRPr lang="nl-BE">
              <a:latin typeface="Arial" charset="0"/>
            </a:endParaRPr>
          </a:p>
        </p:txBody>
      </p:sp>
      <p:sp>
        <p:nvSpPr>
          <p:cNvPr id="1050" name="Line 26"/>
          <p:cNvSpPr>
            <a:spLocks noChangeShapeType="1"/>
          </p:cNvSpPr>
          <p:nvPr/>
        </p:nvSpPr>
        <p:spPr bwMode="gray">
          <a:xfrm rot="5400000">
            <a:off x="10710376" y="125584"/>
            <a:ext cx="0" cy="214059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lIns="208584" tIns="104292" rIns="208584" bIns="104292"/>
          <a:lstStyle/>
          <a:p>
            <a:pPr>
              <a:defRPr/>
            </a:pPr>
            <a:endParaRPr lang="nl-BE">
              <a:latin typeface="Arial" charset="0"/>
            </a:endParaRPr>
          </a:p>
        </p:txBody>
      </p:sp>
      <p:sp>
        <p:nvSpPr>
          <p:cNvPr id="1051" name="Line 27"/>
          <p:cNvSpPr>
            <a:spLocks noChangeShapeType="1"/>
          </p:cNvSpPr>
          <p:nvPr/>
        </p:nvSpPr>
        <p:spPr bwMode="gray">
          <a:xfrm rot="5400000">
            <a:off x="11471426" y="3457338"/>
            <a:ext cx="0" cy="1969818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lIns="208584" tIns="104292" rIns="208584" bIns="104292"/>
          <a:lstStyle/>
          <a:p>
            <a:pPr>
              <a:defRPr/>
            </a:pPr>
            <a:endParaRPr lang="nl-BE">
              <a:latin typeface="Arial" charset="0"/>
            </a:endParaRPr>
          </a:p>
        </p:txBody>
      </p:sp>
      <p:sp>
        <p:nvSpPr>
          <p:cNvPr id="1052" name="Rectangle 28"/>
          <p:cNvSpPr>
            <a:spLocks noChangeArrowheads="1"/>
          </p:cNvSpPr>
          <p:nvPr/>
        </p:nvSpPr>
        <p:spPr bwMode="gray">
          <a:xfrm>
            <a:off x="9366474" y="5935745"/>
            <a:ext cx="2639540" cy="2379898"/>
          </a:xfrm>
          <a:prstGeom prst="rect">
            <a:avLst/>
          </a:prstGeom>
          <a:solidFill>
            <a:srgbClr val="FFFFFF">
              <a:alpha val="25000"/>
            </a:srgbClr>
          </a:solidFill>
          <a:ln w="9525">
            <a:noFill/>
            <a:miter lim="800000"/>
            <a:headEnd/>
            <a:tailEnd/>
          </a:ln>
          <a:effectLst/>
        </p:spPr>
        <p:txBody>
          <a:bodyPr wrap="none" lIns="208584" tIns="104292" rIns="208584" bIns="104292" anchor="ctr"/>
          <a:lstStyle/>
          <a:p>
            <a:pPr>
              <a:defRPr/>
            </a:pPr>
            <a:endParaRPr lang="nl-BE">
              <a:latin typeface="Arial" charset="0"/>
            </a:endParaRPr>
          </a:p>
        </p:txBody>
      </p:sp>
      <p:sp>
        <p:nvSpPr>
          <p:cNvPr id="1053" name="Rectangle 29"/>
          <p:cNvSpPr>
            <a:spLocks noChangeArrowheads="1"/>
          </p:cNvSpPr>
          <p:nvPr/>
        </p:nvSpPr>
        <p:spPr bwMode="gray">
          <a:xfrm>
            <a:off x="17444734" y="10884532"/>
            <a:ext cx="2620979" cy="2379898"/>
          </a:xfrm>
          <a:prstGeom prst="rect">
            <a:avLst/>
          </a:prstGeom>
          <a:solidFill>
            <a:srgbClr val="FFFFFF">
              <a:alpha val="30000"/>
            </a:srgbClr>
          </a:solidFill>
          <a:ln w="9525">
            <a:noFill/>
            <a:miter lim="800000"/>
            <a:headEnd/>
            <a:tailEnd/>
          </a:ln>
          <a:effectLst/>
        </p:spPr>
        <p:txBody>
          <a:bodyPr wrap="none" lIns="208584" tIns="104292" rIns="208584" bIns="104292" anchor="ctr"/>
          <a:lstStyle/>
          <a:p>
            <a:pPr>
              <a:defRPr/>
            </a:pPr>
            <a:endParaRPr lang="nl-BE">
              <a:latin typeface="Arial" charset="0"/>
            </a:endParaRPr>
          </a:p>
        </p:txBody>
      </p:sp>
      <p:sp>
        <p:nvSpPr>
          <p:cNvPr id="1054" name="Rectangle 30"/>
          <p:cNvSpPr>
            <a:spLocks noChangeArrowheads="1"/>
          </p:cNvSpPr>
          <p:nvPr/>
        </p:nvSpPr>
        <p:spPr bwMode="gray">
          <a:xfrm>
            <a:off x="1284504" y="8396140"/>
            <a:ext cx="2639542" cy="2379898"/>
          </a:xfrm>
          <a:prstGeom prst="rect">
            <a:avLst/>
          </a:prstGeom>
          <a:solidFill>
            <a:srgbClr val="FFFFFF">
              <a:alpha val="20000"/>
            </a:srgbClr>
          </a:solidFill>
          <a:ln w="9525">
            <a:noFill/>
            <a:miter lim="800000"/>
            <a:headEnd/>
            <a:tailEnd/>
          </a:ln>
          <a:effectLst/>
        </p:spPr>
        <p:txBody>
          <a:bodyPr wrap="none" lIns="208584" tIns="104292" rIns="208584" bIns="104292" anchor="ctr"/>
          <a:lstStyle/>
          <a:p>
            <a:pPr>
              <a:defRPr/>
            </a:pPr>
            <a:endParaRPr lang="nl-BE">
              <a:latin typeface="Arial" charset="0"/>
            </a:endParaRPr>
          </a:p>
        </p:txBody>
      </p:sp>
      <p:sp>
        <p:nvSpPr>
          <p:cNvPr id="1055" name="Rectangle 31"/>
          <p:cNvSpPr>
            <a:spLocks noChangeArrowheads="1"/>
          </p:cNvSpPr>
          <p:nvPr/>
        </p:nvSpPr>
        <p:spPr bwMode="gray">
          <a:xfrm>
            <a:off x="14749505" y="13369427"/>
            <a:ext cx="2639540" cy="1756924"/>
          </a:xfrm>
          <a:prstGeom prst="rect">
            <a:avLst/>
          </a:prstGeom>
          <a:solidFill>
            <a:srgbClr val="FFFFFF">
              <a:alpha val="20000"/>
            </a:srgbClr>
          </a:solidFill>
          <a:ln w="9525">
            <a:noFill/>
            <a:miter lim="800000"/>
            <a:headEnd/>
            <a:tailEnd/>
          </a:ln>
          <a:effectLst/>
        </p:spPr>
        <p:txBody>
          <a:bodyPr wrap="none" lIns="208584" tIns="104292" rIns="208584" bIns="104292" anchor="ctr"/>
          <a:lstStyle/>
          <a:p>
            <a:pPr>
              <a:defRPr/>
            </a:pPr>
            <a:endParaRPr lang="nl-BE">
              <a:latin typeface="Arial" charset="0"/>
            </a:endParaRPr>
          </a:p>
        </p:txBody>
      </p:sp>
      <p:sp>
        <p:nvSpPr>
          <p:cNvPr id="1056" name="Rectangle 32"/>
          <p:cNvSpPr>
            <a:spLocks noChangeArrowheads="1"/>
          </p:cNvSpPr>
          <p:nvPr/>
        </p:nvSpPr>
        <p:spPr bwMode="gray">
          <a:xfrm>
            <a:off x="6656397" y="1"/>
            <a:ext cx="2639540" cy="892463"/>
          </a:xfrm>
          <a:prstGeom prst="rect">
            <a:avLst/>
          </a:prstGeom>
          <a:solidFill>
            <a:srgbClr val="FFFFFF">
              <a:alpha val="39999"/>
            </a:srgbClr>
          </a:solidFill>
          <a:ln w="9525">
            <a:noFill/>
            <a:miter lim="800000"/>
            <a:headEnd/>
            <a:tailEnd/>
          </a:ln>
          <a:effectLst/>
        </p:spPr>
        <p:txBody>
          <a:bodyPr wrap="none" lIns="208584" tIns="104292" rIns="208584" bIns="104292" anchor="ctr"/>
          <a:lstStyle/>
          <a:p>
            <a:pPr>
              <a:defRPr/>
            </a:pPr>
            <a:endParaRPr lang="nl-BE">
              <a:latin typeface="Arial" charset="0"/>
            </a:endParaRPr>
          </a:p>
        </p:txBody>
      </p:sp>
      <p:sp>
        <p:nvSpPr>
          <p:cNvPr id="1057" name="Rectangle 33"/>
          <p:cNvSpPr>
            <a:spLocks noChangeArrowheads="1"/>
          </p:cNvSpPr>
          <p:nvPr/>
        </p:nvSpPr>
        <p:spPr bwMode="gray">
          <a:xfrm>
            <a:off x="6671248" y="10888033"/>
            <a:ext cx="2620979" cy="2379898"/>
          </a:xfrm>
          <a:prstGeom prst="rect">
            <a:avLst/>
          </a:prstGeom>
          <a:solidFill>
            <a:srgbClr val="FFFFFF">
              <a:alpha val="30000"/>
            </a:srgbClr>
          </a:solidFill>
          <a:ln w="9525">
            <a:noFill/>
            <a:miter lim="800000"/>
            <a:headEnd/>
            <a:tailEnd/>
          </a:ln>
          <a:effectLst/>
        </p:spPr>
        <p:txBody>
          <a:bodyPr wrap="none" lIns="208584" tIns="104292" rIns="208584" bIns="104292" anchor="ctr"/>
          <a:lstStyle/>
          <a:p>
            <a:pPr>
              <a:defRPr/>
            </a:pPr>
            <a:endParaRPr lang="nl-BE">
              <a:latin typeface="Arial" charset="0"/>
            </a:endParaRPr>
          </a:p>
        </p:txBody>
      </p:sp>
      <p:sp>
        <p:nvSpPr>
          <p:cNvPr id="1058" name="Rectangle 34"/>
          <p:cNvSpPr>
            <a:spLocks noChangeArrowheads="1"/>
          </p:cNvSpPr>
          <p:nvPr/>
        </p:nvSpPr>
        <p:spPr bwMode="gray">
          <a:xfrm>
            <a:off x="14734656" y="3454352"/>
            <a:ext cx="2620979" cy="2379898"/>
          </a:xfrm>
          <a:prstGeom prst="rect">
            <a:avLst/>
          </a:prstGeom>
          <a:solidFill>
            <a:srgbClr val="FFFFFF">
              <a:alpha val="30000"/>
            </a:srgbClr>
          </a:solidFill>
          <a:ln w="9525">
            <a:noFill/>
            <a:miter lim="800000"/>
            <a:headEnd/>
            <a:tailEnd/>
          </a:ln>
          <a:effectLst/>
        </p:spPr>
        <p:txBody>
          <a:bodyPr wrap="none" lIns="208584" tIns="104292" rIns="208584" bIns="104292" anchor="ctr"/>
          <a:lstStyle/>
          <a:p>
            <a:pPr>
              <a:defRPr/>
            </a:pPr>
            <a:endParaRPr lang="nl-BE">
              <a:latin typeface="Arial" charset="0"/>
            </a:endParaRPr>
          </a:p>
        </p:txBody>
      </p:sp>
      <p:sp>
        <p:nvSpPr>
          <p:cNvPr id="2" name="Rectangle 3"/>
          <p:cNvSpPr>
            <a:spLocks noGrp="1" noChangeArrowheads="1"/>
          </p:cNvSpPr>
          <p:nvPr>
            <p:ph type="body" idx="1"/>
          </p:nvPr>
        </p:nvSpPr>
        <p:spPr bwMode="gray">
          <a:xfrm>
            <a:off x="1069181" y="3527850"/>
            <a:ext cx="19245263" cy="9978072"/>
          </a:xfrm>
          <a:prstGeom prst="rect">
            <a:avLst/>
          </a:prstGeom>
          <a:noFill/>
          <a:ln w="9525">
            <a:noFill/>
            <a:miter lim="800000"/>
            <a:headEnd/>
            <a:tailEnd/>
          </a:ln>
        </p:spPr>
        <p:txBody>
          <a:bodyPr vert="horz" wrap="square" lIns="208584" tIns="104292" rIns="208584" bIns="104292"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1028" name="Rectangle 4"/>
          <p:cNvSpPr>
            <a:spLocks noGrp="1" noChangeArrowheads="1"/>
          </p:cNvSpPr>
          <p:nvPr>
            <p:ph type="dt" sz="half" idx="2"/>
          </p:nvPr>
        </p:nvSpPr>
        <p:spPr bwMode="gray">
          <a:xfrm>
            <a:off x="1069181" y="13768408"/>
            <a:ext cx="4989513" cy="1049955"/>
          </a:xfrm>
          <a:prstGeom prst="rect">
            <a:avLst/>
          </a:prstGeom>
          <a:noFill/>
          <a:ln w="9525">
            <a:noFill/>
            <a:miter lim="800000"/>
            <a:headEnd/>
            <a:tailEnd/>
          </a:ln>
          <a:effectLst/>
        </p:spPr>
        <p:txBody>
          <a:bodyPr vert="horz" wrap="square" lIns="208584" tIns="104292" rIns="208584" bIns="104292" numCol="1" anchor="t" anchorCtr="0" compatLnSpc="1">
            <a:prstTxWarp prst="textNoShape">
              <a:avLst/>
            </a:prstTxWarp>
          </a:bodyPr>
          <a:lstStyle>
            <a:lvl1pPr algn="l">
              <a:defRPr sz="3200" smtClean="0">
                <a:latin typeface="Arial" charset="0"/>
              </a:defRPr>
            </a:lvl1pPr>
          </a:lstStyle>
          <a:p>
            <a:pPr>
              <a:defRPr/>
            </a:pPr>
            <a:endParaRPr lang="en-US"/>
          </a:p>
        </p:txBody>
      </p:sp>
      <p:sp>
        <p:nvSpPr>
          <p:cNvPr id="1029" name="Rectangle 5"/>
          <p:cNvSpPr>
            <a:spLocks noGrp="1" noChangeArrowheads="1"/>
          </p:cNvSpPr>
          <p:nvPr>
            <p:ph type="ftr" sz="quarter" idx="3"/>
          </p:nvPr>
        </p:nvSpPr>
        <p:spPr bwMode="gray">
          <a:xfrm>
            <a:off x="7306072" y="13768408"/>
            <a:ext cx="6771481" cy="1049955"/>
          </a:xfrm>
          <a:prstGeom prst="rect">
            <a:avLst/>
          </a:prstGeom>
          <a:noFill/>
          <a:ln w="9525">
            <a:noFill/>
            <a:miter lim="800000"/>
            <a:headEnd/>
            <a:tailEnd/>
          </a:ln>
          <a:effectLst/>
        </p:spPr>
        <p:txBody>
          <a:bodyPr vert="horz" wrap="square" lIns="208584" tIns="104292" rIns="208584" bIns="104292" numCol="1" anchor="t" anchorCtr="0" compatLnSpc="1">
            <a:prstTxWarp prst="textNoShape">
              <a:avLst/>
            </a:prstTxWarp>
          </a:bodyPr>
          <a:lstStyle>
            <a:lvl1pPr>
              <a:defRPr sz="3200" smtClean="0">
                <a:latin typeface="Arial" charset="0"/>
              </a:defRPr>
            </a:lvl1pPr>
          </a:lstStyle>
          <a:p>
            <a:pPr>
              <a:defRPr/>
            </a:pPr>
            <a:endParaRPr lang="en-US"/>
          </a:p>
        </p:txBody>
      </p:sp>
      <p:sp>
        <p:nvSpPr>
          <p:cNvPr id="1030" name="Rectangle 6"/>
          <p:cNvSpPr>
            <a:spLocks noGrp="1" noChangeArrowheads="1"/>
          </p:cNvSpPr>
          <p:nvPr>
            <p:ph type="sldNum" sz="quarter" idx="4"/>
          </p:nvPr>
        </p:nvSpPr>
        <p:spPr bwMode="gray">
          <a:xfrm>
            <a:off x="15324931" y="13768408"/>
            <a:ext cx="4989513" cy="1049955"/>
          </a:xfrm>
          <a:prstGeom prst="rect">
            <a:avLst/>
          </a:prstGeom>
          <a:noFill/>
          <a:ln w="9525">
            <a:noFill/>
            <a:miter lim="800000"/>
            <a:headEnd/>
            <a:tailEnd/>
          </a:ln>
          <a:effectLst/>
        </p:spPr>
        <p:txBody>
          <a:bodyPr vert="horz" wrap="square" lIns="208584" tIns="104292" rIns="208584" bIns="104292" numCol="1" anchor="t" anchorCtr="0" compatLnSpc="1">
            <a:prstTxWarp prst="textNoShape">
              <a:avLst/>
            </a:prstTxWarp>
          </a:bodyPr>
          <a:lstStyle>
            <a:lvl1pPr algn="r">
              <a:defRPr sz="3200" smtClean="0">
                <a:latin typeface="Arial" charset="0"/>
              </a:defRPr>
            </a:lvl1pPr>
          </a:lstStyle>
          <a:p>
            <a:pPr>
              <a:defRPr/>
            </a:pPr>
            <a:fld id="{AF0BCFB0-169C-402F-8FE0-446DB07471F0}" type="slidenum">
              <a:rPr lang="en-US"/>
              <a:pPr>
                <a:defRPr/>
              </a:pPr>
              <a:t>‹nr.›</a:t>
            </a:fld>
            <a:endParaRPr lang="en-US"/>
          </a:p>
        </p:txBody>
      </p:sp>
      <p:sp>
        <p:nvSpPr>
          <p:cNvPr id="1060" name="Freeform 36"/>
          <p:cNvSpPr>
            <a:spLocks/>
          </p:cNvSpPr>
          <p:nvPr/>
        </p:nvSpPr>
        <p:spPr bwMode="gray">
          <a:xfrm>
            <a:off x="9451859" y="1"/>
            <a:ext cx="11939191" cy="1630930"/>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lIns="208584" tIns="104292" rIns="208584" bIns="104292"/>
          <a:lstStyle/>
          <a:p>
            <a:pPr>
              <a:defRPr/>
            </a:pPr>
            <a:endParaRPr lang="nl-BE">
              <a:latin typeface="Arial" charset="0"/>
            </a:endParaRPr>
          </a:p>
        </p:txBody>
      </p:sp>
      <p:sp>
        <p:nvSpPr>
          <p:cNvPr id="1026" name="Rectangle 2"/>
          <p:cNvSpPr>
            <a:spLocks noGrp="1" noChangeArrowheads="1"/>
          </p:cNvSpPr>
          <p:nvPr>
            <p:ph type="title"/>
          </p:nvPr>
        </p:nvSpPr>
        <p:spPr bwMode="black">
          <a:xfrm>
            <a:off x="1069181" y="717470"/>
            <a:ext cx="19245263" cy="2043912"/>
          </a:xfrm>
          <a:prstGeom prst="rect">
            <a:avLst/>
          </a:prstGeom>
          <a:noFill/>
          <a:ln w="9525">
            <a:noFill/>
            <a:miter lim="800000"/>
            <a:headEnd/>
            <a:tailEnd/>
          </a:ln>
          <a:effectLst>
            <a:outerShdw dist="35921" dir="2700000" algn="ctr" rotWithShape="0">
              <a:srgbClr val="FFFFFF"/>
            </a:outerShdw>
          </a:effectLst>
        </p:spPr>
        <p:txBody>
          <a:bodyPr vert="horz" wrap="square" lIns="208584" tIns="104292" rIns="208584" bIns="104292" numCol="1" anchor="ctr" anchorCtr="0" compatLnSpc="1">
            <a:prstTxWarp prst="textNoShape">
              <a:avLst/>
            </a:prstTxWarp>
          </a:bodyPr>
          <a:lstStyle/>
          <a:p>
            <a:pPr lvl="0"/>
            <a:r>
              <a:rPr lang="nl-NL" smtClean="0"/>
              <a:t>Klik om de stijl te bewerken</a:t>
            </a:r>
            <a:endParaRPr lang="en-US" smtClean="0"/>
          </a:p>
        </p:txBody>
      </p:sp>
      <p:pic>
        <p:nvPicPr>
          <p:cNvPr id="3" name="Picture 37" descr="water"/>
          <p:cNvPicPr>
            <a:picLocks noChangeAspect="1" noChangeArrowheads="1"/>
          </p:cNvPicPr>
          <p:nvPr/>
        </p:nvPicPr>
        <p:blipFill>
          <a:blip r:embed="rId18"/>
          <a:srcRect l="22409" t="16374" b="27486"/>
          <a:stretch>
            <a:fillRect/>
          </a:stretch>
        </p:blipFill>
        <p:spPr bwMode="gray">
          <a:xfrm rot="786797">
            <a:off x="15503129" y="-839964"/>
            <a:ext cx="5654040" cy="4399312"/>
          </a:xfrm>
          <a:prstGeom prst="rect">
            <a:avLst/>
          </a:prstGeom>
          <a:noFill/>
          <a:ln w="9525">
            <a:noFill/>
            <a:miter lim="800000"/>
            <a:headEnd/>
            <a:tailEnd/>
          </a:ln>
        </p:spPr>
      </p:pic>
      <p:pic>
        <p:nvPicPr>
          <p:cNvPr id="4" name="Picture 38" descr="3"/>
          <p:cNvPicPr>
            <a:picLocks noChangeAspect="1" noChangeArrowheads="1"/>
          </p:cNvPicPr>
          <p:nvPr/>
        </p:nvPicPr>
        <p:blipFill>
          <a:blip r:embed="rId19"/>
          <a:srcRect/>
          <a:stretch>
            <a:fillRect/>
          </a:stretch>
        </p:blipFill>
        <p:spPr bwMode="gray">
          <a:xfrm rot="20740733" flipH="1">
            <a:off x="115087" y="12623958"/>
            <a:ext cx="2862286" cy="302387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60" grpId="0" animBg="1"/>
      <p:bldP spid="1026" grpId="0"/>
    </p:bldLst>
  </p:timing>
  <p:txStyles>
    <p:titleStyle>
      <a:lvl1pPr algn="l" rtl="0" eaLnBrk="1" fontAlgn="base" hangingPunct="1">
        <a:spcBef>
          <a:spcPct val="0"/>
        </a:spcBef>
        <a:spcAft>
          <a:spcPct val="0"/>
        </a:spcAft>
        <a:defRPr sz="10000" b="1">
          <a:solidFill>
            <a:schemeClr val="tx2"/>
          </a:solidFill>
          <a:latin typeface="+mj-lt"/>
          <a:ea typeface="+mj-ea"/>
          <a:cs typeface="+mj-cs"/>
        </a:defRPr>
      </a:lvl1pPr>
      <a:lvl2pPr algn="l" rtl="0" eaLnBrk="1" fontAlgn="base" hangingPunct="1">
        <a:spcBef>
          <a:spcPct val="0"/>
        </a:spcBef>
        <a:spcAft>
          <a:spcPct val="0"/>
        </a:spcAft>
        <a:defRPr sz="10000" b="1">
          <a:solidFill>
            <a:schemeClr val="tx2"/>
          </a:solidFill>
          <a:latin typeface="Arial" charset="0"/>
        </a:defRPr>
      </a:lvl2pPr>
      <a:lvl3pPr algn="l" rtl="0" eaLnBrk="1" fontAlgn="base" hangingPunct="1">
        <a:spcBef>
          <a:spcPct val="0"/>
        </a:spcBef>
        <a:spcAft>
          <a:spcPct val="0"/>
        </a:spcAft>
        <a:defRPr sz="10000" b="1">
          <a:solidFill>
            <a:schemeClr val="tx2"/>
          </a:solidFill>
          <a:latin typeface="Arial" charset="0"/>
        </a:defRPr>
      </a:lvl3pPr>
      <a:lvl4pPr algn="l" rtl="0" eaLnBrk="1" fontAlgn="base" hangingPunct="1">
        <a:spcBef>
          <a:spcPct val="0"/>
        </a:spcBef>
        <a:spcAft>
          <a:spcPct val="0"/>
        </a:spcAft>
        <a:defRPr sz="10000" b="1">
          <a:solidFill>
            <a:schemeClr val="tx2"/>
          </a:solidFill>
          <a:latin typeface="Arial" charset="0"/>
        </a:defRPr>
      </a:lvl4pPr>
      <a:lvl5pPr algn="l" rtl="0" eaLnBrk="1" fontAlgn="base" hangingPunct="1">
        <a:spcBef>
          <a:spcPct val="0"/>
        </a:spcBef>
        <a:spcAft>
          <a:spcPct val="0"/>
        </a:spcAft>
        <a:defRPr sz="10000" b="1">
          <a:solidFill>
            <a:schemeClr val="tx2"/>
          </a:solidFill>
          <a:latin typeface="Arial" charset="0"/>
        </a:defRPr>
      </a:lvl5pPr>
      <a:lvl6pPr marL="1042919" algn="l" rtl="0" eaLnBrk="1" fontAlgn="base" hangingPunct="1">
        <a:spcBef>
          <a:spcPct val="0"/>
        </a:spcBef>
        <a:spcAft>
          <a:spcPct val="0"/>
        </a:spcAft>
        <a:defRPr sz="10000" b="1">
          <a:solidFill>
            <a:schemeClr val="tx2"/>
          </a:solidFill>
          <a:latin typeface="Arial" charset="0"/>
        </a:defRPr>
      </a:lvl6pPr>
      <a:lvl7pPr marL="2085838" algn="l" rtl="0" eaLnBrk="1" fontAlgn="base" hangingPunct="1">
        <a:spcBef>
          <a:spcPct val="0"/>
        </a:spcBef>
        <a:spcAft>
          <a:spcPct val="0"/>
        </a:spcAft>
        <a:defRPr sz="10000" b="1">
          <a:solidFill>
            <a:schemeClr val="tx2"/>
          </a:solidFill>
          <a:latin typeface="Arial" charset="0"/>
        </a:defRPr>
      </a:lvl7pPr>
      <a:lvl8pPr marL="3128757" algn="l" rtl="0" eaLnBrk="1" fontAlgn="base" hangingPunct="1">
        <a:spcBef>
          <a:spcPct val="0"/>
        </a:spcBef>
        <a:spcAft>
          <a:spcPct val="0"/>
        </a:spcAft>
        <a:defRPr sz="10000" b="1">
          <a:solidFill>
            <a:schemeClr val="tx2"/>
          </a:solidFill>
          <a:latin typeface="Arial" charset="0"/>
        </a:defRPr>
      </a:lvl8pPr>
      <a:lvl9pPr marL="4171676" algn="l" rtl="0" eaLnBrk="1" fontAlgn="base" hangingPunct="1">
        <a:spcBef>
          <a:spcPct val="0"/>
        </a:spcBef>
        <a:spcAft>
          <a:spcPct val="0"/>
        </a:spcAft>
        <a:defRPr sz="10000" b="1">
          <a:solidFill>
            <a:schemeClr val="tx2"/>
          </a:solidFill>
          <a:latin typeface="Arial" charset="0"/>
        </a:defRPr>
      </a:lvl9pPr>
    </p:titleStyle>
    <p:bodyStyle>
      <a:lvl1pPr marL="782189" indent="-782189" algn="l" rtl="0" eaLnBrk="1" fontAlgn="base" hangingPunct="1">
        <a:spcBef>
          <a:spcPct val="20000"/>
        </a:spcBef>
        <a:spcAft>
          <a:spcPct val="0"/>
        </a:spcAft>
        <a:buChar char="•"/>
        <a:defRPr sz="7300">
          <a:solidFill>
            <a:schemeClr val="tx1"/>
          </a:solidFill>
          <a:latin typeface="+mn-lt"/>
          <a:ea typeface="+mn-ea"/>
          <a:cs typeface="+mn-cs"/>
        </a:defRPr>
      </a:lvl1pPr>
      <a:lvl2pPr marL="1694743" indent="-651824" algn="l" rtl="0" eaLnBrk="1" fontAlgn="base" hangingPunct="1">
        <a:spcBef>
          <a:spcPct val="20000"/>
        </a:spcBef>
        <a:spcAft>
          <a:spcPct val="0"/>
        </a:spcAft>
        <a:buChar char="–"/>
        <a:defRPr sz="6400">
          <a:solidFill>
            <a:schemeClr val="tx1"/>
          </a:solidFill>
          <a:latin typeface="+mn-lt"/>
        </a:defRPr>
      </a:lvl2pPr>
      <a:lvl3pPr marL="2607297" indent="-521459" algn="l" rtl="0" eaLnBrk="1" fontAlgn="base" hangingPunct="1">
        <a:spcBef>
          <a:spcPct val="20000"/>
        </a:spcBef>
        <a:spcAft>
          <a:spcPct val="0"/>
        </a:spcAft>
        <a:buChar char="•"/>
        <a:defRPr sz="5500">
          <a:solidFill>
            <a:schemeClr val="tx1"/>
          </a:solidFill>
          <a:latin typeface="+mn-lt"/>
        </a:defRPr>
      </a:lvl3pPr>
      <a:lvl4pPr marL="3650216" indent="-521459" algn="l" rtl="0" eaLnBrk="1" fontAlgn="base" hangingPunct="1">
        <a:spcBef>
          <a:spcPct val="20000"/>
        </a:spcBef>
        <a:spcAft>
          <a:spcPct val="0"/>
        </a:spcAft>
        <a:buChar char="–"/>
        <a:defRPr sz="4600">
          <a:solidFill>
            <a:schemeClr val="tx1"/>
          </a:solidFill>
          <a:latin typeface="+mn-lt"/>
        </a:defRPr>
      </a:lvl4pPr>
      <a:lvl5pPr marL="4693135" indent="-521459" algn="l" rtl="0" eaLnBrk="1" fontAlgn="base" hangingPunct="1">
        <a:spcBef>
          <a:spcPct val="20000"/>
        </a:spcBef>
        <a:spcAft>
          <a:spcPct val="0"/>
        </a:spcAft>
        <a:buChar char="»"/>
        <a:defRPr sz="4600">
          <a:solidFill>
            <a:schemeClr val="tx1"/>
          </a:solidFill>
          <a:latin typeface="+mn-lt"/>
        </a:defRPr>
      </a:lvl5pPr>
      <a:lvl6pPr marL="5736054" indent="-521459" algn="l" rtl="0" eaLnBrk="1" fontAlgn="base" hangingPunct="1">
        <a:spcBef>
          <a:spcPct val="20000"/>
        </a:spcBef>
        <a:spcAft>
          <a:spcPct val="0"/>
        </a:spcAft>
        <a:buChar char="»"/>
        <a:defRPr sz="4600">
          <a:solidFill>
            <a:schemeClr val="tx1"/>
          </a:solidFill>
          <a:latin typeface="+mn-lt"/>
        </a:defRPr>
      </a:lvl6pPr>
      <a:lvl7pPr marL="6778973" indent="-521459" algn="l" rtl="0" eaLnBrk="1" fontAlgn="base" hangingPunct="1">
        <a:spcBef>
          <a:spcPct val="20000"/>
        </a:spcBef>
        <a:spcAft>
          <a:spcPct val="0"/>
        </a:spcAft>
        <a:buChar char="»"/>
        <a:defRPr sz="4600">
          <a:solidFill>
            <a:schemeClr val="tx1"/>
          </a:solidFill>
          <a:latin typeface="+mn-lt"/>
        </a:defRPr>
      </a:lvl7pPr>
      <a:lvl8pPr marL="7821892" indent="-521459" algn="l" rtl="0" eaLnBrk="1" fontAlgn="base" hangingPunct="1">
        <a:spcBef>
          <a:spcPct val="20000"/>
        </a:spcBef>
        <a:spcAft>
          <a:spcPct val="0"/>
        </a:spcAft>
        <a:buChar char="»"/>
        <a:defRPr sz="4600">
          <a:solidFill>
            <a:schemeClr val="tx1"/>
          </a:solidFill>
          <a:latin typeface="+mn-lt"/>
        </a:defRPr>
      </a:lvl8pPr>
      <a:lvl9pPr marL="8864811" indent="-521459" algn="l" rtl="0" eaLnBrk="1" fontAlgn="base" hangingPunct="1">
        <a:spcBef>
          <a:spcPct val="20000"/>
        </a:spcBef>
        <a:spcAft>
          <a:spcPct val="0"/>
        </a:spcAft>
        <a:buChar char="»"/>
        <a:defRPr sz="4600">
          <a:solidFill>
            <a:schemeClr val="tx1"/>
          </a:solidFill>
          <a:latin typeface="+mn-lt"/>
        </a:defRPr>
      </a:lvl9pPr>
    </p:bodyStyle>
    <p:otherStyle>
      <a:defPPr>
        <a:defRPr lang="nl-BE"/>
      </a:defPPr>
      <a:lvl1pPr marL="0" algn="l" defTabSz="2085838" rtl="0" eaLnBrk="1" latinLnBrk="0" hangingPunct="1">
        <a:defRPr sz="4100" kern="1200">
          <a:solidFill>
            <a:schemeClr val="tx1"/>
          </a:solidFill>
          <a:latin typeface="+mn-lt"/>
          <a:ea typeface="+mn-ea"/>
          <a:cs typeface="+mn-cs"/>
        </a:defRPr>
      </a:lvl1pPr>
      <a:lvl2pPr marL="1042919" algn="l" defTabSz="2085838" rtl="0" eaLnBrk="1" latinLnBrk="0" hangingPunct="1">
        <a:defRPr sz="4100" kern="1200">
          <a:solidFill>
            <a:schemeClr val="tx1"/>
          </a:solidFill>
          <a:latin typeface="+mn-lt"/>
          <a:ea typeface="+mn-ea"/>
          <a:cs typeface="+mn-cs"/>
        </a:defRPr>
      </a:lvl2pPr>
      <a:lvl3pPr marL="2085838" algn="l" defTabSz="2085838" rtl="0" eaLnBrk="1" latinLnBrk="0" hangingPunct="1">
        <a:defRPr sz="4100" kern="1200">
          <a:solidFill>
            <a:schemeClr val="tx1"/>
          </a:solidFill>
          <a:latin typeface="+mn-lt"/>
          <a:ea typeface="+mn-ea"/>
          <a:cs typeface="+mn-cs"/>
        </a:defRPr>
      </a:lvl3pPr>
      <a:lvl4pPr marL="3128757" algn="l" defTabSz="2085838" rtl="0" eaLnBrk="1" latinLnBrk="0" hangingPunct="1">
        <a:defRPr sz="4100" kern="1200">
          <a:solidFill>
            <a:schemeClr val="tx1"/>
          </a:solidFill>
          <a:latin typeface="+mn-lt"/>
          <a:ea typeface="+mn-ea"/>
          <a:cs typeface="+mn-cs"/>
        </a:defRPr>
      </a:lvl4pPr>
      <a:lvl5pPr marL="4171676" algn="l" defTabSz="2085838" rtl="0" eaLnBrk="1" latinLnBrk="0" hangingPunct="1">
        <a:defRPr sz="4100" kern="1200">
          <a:solidFill>
            <a:schemeClr val="tx1"/>
          </a:solidFill>
          <a:latin typeface="+mn-lt"/>
          <a:ea typeface="+mn-ea"/>
          <a:cs typeface="+mn-cs"/>
        </a:defRPr>
      </a:lvl5pPr>
      <a:lvl6pPr marL="5214595" algn="l" defTabSz="2085838" rtl="0" eaLnBrk="1" latinLnBrk="0" hangingPunct="1">
        <a:defRPr sz="4100" kern="1200">
          <a:solidFill>
            <a:schemeClr val="tx1"/>
          </a:solidFill>
          <a:latin typeface="+mn-lt"/>
          <a:ea typeface="+mn-ea"/>
          <a:cs typeface="+mn-cs"/>
        </a:defRPr>
      </a:lvl6pPr>
      <a:lvl7pPr marL="6257514" algn="l" defTabSz="2085838" rtl="0" eaLnBrk="1" latinLnBrk="0" hangingPunct="1">
        <a:defRPr sz="4100" kern="1200">
          <a:solidFill>
            <a:schemeClr val="tx1"/>
          </a:solidFill>
          <a:latin typeface="+mn-lt"/>
          <a:ea typeface="+mn-ea"/>
          <a:cs typeface="+mn-cs"/>
        </a:defRPr>
      </a:lvl7pPr>
      <a:lvl8pPr marL="7300432" algn="l" defTabSz="2085838" rtl="0" eaLnBrk="1" latinLnBrk="0" hangingPunct="1">
        <a:defRPr sz="4100" kern="1200">
          <a:solidFill>
            <a:schemeClr val="tx1"/>
          </a:solidFill>
          <a:latin typeface="+mn-lt"/>
          <a:ea typeface="+mn-ea"/>
          <a:cs typeface="+mn-cs"/>
        </a:defRPr>
      </a:lvl8pPr>
      <a:lvl9pPr marL="8343351" algn="l" defTabSz="2085838" rtl="0" eaLnBrk="1" latinLnBrk="0" hangingPunct="1">
        <a:defRPr sz="4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069975" y="604838"/>
            <a:ext cx="19245263" cy="252095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1069975" y="3527425"/>
            <a:ext cx="19245263" cy="9979025"/>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1069975" y="14012863"/>
            <a:ext cx="4989513" cy="804862"/>
          </a:xfrm>
          <a:prstGeom prst="rect">
            <a:avLst/>
          </a:prstGeom>
        </p:spPr>
        <p:txBody>
          <a:bodyPr vert="horz" lIns="91440" tIns="45720" rIns="91440" bIns="45720" rtlCol="0" anchor="ctr"/>
          <a:lstStyle>
            <a:lvl1pPr algn="l">
              <a:defRPr sz="1200">
                <a:solidFill>
                  <a:schemeClr val="tx1">
                    <a:tint val="75000"/>
                  </a:schemeClr>
                </a:solidFill>
              </a:defRPr>
            </a:lvl1pPr>
          </a:lstStyle>
          <a:p>
            <a:fld id="{20E247F2-8C3C-4C65-8ECB-033F3DA6FE44}" type="datetimeFigureOut">
              <a:rPr lang="nl-BE" smtClean="0"/>
              <a:pPr/>
              <a:t>2/10/2009</a:t>
            </a:fld>
            <a:endParaRPr lang="nl-BE"/>
          </a:p>
        </p:txBody>
      </p:sp>
      <p:sp>
        <p:nvSpPr>
          <p:cNvPr id="5" name="Tijdelijke aanduiding voor voettekst 4"/>
          <p:cNvSpPr>
            <a:spLocks noGrp="1"/>
          </p:cNvSpPr>
          <p:nvPr>
            <p:ph type="ftr" sz="quarter" idx="3"/>
          </p:nvPr>
        </p:nvSpPr>
        <p:spPr>
          <a:xfrm>
            <a:off x="7305675" y="14012863"/>
            <a:ext cx="6772275" cy="80486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15325725" y="14012863"/>
            <a:ext cx="4989513" cy="804862"/>
          </a:xfrm>
          <a:prstGeom prst="rect">
            <a:avLst/>
          </a:prstGeom>
        </p:spPr>
        <p:txBody>
          <a:bodyPr vert="horz" lIns="91440" tIns="45720" rIns="91440" bIns="45720" rtlCol="0" anchor="ctr"/>
          <a:lstStyle>
            <a:lvl1pPr algn="r">
              <a:defRPr sz="1200">
                <a:solidFill>
                  <a:schemeClr val="tx1">
                    <a:tint val="75000"/>
                  </a:schemeClr>
                </a:solidFill>
              </a:defRPr>
            </a:lvl1pPr>
          </a:lstStyle>
          <a:p>
            <a:fld id="{6B05E91E-B728-46B3-8EE5-B2F4F8478CD5}" type="slidenum">
              <a:rPr lang="nl-BE" smtClean="0"/>
              <a:pPr/>
              <a:t>‹nr.›</a:t>
            </a:fld>
            <a:endParaRPr lang="nl-BE"/>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emf"/><Relationship Id="rId10" Type="http://schemas.openxmlformats.org/officeDocument/2006/relationships/image" Target="../media/image25.png"/><Relationship Id="rId4" Type="http://schemas.openxmlformats.org/officeDocument/2006/relationships/image" Target="../media/image19.wmf"/><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1.bin"/><Relationship Id="rId7" Type="http://schemas.openxmlformats.org/officeDocument/2006/relationships/image" Target="../media/image38.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image" Target="../media/image42.wmf"/><Relationship Id="rId5" Type="http://schemas.openxmlformats.org/officeDocument/2006/relationships/oleObject" Target="../embeddings/oleObject2.bin"/><Relationship Id="rId10" Type="http://schemas.openxmlformats.org/officeDocument/2006/relationships/image" Target="../media/image41.wmf"/><Relationship Id="rId4" Type="http://schemas.openxmlformats.org/officeDocument/2006/relationships/image" Target="../media/image37.wmf"/><Relationship Id="rId9" Type="http://schemas.openxmlformats.org/officeDocument/2006/relationships/image" Target="../media/image40.wmf"/></Relationships>
</file>

<file path=ppt/slides/_rels/slide23.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notesSlide" Target="../notesSlides/notesSlide10.xml"/><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42.wmf"/><Relationship Id="rId5" Type="http://schemas.openxmlformats.org/officeDocument/2006/relationships/oleObject" Target="../embeddings/oleObject5.bin"/><Relationship Id="rId10" Type="http://schemas.openxmlformats.org/officeDocument/2006/relationships/image" Target="../media/image41.wmf"/><Relationship Id="rId4" Type="http://schemas.openxmlformats.org/officeDocument/2006/relationships/oleObject" Target="../embeddings/oleObject4.bin"/><Relationship Id="rId9" Type="http://schemas.openxmlformats.org/officeDocument/2006/relationships/image" Target="../media/image40.wmf"/></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slides/_rels/slide26.xml.rels><?xml version="1.0" encoding="UTF-8" standalone="yes"?>
<Relationships xmlns="http://schemas.openxmlformats.org/package/2006/relationships"><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slides/_rels/slide27.xml.rels><?xml version="1.0" encoding="UTF-8" standalone="yes"?>
<Relationships xmlns="http://schemas.openxmlformats.org/package/2006/relationships"><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slides/_rels/slide28.xml.rels><?xml version="1.0" encoding="UTF-8" standalone="yes"?>
<Relationships xmlns="http://schemas.openxmlformats.org/package/2006/relationships"><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slides/_rels/slide29.xml.rels><?xml version="1.0" encoding="UTF-8" standalone="yes"?>
<Relationships xmlns="http://schemas.openxmlformats.org/package/2006/relationships"><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black">
          <a:xfrm>
            <a:off x="534590" y="4343318"/>
            <a:ext cx="19245263" cy="3240861"/>
          </a:xfrm>
          <a:effectLst>
            <a:outerShdw dist="35921" dir="2700000" algn="ctr" rotWithShape="0">
              <a:srgbClr val="FFFFFF"/>
            </a:outerShdw>
          </a:effectLst>
        </p:spPr>
        <p:txBody>
          <a:bodyPr lIns="91422" tIns="45711" rIns="91422" bIns="45711"/>
          <a:lstStyle/>
          <a:p>
            <a:pPr eaLnBrk="1" hangingPunct="1"/>
            <a:r>
              <a:rPr lang="en-US" sz="5700" dirty="0" smtClean="0">
                <a:solidFill>
                  <a:srgbClr val="000000"/>
                </a:solidFill>
                <a:latin typeface="Arial Black" pitchFamily="34" charset="0"/>
              </a:rPr>
              <a:t>Total Solution Vendors</a:t>
            </a:r>
            <a:r>
              <a:rPr lang="en-US" dirty="0" smtClean="0">
                <a:solidFill>
                  <a:srgbClr val="000000"/>
                </a:solidFill>
              </a:rPr>
              <a:t/>
            </a:r>
            <a:br>
              <a:rPr lang="en-US" dirty="0" smtClean="0">
                <a:solidFill>
                  <a:srgbClr val="000000"/>
                </a:solidFill>
              </a:rPr>
            </a:br>
            <a:r>
              <a:rPr lang="en-US" dirty="0" smtClean="0"/>
              <a:t>Business Intelligence</a:t>
            </a:r>
          </a:p>
        </p:txBody>
      </p:sp>
      <p:sp>
        <p:nvSpPr>
          <p:cNvPr id="3075" name="Rectangle 3"/>
          <p:cNvSpPr>
            <a:spLocks noGrp="1" noChangeArrowheads="1"/>
          </p:cNvSpPr>
          <p:nvPr>
            <p:ph type="subTitle" idx="1"/>
          </p:nvPr>
        </p:nvSpPr>
        <p:spPr/>
        <p:txBody>
          <a:bodyPr lIns="91422" tIns="45711" rIns="91422" bIns="45711"/>
          <a:lstStyle/>
          <a:p>
            <a:pPr eaLnBrk="1" hangingPunct="1"/>
            <a:r>
              <a:rPr lang="en-US" dirty="0" smtClean="0"/>
              <a:t>Erwin </a:t>
            </a:r>
            <a:r>
              <a:rPr lang="en-US" dirty="0" err="1" smtClean="0"/>
              <a:t>Moeyaert</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1098881" y="6152735"/>
          <a:ext cx="14255750" cy="1377541"/>
        </p:xfrm>
        <a:graphic>
          <a:graphicData uri="http://schemas.openxmlformats.org/drawingml/2006/table">
            <a:tbl>
              <a:tblPr/>
              <a:tblGrid>
                <a:gridCol w="14255750"/>
              </a:tblGrid>
              <a:tr h="1377541">
                <a:tc>
                  <a:txBody>
                    <a:bodyPr/>
                    <a:lstStyle/>
                    <a:p>
                      <a:endParaRPr lang="en-US" sz="9000" dirty="0"/>
                    </a:p>
                  </a:txBody>
                  <a:tcPr marL="0" marR="0" marT="0" marB="0" anchor="ctr">
                    <a:lnL>
                      <a:noFill/>
                    </a:lnL>
                    <a:lnR>
                      <a:noFill/>
                    </a:lnR>
                    <a:lnT>
                      <a:noFill/>
                    </a:lnT>
                    <a:lnB>
                      <a:noFill/>
                    </a:lnB>
                  </a:tcPr>
                </a:tc>
              </a:tr>
            </a:tbl>
          </a:graphicData>
        </a:graphic>
      </p:graphicFrame>
      <p:graphicFrame>
        <p:nvGraphicFramePr>
          <p:cNvPr id="10" name="Table 9"/>
          <p:cNvGraphicFramePr>
            <a:graphicFrameLocks noGrp="1"/>
          </p:cNvGraphicFramePr>
          <p:nvPr/>
        </p:nvGraphicFramePr>
        <p:xfrm>
          <a:off x="1069181" y="2792880"/>
          <a:ext cx="19274962" cy="4132623"/>
        </p:xfrm>
        <a:graphic>
          <a:graphicData uri="http://schemas.openxmlformats.org/drawingml/2006/table">
            <a:tbl>
              <a:tblPr/>
              <a:tblGrid>
                <a:gridCol w="19274962"/>
              </a:tblGrid>
              <a:tr h="1377541">
                <a:tc>
                  <a:txBody>
                    <a:bodyPr/>
                    <a:lstStyle/>
                    <a:p>
                      <a:endParaRPr lang="en-US" sz="9000" dirty="0"/>
                    </a:p>
                  </a:txBody>
                  <a:tcPr marL="0" marR="0" marT="0" marB="0" anchor="ctr">
                    <a:lnL>
                      <a:noFill/>
                    </a:lnL>
                    <a:lnR>
                      <a:noFill/>
                    </a:lnR>
                    <a:lnT>
                      <a:noFill/>
                    </a:lnT>
                    <a:lnB>
                      <a:noFill/>
                    </a:lnB>
                  </a:tcPr>
                </a:tc>
              </a:tr>
              <a:tr h="1377541">
                <a:tc>
                  <a:txBody>
                    <a:bodyPr/>
                    <a:lstStyle/>
                    <a:p>
                      <a:endParaRPr lang="en-US" sz="9000" dirty="0"/>
                    </a:p>
                  </a:txBody>
                  <a:tcPr marL="0" marR="0" marT="0" marB="0" anchor="ctr">
                    <a:lnL>
                      <a:noFill/>
                    </a:lnL>
                    <a:lnR>
                      <a:noFill/>
                    </a:lnR>
                    <a:lnT>
                      <a:noFill/>
                    </a:lnT>
                    <a:lnB>
                      <a:noFill/>
                    </a:lnB>
                  </a:tcPr>
                </a:tc>
              </a:tr>
              <a:tr h="1377541">
                <a:tc>
                  <a:txBody>
                    <a:bodyPr/>
                    <a:lstStyle/>
                    <a:p>
                      <a:endParaRPr lang="en-US" sz="9000" dirty="0"/>
                    </a:p>
                  </a:txBody>
                  <a:tcPr marL="0" marR="0" marT="0" marB="0" anchor="ctr">
                    <a:lnL>
                      <a:noFill/>
                    </a:lnL>
                    <a:lnR>
                      <a:noFill/>
                    </a:lnR>
                    <a:lnT>
                      <a:noFill/>
                    </a:lnT>
                    <a:lnB>
                      <a:noFill/>
                    </a:lnB>
                  </a:tcPr>
                </a:tc>
              </a:tr>
            </a:tbl>
          </a:graphicData>
        </a:graphic>
      </p:graphicFrame>
      <p:sp>
        <p:nvSpPr>
          <p:cNvPr id="18" name="Rectangle 17"/>
          <p:cNvSpPr/>
          <p:nvPr/>
        </p:nvSpPr>
        <p:spPr>
          <a:xfrm>
            <a:off x="1050553" y="11241504"/>
            <a:ext cx="19044924" cy="2047426"/>
          </a:xfrm>
          <a:prstGeom prst="rect">
            <a:avLst/>
          </a:prstGeom>
        </p:spPr>
        <p:style>
          <a:lnRef idx="0">
            <a:schemeClr val="accent2"/>
          </a:lnRef>
          <a:fillRef idx="3">
            <a:schemeClr val="accent2"/>
          </a:fillRef>
          <a:effectRef idx="3">
            <a:schemeClr val="accent2"/>
          </a:effectRef>
          <a:fontRef idx="minor">
            <a:schemeClr val="lt1"/>
          </a:fontRef>
        </p:style>
        <p:txBody>
          <a:bodyPr lIns="208584" tIns="104292" rIns="208584" bIns="104292" anchor="ctr"/>
          <a:lstStyle/>
          <a:p>
            <a:pPr algn="ctr" fontAlgn="auto">
              <a:spcBef>
                <a:spcPts val="0"/>
              </a:spcBef>
              <a:spcAft>
                <a:spcPts val="0"/>
              </a:spcAft>
              <a:defRPr/>
            </a:pPr>
            <a:endParaRPr lang="en-US" dirty="0"/>
          </a:p>
        </p:txBody>
      </p:sp>
      <p:grpSp>
        <p:nvGrpSpPr>
          <p:cNvPr id="2" name="Group 13"/>
          <p:cNvGrpSpPr>
            <a:grpSpLocks/>
          </p:cNvGrpSpPr>
          <p:nvPr/>
        </p:nvGrpSpPr>
        <p:grpSpPr bwMode="auto">
          <a:xfrm>
            <a:off x="1217680" y="12186476"/>
            <a:ext cx="10198060" cy="969459"/>
            <a:chOff x="614298" y="1757354"/>
            <a:chExt cx="3360474" cy="1011253"/>
          </a:xfrm>
          <a:solidFill>
            <a:srgbClr val="00B0F0"/>
          </a:solidFill>
        </p:grpSpPr>
        <p:sp>
          <p:nvSpPr>
            <p:cNvPr id="20" name="Rectangle 19"/>
            <p:cNvSpPr/>
            <p:nvPr/>
          </p:nvSpPr>
          <p:spPr>
            <a:xfrm>
              <a:off x="614298" y="1757354"/>
              <a:ext cx="3360474" cy="1011253"/>
            </a:xfrm>
            <a:prstGeom prst="rect">
              <a:avLst/>
            </a:prstGeom>
            <a:grpFill/>
          </p:spPr>
          <p:style>
            <a:lnRef idx="0">
              <a:schemeClr val="accent1"/>
            </a:lnRef>
            <a:fillRef idx="3">
              <a:schemeClr val="accent1"/>
            </a:fillRef>
            <a:effectRef idx="3">
              <a:schemeClr val="accent1"/>
            </a:effectRef>
            <a:fontRef idx="minor">
              <a:schemeClr val="lt1"/>
            </a:fontRef>
          </p:style>
        </p:sp>
        <p:sp>
          <p:nvSpPr>
            <p:cNvPr id="21" name="Rectangle 20"/>
            <p:cNvSpPr/>
            <p:nvPr/>
          </p:nvSpPr>
          <p:spPr>
            <a:xfrm>
              <a:off x="614298" y="1757354"/>
              <a:ext cx="3360474" cy="1011253"/>
            </a:xfrm>
            <a:prstGeom prst="rect">
              <a:avLst/>
            </a:prstGeom>
            <a:grpFill/>
          </p:spPr>
          <p:style>
            <a:lnRef idx="0">
              <a:schemeClr val="accent1"/>
            </a:lnRef>
            <a:fillRef idx="3">
              <a:schemeClr val="accent1"/>
            </a:fillRef>
            <a:effectRef idx="3">
              <a:schemeClr val="accent1"/>
            </a:effectRef>
            <a:fontRef idx="minor">
              <a:schemeClr val="lt1"/>
            </a:fontRef>
          </p:style>
          <p:txBody>
            <a:bodyPr lIns="125730" tIns="125730" rIns="125730" bIns="125730" spcCol="1270" anchor="ctr"/>
            <a:lstStyle/>
            <a:p>
              <a:pPr algn="ctr" defTabSz="3346032" fontAlgn="auto">
                <a:lnSpc>
                  <a:spcPct val="90000"/>
                </a:lnSpc>
                <a:spcAft>
                  <a:spcPct val="35000"/>
                </a:spcAft>
                <a:defRPr/>
              </a:pPr>
              <a:r>
                <a:rPr lang="en-US" b="1" dirty="0"/>
                <a:t>Excel</a:t>
              </a:r>
            </a:p>
          </p:txBody>
        </p:sp>
      </p:grpSp>
      <p:grpSp>
        <p:nvGrpSpPr>
          <p:cNvPr id="3" name="Group 14"/>
          <p:cNvGrpSpPr>
            <a:grpSpLocks/>
          </p:cNvGrpSpPr>
          <p:nvPr/>
        </p:nvGrpSpPr>
        <p:grpSpPr bwMode="auto">
          <a:xfrm>
            <a:off x="10405958" y="12186476"/>
            <a:ext cx="9522394" cy="969459"/>
            <a:chOff x="4186274" y="1757354"/>
            <a:chExt cx="3429027" cy="1011253"/>
          </a:xfrm>
          <a:solidFill>
            <a:schemeClr val="tx1">
              <a:lumMod val="95000"/>
              <a:lumOff val="5000"/>
            </a:schemeClr>
          </a:solidFill>
        </p:grpSpPr>
        <p:sp>
          <p:nvSpPr>
            <p:cNvPr id="23" name="Rectangle 22"/>
            <p:cNvSpPr/>
            <p:nvPr/>
          </p:nvSpPr>
          <p:spPr>
            <a:xfrm>
              <a:off x="4186274" y="1757354"/>
              <a:ext cx="3429027" cy="1011253"/>
            </a:xfrm>
            <a:prstGeom prst="rect">
              <a:avLst/>
            </a:prstGeom>
            <a:grpFill/>
            <a:ln/>
          </p:spPr>
          <p:style>
            <a:lnRef idx="0">
              <a:schemeClr val="accent1"/>
            </a:lnRef>
            <a:fillRef idx="3">
              <a:schemeClr val="accent1"/>
            </a:fillRef>
            <a:effectRef idx="3">
              <a:schemeClr val="accent1"/>
            </a:effectRef>
            <a:fontRef idx="minor">
              <a:schemeClr val="lt1"/>
            </a:fontRef>
          </p:style>
        </p:sp>
        <p:sp>
          <p:nvSpPr>
            <p:cNvPr id="24" name="Rectangle 23"/>
            <p:cNvSpPr/>
            <p:nvPr/>
          </p:nvSpPr>
          <p:spPr>
            <a:xfrm>
              <a:off x="4186274" y="1757354"/>
              <a:ext cx="3429027" cy="1011253"/>
            </a:xfrm>
            <a:prstGeom prst="rect">
              <a:avLst/>
            </a:prstGeom>
            <a:grpFill/>
            <a:ln/>
          </p:spPr>
          <p:style>
            <a:lnRef idx="0">
              <a:schemeClr val="accent1"/>
            </a:lnRef>
            <a:fillRef idx="3">
              <a:schemeClr val="accent1"/>
            </a:fillRef>
            <a:effectRef idx="3">
              <a:schemeClr val="accent1"/>
            </a:effectRef>
            <a:fontRef idx="minor">
              <a:schemeClr val="lt1"/>
            </a:fontRef>
          </p:style>
          <p:txBody>
            <a:bodyPr lIns="125730" tIns="125730" rIns="125730" bIns="125730" spcCol="1270" anchor="ctr"/>
            <a:lstStyle/>
            <a:p>
              <a:pPr algn="ctr" defTabSz="3346032" fontAlgn="auto">
                <a:lnSpc>
                  <a:spcPct val="90000"/>
                </a:lnSpc>
                <a:spcAft>
                  <a:spcPct val="35000"/>
                </a:spcAft>
                <a:defRPr/>
              </a:pPr>
              <a:r>
                <a:rPr lang="en-US" b="1" dirty="0"/>
                <a:t>Performance Point</a:t>
              </a:r>
            </a:p>
          </p:txBody>
        </p:sp>
      </p:grpSp>
      <p:sp>
        <p:nvSpPr>
          <p:cNvPr id="26638" name="TextBox 20"/>
          <p:cNvSpPr txBox="1">
            <a:spLocks noChangeArrowheads="1"/>
          </p:cNvSpPr>
          <p:nvPr/>
        </p:nvSpPr>
        <p:spPr bwMode="auto">
          <a:xfrm>
            <a:off x="1217679" y="11241517"/>
            <a:ext cx="18710672" cy="918507"/>
          </a:xfrm>
          <a:prstGeom prst="rect">
            <a:avLst/>
          </a:prstGeom>
          <a:noFill/>
          <a:ln w="9525">
            <a:noFill/>
            <a:miter lim="800000"/>
            <a:headEnd/>
            <a:tailEnd/>
          </a:ln>
        </p:spPr>
        <p:txBody>
          <a:bodyPr lIns="208584" tIns="104292" rIns="208584" bIns="104292">
            <a:spAutoFit/>
          </a:bodyPr>
          <a:lstStyle/>
          <a:p>
            <a:pPr algn="ctr"/>
            <a:r>
              <a:rPr lang="en-US" sz="4600" b="1" dirty="0">
                <a:solidFill>
                  <a:srgbClr val="FF0000"/>
                </a:solidFill>
              </a:rPr>
              <a:t>End User Tools &amp; Performance Management</a:t>
            </a:r>
          </a:p>
        </p:txBody>
      </p:sp>
      <p:sp>
        <p:nvSpPr>
          <p:cNvPr id="26" name="Title 1990657"/>
          <p:cNvSpPr txBox="1">
            <a:spLocks noChangeArrowheads="1"/>
          </p:cNvSpPr>
          <p:nvPr/>
        </p:nvSpPr>
        <p:spPr bwMode="auto">
          <a:xfrm>
            <a:off x="1032058" y="1035958"/>
            <a:ext cx="19579382" cy="1665934"/>
          </a:xfrm>
          <a:prstGeom prst="rect">
            <a:avLst/>
          </a:prstGeom>
          <a:noFill/>
          <a:ln>
            <a:miter lim="800000"/>
            <a:headEnd/>
            <a:tailEnd/>
          </a:ln>
        </p:spPr>
        <p:txBody>
          <a:bodyPr lIns="208584" tIns="104292" rIns="208584" bIns="104292"/>
          <a:lstStyle/>
          <a:p>
            <a:pPr algn="ctr" eaLnBrk="0" hangingPunct="0">
              <a:defRPr/>
            </a:pPr>
            <a:r>
              <a:rPr lang="en-US" sz="8200" b="1" kern="0" dirty="0">
                <a:solidFill>
                  <a:srgbClr val="C00000"/>
                </a:solidFill>
                <a:latin typeface="+mj-lt"/>
                <a:ea typeface="+mj-ea"/>
                <a:cs typeface="+mj-cs"/>
              </a:rPr>
              <a:t>Office PerformancePoint Server 2007</a:t>
            </a:r>
            <a:endParaRPr lang="en-US" sz="6400" b="1" i="1" kern="0" dirty="0">
              <a:solidFill>
                <a:srgbClr val="C00000"/>
              </a:solidFill>
              <a:latin typeface="+mj-lt"/>
              <a:ea typeface="+mj-ea"/>
              <a:cs typeface="+mj-cs"/>
            </a:endParaRPr>
          </a:p>
        </p:txBody>
      </p:sp>
      <p:sp>
        <p:nvSpPr>
          <p:cNvPr id="16" name="TextBox 15"/>
          <p:cNvSpPr txBox="1"/>
          <p:nvPr/>
        </p:nvSpPr>
        <p:spPr>
          <a:xfrm>
            <a:off x="1158280" y="2715884"/>
            <a:ext cx="19304661" cy="6366152"/>
          </a:xfrm>
          <a:prstGeom prst="rect">
            <a:avLst/>
          </a:prstGeom>
          <a:noFill/>
        </p:spPr>
        <p:txBody>
          <a:bodyPr lIns="208584" tIns="104292" rIns="208584" bIns="104292">
            <a:spAutoFit/>
          </a:bodyPr>
          <a:lstStyle/>
          <a:p>
            <a:pPr marL="782189" indent="-782189">
              <a:spcBef>
                <a:spcPct val="20000"/>
              </a:spcBef>
              <a:buSzPct val="80000"/>
              <a:buBlip>
                <a:blip r:embed="rId2"/>
              </a:buBlip>
              <a:defRPr/>
            </a:pPr>
            <a:r>
              <a:rPr lang="en-US" dirty="0">
                <a:latin typeface="Arial" pitchFamily="34" charset="0"/>
              </a:rPr>
              <a:t>Planning</a:t>
            </a:r>
          </a:p>
          <a:p>
            <a:pPr marL="1825108" lvl="1" indent="-782189">
              <a:spcBef>
                <a:spcPct val="20000"/>
              </a:spcBef>
              <a:buSzPct val="80000"/>
              <a:buFont typeface="Wingdings" pitchFamily="2" charset="2"/>
              <a:buChar char="§"/>
              <a:defRPr/>
            </a:pPr>
            <a:r>
              <a:rPr lang="en-US" sz="4600" dirty="0">
                <a:latin typeface="Arial" pitchFamily="34" charset="0"/>
              </a:rPr>
              <a:t>Drive strategic objectives and goals into the planning and budgeting process to ensure departmental plans align with corporate strategy.</a:t>
            </a:r>
          </a:p>
          <a:p>
            <a:pPr marL="782189" indent="-782189">
              <a:spcBef>
                <a:spcPct val="20000"/>
              </a:spcBef>
              <a:buSzPct val="80000"/>
              <a:buBlip>
                <a:blip r:embed="rId2"/>
              </a:buBlip>
              <a:defRPr/>
            </a:pPr>
            <a:r>
              <a:rPr lang="en-US" dirty="0">
                <a:latin typeface="Arial" pitchFamily="34" charset="0"/>
              </a:rPr>
              <a:t>Monitoring and Analysis</a:t>
            </a:r>
          </a:p>
          <a:p>
            <a:pPr marL="1825108" lvl="1" indent="-782189">
              <a:spcBef>
                <a:spcPct val="20000"/>
              </a:spcBef>
              <a:buSzPct val="80000"/>
              <a:buFont typeface="Wingdings" pitchFamily="2" charset="2"/>
              <a:buChar char="§"/>
              <a:defRPr/>
            </a:pPr>
            <a:r>
              <a:rPr lang="en-US" sz="4600" dirty="0">
                <a:latin typeface="Arial" pitchFamily="34" charset="0"/>
              </a:rPr>
              <a:t>Powerful analytics capabilities empower business users to access data and to perform analyses on their own so that they can make better, faster decisions.</a:t>
            </a:r>
          </a:p>
          <a:p>
            <a:pPr marL="782189" indent="-782189">
              <a:spcBef>
                <a:spcPct val="20000"/>
              </a:spcBef>
              <a:buSzPct val="80000"/>
              <a:buBlip>
                <a:blip r:embed="rId2"/>
              </a:buBlip>
              <a:defRPr/>
            </a:pPr>
            <a:r>
              <a:rPr lang="en-US" dirty="0">
                <a:latin typeface="Arial" pitchFamily="34" charset="0"/>
              </a:rPr>
              <a:t>Release scheduled for Q4, 2007</a:t>
            </a:r>
          </a:p>
          <a:p>
            <a:pPr>
              <a:defRPr/>
            </a:pP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idx="4294967295"/>
          </p:nvPr>
        </p:nvSpPr>
        <p:spPr bwMode="auto">
          <a:xfrm>
            <a:off x="0" y="605475"/>
            <a:ext cx="19245263" cy="2519892"/>
          </a:xfrm>
          <a:prstGeom prst="rect">
            <a:avLst/>
          </a:prstGeom>
          <a:noFill/>
          <a:ln>
            <a:miter lim="800000"/>
            <a:headEnd/>
            <a:tailEnd/>
          </a:ln>
        </p:spPr>
        <p:txBody>
          <a:bodyPr/>
          <a:lstStyle/>
          <a:p>
            <a:r>
              <a:rPr lang="en-US" smtClean="0"/>
              <a:t>Microsoft BI Platform</a:t>
            </a:r>
          </a:p>
        </p:txBody>
      </p:sp>
      <p:pic>
        <p:nvPicPr>
          <p:cNvPr id="27652" name="Picture 4"/>
          <p:cNvPicPr>
            <a:picLocks noGrp="1" noChangeAspect="1" noChangeArrowheads="1"/>
          </p:cNvPicPr>
          <p:nvPr>
            <p:ph idx="4294967295"/>
          </p:nvPr>
        </p:nvPicPr>
        <p:blipFill>
          <a:blip r:embed="rId2"/>
          <a:srcRect/>
          <a:stretch>
            <a:fillRect/>
          </a:stretch>
        </p:blipFill>
        <p:spPr bwMode="auto">
          <a:xfrm>
            <a:off x="2119252" y="2844767"/>
            <a:ext cx="16780206" cy="10947529"/>
          </a:xfrm>
          <a:prstGeom prst="rect">
            <a:avLst/>
          </a:prstGeom>
          <a:noFill/>
          <a:ln>
            <a:miter lim="800000"/>
            <a:headEnd/>
            <a:tailEnd/>
          </a:ln>
        </p:spPr>
      </p:pic>
      <p:sp>
        <p:nvSpPr>
          <p:cNvPr id="27653" name="Rectangle 4"/>
          <p:cNvSpPr>
            <a:spLocks noChangeArrowheads="1"/>
          </p:cNvSpPr>
          <p:nvPr/>
        </p:nvSpPr>
        <p:spPr bwMode="auto">
          <a:xfrm>
            <a:off x="1690624" y="2630453"/>
            <a:ext cx="18510200" cy="3464851"/>
          </a:xfrm>
          <a:prstGeom prst="rect">
            <a:avLst/>
          </a:prstGeom>
          <a:noFill/>
          <a:ln w="114300" cmpd="dbl">
            <a:solidFill>
              <a:schemeClr val="tx1"/>
            </a:solidFill>
            <a:prstDash val="sysDot"/>
            <a:miter lim="800000"/>
            <a:headEnd/>
            <a:tailEnd/>
          </a:ln>
        </p:spPr>
        <p:txBody>
          <a:bodyPr wrap="none" lIns="208584" tIns="104292" rIns="208584" bIns="104292" anchor="ctr"/>
          <a:lstStyle/>
          <a:p>
            <a:endParaRPr lang="nl-BE"/>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lay 1"/>
          <p:cNvSpPr/>
          <p:nvPr/>
        </p:nvSpPr>
        <p:spPr>
          <a:xfrm rot="16200000">
            <a:off x="8950404" y="1734772"/>
            <a:ext cx="3779811" cy="19044924"/>
          </a:xfrm>
          <a:prstGeom prst="flowChartDelay">
            <a:avLst/>
          </a:prstGeom>
        </p:spPr>
        <p:style>
          <a:lnRef idx="0">
            <a:schemeClr val="accent2"/>
          </a:lnRef>
          <a:fillRef idx="3">
            <a:schemeClr val="accent2"/>
          </a:fillRef>
          <a:effectRef idx="3">
            <a:schemeClr val="accent2"/>
          </a:effectRef>
          <a:fontRef idx="minor">
            <a:schemeClr val="lt1"/>
          </a:fontRef>
        </p:style>
        <p:txBody>
          <a:bodyPr lIns="208584" tIns="104292" rIns="208584" bIns="104292"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28678" name="TextBox 6"/>
          <p:cNvSpPr txBox="1">
            <a:spLocks noChangeArrowheads="1"/>
          </p:cNvSpPr>
          <p:nvPr/>
        </p:nvSpPr>
        <p:spPr bwMode="auto">
          <a:xfrm>
            <a:off x="1652035" y="10944031"/>
            <a:ext cx="18710672" cy="918507"/>
          </a:xfrm>
          <a:prstGeom prst="rect">
            <a:avLst/>
          </a:prstGeom>
          <a:noFill/>
          <a:ln w="9525">
            <a:noFill/>
            <a:miter lim="800000"/>
            <a:headEnd/>
            <a:tailEnd/>
          </a:ln>
        </p:spPr>
        <p:txBody>
          <a:bodyPr lIns="208584" tIns="104292" rIns="208584" bIns="104292">
            <a:spAutoFit/>
          </a:bodyPr>
          <a:lstStyle/>
          <a:p>
            <a:pPr algn="ctr"/>
            <a:r>
              <a:rPr lang="en-US" sz="4600" b="1" dirty="0">
                <a:solidFill>
                  <a:srgbClr val="FF0000"/>
                </a:solidFill>
                <a:latin typeface="Arial" pitchFamily="34" charset="0"/>
              </a:rPr>
              <a:t>Delivery</a:t>
            </a:r>
          </a:p>
        </p:txBody>
      </p:sp>
      <p:sp>
        <p:nvSpPr>
          <p:cNvPr id="8" name="Rectangle 7"/>
          <p:cNvSpPr/>
          <p:nvPr/>
        </p:nvSpPr>
        <p:spPr>
          <a:xfrm>
            <a:off x="1484909" y="12044732"/>
            <a:ext cx="3174154" cy="1102460"/>
          </a:xfrm>
          <a:prstGeom prst="rect">
            <a:avLst/>
          </a:prstGeom>
          <a:gradFill>
            <a:gsLst>
              <a:gs pos="0">
                <a:srgbClr val="03D4A8"/>
              </a:gs>
              <a:gs pos="25000">
                <a:srgbClr val="21D6E0"/>
              </a:gs>
              <a:gs pos="75000">
                <a:srgbClr val="0087E6"/>
              </a:gs>
              <a:gs pos="100000">
                <a:srgbClr val="005CBF"/>
              </a:gs>
            </a:gsLst>
            <a:lin ang="16200000" scaled="0"/>
          </a:gradFill>
        </p:spPr>
        <p:style>
          <a:lnRef idx="0">
            <a:schemeClr val="accent5"/>
          </a:lnRef>
          <a:fillRef idx="3">
            <a:schemeClr val="accent5"/>
          </a:fillRef>
          <a:effectRef idx="3">
            <a:schemeClr val="accent5"/>
          </a:effectRef>
          <a:fontRef idx="minor">
            <a:schemeClr val="lt1"/>
          </a:fontRef>
        </p:style>
        <p:txBody>
          <a:bodyPr lIns="208584" tIns="104292" rIns="208584" bIns="104292"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3600" b="1" dirty="0"/>
              <a:t>Reports</a:t>
            </a:r>
          </a:p>
        </p:txBody>
      </p:sp>
      <p:sp>
        <p:nvSpPr>
          <p:cNvPr id="9" name="Rectangle 8"/>
          <p:cNvSpPr/>
          <p:nvPr/>
        </p:nvSpPr>
        <p:spPr>
          <a:xfrm>
            <a:off x="7833217" y="12044732"/>
            <a:ext cx="3174154" cy="1102460"/>
          </a:xfrm>
          <a:prstGeom prst="rect">
            <a:avLst/>
          </a:prstGeom>
          <a:gradFill>
            <a:gsLst>
              <a:gs pos="0">
                <a:srgbClr val="03D4A8"/>
              </a:gs>
              <a:gs pos="25000">
                <a:srgbClr val="21D6E0"/>
              </a:gs>
              <a:gs pos="75000">
                <a:srgbClr val="0087E6"/>
              </a:gs>
              <a:gs pos="100000">
                <a:srgbClr val="005CBF"/>
              </a:gs>
            </a:gsLst>
            <a:lin ang="16200000" scaled="0"/>
          </a:gradFill>
        </p:spPr>
        <p:style>
          <a:lnRef idx="0">
            <a:schemeClr val="accent5"/>
          </a:lnRef>
          <a:fillRef idx="3">
            <a:schemeClr val="accent5"/>
          </a:fillRef>
          <a:effectRef idx="3">
            <a:schemeClr val="accent5"/>
          </a:effectRef>
          <a:fontRef idx="minor">
            <a:schemeClr val="lt1"/>
          </a:fontRef>
        </p:style>
        <p:txBody>
          <a:bodyPr lIns="208584" tIns="104292" rIns="208584" bIns="104292"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3600" b="1" dirty="0"/>
              <a:t>Excel Workbooks</a:t>
            </a:r>
          </a:p>
        </p:txBody>
      </p:sp>
      <p:sp>
        <p:nvSpPr>
          <p:cNvPr id="10" name="Rectangle 9"/>
          <p:cNvSpPr/>
          <p:nvPr/>
        </p:nvSpPr>
        <p:spPr>
          <a:xfrm>
            <a:off x="4659063" y="12044732"/>
            <a:ext cx="3174154" cy="1102460"/>
          </a:xfrm>
          <a:prstGeom prst="rect">
            <a:avLst/>
          </a:prstGeom>
          <a:gradFill>
            <a:gsLst>
              <a:gs pos="0">
                <a:srgbClr val="03D4A8"/>
              </a:gs>
              <a:gs pos="25000">
                <a:srgbClr val="21D6E0"/>
              </a:gs>
              <a:gs pos="75000">
                <a:srgbClr val="0087E6"/>
              </a:gs>
              <a:gs pos="100000">
                <a:srgbClr val="005CBF"/>
              </a:gs>
            </a:gsLst>
            <a:lin ang="16200000" scaled="0"/>
          </a:gradFill>
        </p:spPr>
        <p:style>
          <a:lnRef idx="0">
            <a:schemeClr val="accent5"/>
          </a:lnRef>
          <a:fillRef idx="3">
            <a:schemeClr val="accent5"/>
          </a:fillRef>
          <a:effectRef idx="3">
            <a:schemeClr val="accent5"/>
          </a:effectRef>
          <a:fontRef idx="minor">
            <a:schemeClr val="lt1"/>
          </a:fontRef>
        </p:style>
        <p:txBody>
          <a:bodyPr lIns="208584" tIns="104292" rIns="208584" bIns="104292"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3600" b="1" dirty="0"/>
              <a:t>Dashboards</a:t>
            </a:r>
          </a:p>
        </p:txBody>
      </p:sp>
      <p:sp>
        <p:nvSpPr>
          <p:cNvPr id="11" name="Rectangle 10"/>
          <p:cNvSpPr/>
          <p:nvPr/>
        </p:nvSpPr>
        <p:spPr>
          <a:xfrm>
            <a:off x="11007371" y="12044732"/>
            <a:ext cx="3007093" cy="1102460"/>
          </a:xfrm>
          <a:prstGeom prst="rect">
            <a:avLst/>
          </a:prstGeom>
          <a:gradFill>
            <a:gsLst>
              <a:gs pos="0">
                <a:srgbClr val="03D4A8"/>
              </a:gs>
              <a:gs pos="25000">
                <a:srgbClr val="21D6E0"/>
              </a:gs>
              <a:gs pos="75000">
                <a:srgbClr val="0087E6"/>
              </a:gs>
              <a:gs pos="100000">
                <a:srgbClr val="005CBF"/>
              </a:gs>
            </a:gsLst>
            <a:lin ang="16200000" scaled="0"/>
          </a:gradFill>
        </p:spPr>
        <p:style>
          <a:lnRef idx="0">
            <a:schemeClr val="accent5"/>
          </a:lnRef>
          <a:fillRef idx="3">
            <a:schemeClr val="accent5"/>
          </a:fillRef>
          <a:effectRef idx="3">
            <a:schemeClr val="accent5"/>
          </a:effectRef>
          <a:fontRef idx="minor">
            <a:schemeClr val="lt1"/>
          </a:fontRef>
        </p:style>
        <p:txBody>
          <a:bodyPr lIns="208584" tIns="104292" rIns="208584" bIns="104292"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3600" b="1" dirty="0"/>
              <a:t>Scorecards</a:t>
            </a:r>
          </a:p>
        </p:txBody>
      </p:sp>
      <p:sp>
        <p:nvSpPr>
          <p:cNvPr id="15" name="Rectangle 14"/>
          <p:cNvSpPr/>
          <p:nvPr/>
        </p:nvSpPr>
        <p:spPr>
          <a:xfrm>
            <a:off x="14014464" y="12044732"/>
            <a:ext cx="3174154" cy="1102460"/>
          </a:xfrm>
          <a:prstGeom prst="rect">
            <a:avLst/>
          </a:prstGeom>
          <a:gradFill>
            <a:gsLst>
              <a:gs pos="0">
                <a:srgbClr val="03D4A8"/>
              </a:gs>
              <a:gs pos="25000">
                <a:srgbClr val="21D6E0"/>
              </a:gs>
              <a:gs pos="75000">
                <a:srgbClr val="0087E6"/>
              </a:gs>
              <a:gs pos="100000">
                <a:srgbClr val="005CBF"/>
              </a:gs>
            </a:gsLst>
            <a:lin ang="16200000" scaled="0"/>
          </a:gradFill>
        </p:spPr>
        <p:style>
          <a:lnRef idx="0">
            <a:schemeClr val="accent5"/>
          </a:lnRef>
          <a:fillRef idx="3">
            <a:schemeClr val="accent5"/>
          </a:fillRef>
          <a:effectRef idx="3">
            <a:schemeClr val="accent5"/>
          </a:effectRef>
          <a:fontRef idx="minor">
            <a:schemeClr val="lt1"/>
          </a:fontRef>
        </p:style>
        <p:txBody>
          <a:bodyPr lIns="208584" tIns="104292" rIns="208584" bIns="104292"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3600" b="1" dirty="0"/>
              <a:t>Analytic</a:t>
            </a:r>
          </a:p>
          <a:p>
            <a:pPr algn="ctr" fontAlgn="auto">
              <a:spcBef>
                <a:spcPts val="0"/>
              </a:spcBef>
              <a:spcAft>
                <a:spcPts val="0"/>
              </a:spcAft>
              <a:defRPr/>
            </a:pPr>
            <a:r>
              <a:rPr lang="en-US" sz="3600" b="1" dirty="0"/>
              <a:t>Views</a:t>
            </a:r>
          </a:p>
        </p:txBody>
      </p:sp>
      <p:sp>
        <p:nvSpPr>
          <p:cNvPr id="16" name="Rectangle 15"/>
          <p:cNvSpPr/>
          <p:nvPr/>
        </p:nvSpPr>
        <p:spPr>
          <a:xfrm>
            <a:off x="17188618" y="12044732"/>
            <a:ext cx="3007018" cy="1102460"/>
          </a:xfrm>
          <a:prstGeom prst="rect">
            <a:avLst/>
          </a:prstGeom>
          <a:gradFill>
            <a:gsLst>
              <a:gs pos="0">
                <a:srgbClr val="03D4A8"/>
              </a:gs>
              <a:gs pos="25000">
                <a:srgbClr val="21D6E0"/>
              </a:gs>
              <a:gs pos="75000">
                <a:srgbClr val="0087E6"/>
              </a:gs>
              <a:gs pos="100000">
                <a:srgbClr val="005CBF"/>
              </a:gs>
            </a:gsLst>
            <a:lin ang="16200000" scaled="0"/>
          </a:gradFill>
        </p:spPr>
        <p:style>
          <a:lnRef idx="0">
            <a:schemeClr val="accent5"/>
          </a:lnRef>
          <a:fillRef idx="3">
            <a:schemeClr val="accent5"/>
          </a:fillRef>
          <a:effectRef idx="3">
            <a:schemeClr val="accent5"/>
          </a:effectRef>
          <a:fontRef idx="minor">
            <a:schemeClr val="lt1"/>
          </a:fontRef>
        </p:style>
        <p:txBody>
          <a:bodyPr lIns="208584" tIns="104292" rIns="208584" bIns="104292"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3600" b="1" dirty="0"/>
              <a:t>Plans</a:t>
            </a:r>
          </a:p>
        </p:txBody>
      </p:sp>
      <p:sp>
        <p:nvSpPr>
          <p:cNvPr id="28697" name="TextBox 24"/>
          <p:cNvSpPr txBox="1">
            <a:spLocks noChangeArrowheads="1"/>
          </p:cNvSpPr>
          <p:nvPr/>
        </p:nvSpPr>
        <p:spPr bwMode="auto">
          <a:xfrm rot="-720403">
            <a:off x="3214968" y="10195986"/>
            <a:ext cx="2171776" cy="764619"/>
          </a:xfrm>
          <a:prstGeom prst="rect">
            <a:avLst/>
          </a:prstGeom>
          <a:noFill/>
          <a:ln w="9525">
            <a:noFill/>
            <a:miter lim="800000"/>
            <a:headEnd/>
            <a:tailEnd/>
          </a:ln>
        </p:spPr>
        <p:txBody>
          <a:bodyPr lIns="208584" tIns="104292" rIns="208584" bIns="104292">
            <a:spAutoFit/>
          </a:bodyPr>
          <a:lstStyle/>
          <a:p>
            <a:pPr algn="ctr"/>
            <a:r>
              <a:rPr lang="en-US" sz="3600" i="1" dirty="0">
                <a:solidFill>
                  <a:schemeClr val="bg1"/>
                </a:solidFill>
                <a:latin typeface="Calibri" pitchFamily="34" charset="0"/>
              </a:rPr>
              <a:t>Search</a:t>
            </a:r>
          </a:p>
        </p:txBody>
      </p:sp>
      <p:sp>
        <p:nvSpPr>
          <p:cNvPr id="28698" name="TextBox 25"/>
          <p:cNvSpPr txBox="1">
            <a:spLocks noChangeArrowheads="1"/>
          </p:cNvSpPr>
          <p:nvPr/>
        </p:nvSpPr>
        <p:spPr bwMode="auto">
          <a:xfrm rot="666028">
            <a:off x="14207490" y="10153988"/>
            <a:ext cx="5345906" cy="764619"/>
          </a:xfrm>
          <a:prstGeom prst="rect">
            <a:avLst/>
          </a:prstGeom>
          <a:noFill/>
          <a:ln w="9525">
            <a:noFill/>
            <a:miter lim="800000"/>
            <a:headEnd/>
            <a:tailEnd/>
          </a:ln>
        </p:spPr>
        <p:txBody>
          <a:bodyPr lIns="208584" tIns="104292" rIns="208584" bIns="104292">
            <a:spAutoFit/>
          </a:bodyPr>
          <a:lstStyle/>
          <a:p>
            <a:pPr algn="ctr"/>
            <a:r>
              <a:rPr lang="en-US" sz="3600" i="1" dirty="0">
                <a:solidFill>
                  <a:schemeClr val="bg1"/>
                </a:solidFill>
                <a:latin typeface="Calibri" pitchFamily="34" charset="0"/>
              </a:rPr>
              <a:t>Content Management</a:t>
            </a:r>
          </a:p>
        </p:txBody>
      </p:sp>
      <p:sp>
        <p:nvSpPr>
          <p:cNvPr id="28699" name="TextBox 26"/>
          <p:cNvSpPr txBox="1">
            <a:spLocks noChangeArrowheads="1"/>
          </p:cNvSpPr>
          <p:nvPr/>
        </p:nvSpPr>
        <p:spPr bwMode="auto">
          <a:xfrm>
            <a:off x="8501476" y="9369099"/>
            <a:ext cx="4677668" cy="764619"/>
          </a:xfrm>
          <a:prstGeom prst="rect">
            <a:avLst/>
          </a:prstGeom>
          <a:noFill/>
          <a:ln w="9525">
            <a:noFill/>
            <a:miter lim="800000"/>
            <a:headEnd/>
            <a:tailEnd/>
          </a:ln>
        </p:spPr>
        <p:txBody>
          <a:bodyPr lIns="208584" tIns="104292" rIns="208584" bIns="104292">
            <a:spAutoFit/>
          </a:bodyPr>
          <a:lstStyle/>
          <a:p>
            <a:pPr algn="ctr"/>
            <a:r>
              <a:rPr lang="en-US" sz="3600" i="1" dirty="0">
                <a:solidFill>
                  <a:schemeClr val="bg1"/>
                </a:solidFill>
                <a:latin typeface="Calibri" pitchFamily="34" charset="0"/>
              </a:rPr>
              <a:t>Collaboration</a:t>
            </a:r>
          </a:p>
        </p:txBody>
      </p:sp>
      <p:sp>
        <p:nvSpPr>
          <p:cNvPr id="28700" name="TextBox 37"/>
          <p:cNvSpPr txBox="1">
            <a:spLocks noChangeArrowheads="1"/>
          </p:cNvSpPr>
          <p:nvPr/>
        </p:nvSpPr>
        <p:spPr bwMode="auto">
          <a:xfrm>
            <a:off x="2821451" y="10156563"/>
            <a:ext cx="15703600" cy="918507"/>
          </a:xfrm>
          <a:prstGeom prst="rect">
            <a:avLst/>
          </a:prstGeom>
          <a:noFill/>
          <a:ln w="9525">
            <a:noFill/>
            <a:miter lim="800000"/>
            <a:headEnd/>
            <a:tailEnd/>
          </a:ln>
        </p:spPr>
        <p:txBody>
          <a:bodyPr lIns="208584" tIns="104292" rIns="208584" bIns="104292">
            <a:spAutoFit/>
          </a:bodyPr>
          <a:lstStyle/>
          <a:p>
            <a:pPr algn="ctr"/>
            <a:r>
              <a:rPr lang="en-US" b="1" dirty="0">
                <a:solidFill>
                  <a:schemeClr val="bg1"/>
                </a:solidFill>
                <a:latin typeface="Calibri" pitchFamily="34" charset="0"/>
              </a:rPr>
              <a:t>Share </a:t>
            </a:r>
            <a:r>
              <a:rPr lang="en-US" sz="4600" b="1" dirty="0">
                <a:solidFill>
                  <a:schemeClr val="bg1"/>
                </a:solidFill>
                <a:latin typeface="Calibri" pitchFamily="34" charset="0"/>
              </a:rPr>
              <a:t>Point</a:t>
            </a:r>
            <a:r>
              <a:rPr lang="en-US" b="1" dirty="0">
                <a:solidFill>
                  <a:schemeClr val="bg1"/>
                </a:solidFill>
                <a:latin typeface="Calibri" pitchFamily="34" charset="0"/>
              </a:rPr>
              <a:t> Server</a:t>
            </a:r>
          </a:p>
        </p:txBody>
      </p:sp>
      <p:sp>
        <p:nvSpPr>
          <p:cNvPr id="14" name="Title 1990657"/>
          <p:cNvSpPr txBox="1">
            <a:spLocks noChangeArrowheads="1"/>
          </p:cNvSpPr>
          <p:nvPr/>
        </p:nvSpPr>
        <p:spPr>
          <a:xfrm>
            <a:off x="1002358" y="335987"/>
            <a:ext cx="19579382" cy="2376399"/>
          </a:xfrm>
          <a:prstGeom prst="rect">
            <a:avLst/>
          </a:prstGeom>
        </p:spPr>
        <p:txBody>
          <a:bodyPr lIns="208584" tIns="104292" rIns="208584" bIns="104292"/>
          <a:lstStyle/>
          <a:p>
            <a:pPr algn="ctr" eaLnBrk="0" hangingPunct="0">
              <a:defRPr/>
            </a:pPr>
            <a:r>
              <a:rPr lang="en-US" sz="8200" b="1" kern="0" dirty="0">
                <a:solidFill>
                  <a:srgbClr val="006699"/>
                </a:solidFill>
                <a:latin typeface="+mj-lt"/>
                <a:ea typeface="+mj-ea"/>
                <a:cs typeface="+mj-cs"/>
              </a:rPr>
              <a:t>Microsoft Office SharePoint Server</a:t>
            </a:r>
            <a:endParaRPr lang="en-US" sz="6400" b="1" i="1" kern="0" dirty="0">
              <a:solidFill>
                <a:srgbClr val="FFCC66"/>
              </a:solidFill>
              <a:latin typeface="+mj-lt"/>
              <a:ea typeface="+mj-ea"/>
              <a:cs typeface="+mj-cs"/>
            </a:endParaRPr>
          </a:p>
        </p:txBody>
      </p:sp>
      <p:sp>
        <p:nvSpPr>
          <p:cNvPr id="28702" name="Rectangle 16"/>
          <p:cNvSpPr>
            <a:spLocks noChangeArrowheads="1"/>
          </p:cNvSpPr>
          <p:nvPr/>
        </p:nvSpPr>
        <p:spPr bwMode="auto">
          <a:xfrm>
            <a:off x="1484974" y="1728927"/>
            <a:ext cx="18948268" cy="7431059"/>
          </a:xfrm>
          <a:prstGeom prst="rect">
            <a:avLst/>
          </a:prstGeom>
          <a:noFill/>
          <a:ln w="9525">
            <a:noFill/>
            <a:miter lim="800000"/>
            <a:headEnd/>
            <a:tailEnd/>
          </a:ln>
        </p:spPr>
        <p:txBody>
          <a:bodyPr lIns="208584" tIns="104292" rIns="208584" bIns="104292">
            <a:spAutoFit/>
          </a:bodyPr>
          <a:lstStyle/>
          <a:p>
            <a:pPr marL="782189" indent="-782189">
              <a:spcBef>
                <a:spcPct val="20000"/>
              </a:spcBef>
              <a:buSzPct val="80000"/>
              <a:buBlip>
                <a:blip r:embed="rId2"/>
              </a:buBlip>
            </a:pPr>
            <a:r>
              <a:rPr lang="en-US" sz="4600" dirty="0">
                <a:latin typeface="Arial" pitchFamily="34" charset="0"/>
              </a:rPr>
              <a:t>Key Benefit: makes information easy to access and use.</a:t>
            </a:r>
          </a:p>
          <a:p>
            <a:pPr marL="782189" indent="-782189">
              <a:spcBef>
                <a:spcPct val="20000"/>
              </a:spcBef>
              <a:buSzPct val="80000"/>
              <a:buBlip>
                <a:blip r:embed="rId2"/>
              </a:buBlip>
            </a:pPr>
            <a:r>
              <a:rPr lang="en-US" sz="4600" dirty="0">
                <a:latin typeface="Arial" pitchFamily="34" charset="0"/>
              </a:rPr>
              <a:t>Brings the “Self-Service” to BI.</a:t>
            </a:r>
          </a:p>
          <a:p>
            <a:pPr marL="782189" indent="-782189">
              <a:spcBef>
                <a:spcPct val="20000"/>
              </a:spcBef>
              <a:buSzPct val="80000"/>
              <a:buBlip>
                <a:blip r:embed="rId2"/>
              </a:buBlip>
            </a:pPr>
            <a:r>
              <a:rPr lang="en-US" sz="4600" dirty="0">
                <a:latin typeface="Arial" pitchFamily="34" charset="0"/>
              </a:rPr>
              <a:t>Serves as the central access point for all reports and business data.</a:t>
            </a:r>
          </a:p>
          <a:p>
            <a:pPr marL="782189" indent="-782189">
              <a:spcBef>
                <a:spcPct val="20000"/>
              </a:spcBef>
              <a:buSzPct val="80000"/>
              <a:buBlip>
                <a:blip r:embed="rId2"/>
              </a:buBlip>
            </a:pPr>
            <a:r>
              <a:rPr lang="en-US" sz="4600" dirty="0">
                <a:latin typeface="Arial" pitchFamily="34" charset="0"/>
              </a:rPr>
              <a:t>Provides integration to Reporting Services, Microsoft Excel, ProClarity Analytics, Dashboards (currently known as Business Scorecard Manager) and </a:t>
            </a:r>
            <a:r>
              <a:rPr lang="en-US" sz="4600" dirty="0" err="1">
                <a:latin typeface="Arial" pitchFamily="34" charset="0"/>
              </a:rPr>
              <a:t>PerformancePoint</a:t>
            </a:r>
            <a:r>
              <a:rPr lang="en-US" sz="4600" dirty="0">
                <a:latin typeface="Arial" pitchFamily="34" charset="0"/>
              </a:rPr>
              <a:t> Server.</a:t>
            </a:r>
          </a:p>
          <a:p>
            <a:pPr marL="782189" indent="-782189">
              <a:spcBef>
                <a:spcPct val="20000"/>
              </a:spcBef>
              <a:buSzPct val="80000"/>
              <a:buBlip>
                <a:blip r:embed="rId2"/>
              </a:buBlip>
            </a:pPr>
            <a:r>
              <a:rPr lang="en-US" sz="4600" dirty="0">
                <a:latin typeface="Arial" pitchFamily="34" charset="0"/>
              </a:rPr>
              <a:t>Allows users to collaborate, annotate and search.</a:t>
            </a:r>
          </a:p>
          <a:p>
            <a:pPr marL="782189" indent="-782189">
              <a:spcBef>
                <a:spcPct val="20000"/>
              </a:spcBef>
              <a:buSzPct val="80000"/>
              <a:buBlip>
                <a:blip r:embed="rId2"/>
              </a:buBlip>
            </a:pPr>
            <a:r>
              <a:rPr lang="en-US" sz="4600" dirty="0">
                <a:latin typeface="Arial" pitchFamily="34" charset="0"/>
              </a:rPr>
              <a:t>Stores documents in a document library.</a:t>
            </a:r>
          </a:p>
          <a:p>
            <a:pPr marL="782189" indent="-782189">
              <a:spcBef>
                <a:spcPct val="20000"/>
              </a:spcBef>
              <a:buSzPct val="80000"/>
              <a:buBlip>
                <a:blip r:embed="rId2"/>
              </a:buBlip>
            </a:pPr>
            <a:endParaRPr lang="en-US" sz="46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894698" y="213492"/>
            <a:ext cx="19597943" cy="2138407"/>
          </a:xfrm>
        </p:spPr>
        <p:txBody>
          <a:bodyPr>
            <a:normAutofit fontScale="90000"/>
          </a:bodyPr>
          <a:lstStyle/>
          <a:p>
            <a:r>
              <a:rPr lang="en-US" dirty="0"/>
              <a:t>Data Transformation Services</a:t>
            </a:r>
            <a:br>
              <a:rPr lang="en-US" dirty="0"/>
            </a:br>
            <a:r>
              <a:rPr lang="en-US" sz="8200" i="1" dirty="0"/>
              <a:t>Breakthrough ETL capabilities</a:t>
            </a:r>
          </a:p>
        </p:txBody>
      </p:sp>
      <p:sp>
        <p:nvSpPr>
          <p:cNvPr id="430083" name="Rectangle 3"/>
          <p:cNvSpPr>
            <a:spLocks noGrp="1" noChangeArrowheads="1"/>
          </p:cNvSpPr>
          <p:nvPr>
            <p:ph type="body" idx="1"/>
          </p:nvPr>
        </p:nvSpPr>
        <p:spPr>
          <a:xfrm>
            <a:off x="9878792" y="2733385"/>
            <a:ext cx="11159579" cy="10506548"/>
          </a:xfrm>
        </p:spPr>
        <p:txBody>
          <a:bodyPr/>
          <a:lstStyle/>
          <a:p>
            <a:pPr>
              <a:lnSpc>
                <a:spcPct val="80000"/>
              </a:lnSpc>
            </a:pPr>
            <a:r>
              <a:rPr lang="en-US" sz="4600" dirty="0"/>
              <a:t>Enterprise ETL platform</a:t>
            </a:r>
          </a:p>
          <a:p>
            <a:pPr lvl="1">
              <a:lnSpc>
                <a:spcPct val="80000"/>
              </a:lnSpc>
            </a:pPr>
            <a:r>
              <a:rPr lang="en-US" sz="4100" dirty="0"/>
              <a:t>High performance</a:t>
            </a:r>
          </a:p>
          <a:p>
            <a:pPr lvl="1">
              <a:lnSpc>
                <a:spcPct val="80000"/>
              </a:lnSpc>
            </a:pPr>
            <a:r>
              <a:rPr lang="en-US" sz="4100" dirty="0"/>
              <a:t>High scale</a:t>
            </a:r>
          </a:p>
          <a:p>
            <a:pPr lvl="1">
              <a:lnSpc>
                <a:spcPct val="80000"/>
              </a:lnSpc>
            </a:pPr>
            <a:r>
              <a:rPr lang="en-US" sz="4100" dirty="0"/>
              <a:t>Trustworthy and reliable </a:t>
            </a:r>
          </a:p>
          <a:p>
            <a:pPr>
              <a:lnSpc>
                <a:spcPct val="80000"/>
              </a:lnSpc>
            </a:pPr>
            <a:r>
              <a:rPr lang="en-US" sz="4600" dirty="0"/>
              <a:t>Best in class usability</a:t>
            </a:r>
          </a:p>
          <a:p>
            <a:pPr lvl="1">
              <a:lnSpc>
                <a:spcPct val="80000"/>
              </a:lnSpc>
            </a:pPr>
            <a:r>
              <a:rPr lang="en-US" sz="4100" dirty="0"/>
              <a:t>Rich development environment</a:t>
            </a:r>
          </a:p>
          <a:p>
            <a:pPr lvl="1">
              <a:lnSpc>
                <a:spcPct val="80000"/>
              </a:lnSpc>
            </a:pPr>
            <a:r>
              <a:rPr lang="en-US" sz="4100" dirty="0"/>
              <a:t>Source control</a:t>
            </a:r>
          </a:p>
          <a:p>
            <a:pPr lvl="1">
              <a:lnSpc>
                <a:spcPct val="80000"/>
              </a:lnSpc>
            </a:pPr>
            <a:r>
              <a:rPr lang="en-US" sz="4100" dirty="0"/>
              <a:t>Visual debugging of control flow </a:t>
            </a:r>
            <a:r>
              <a:rPr lang="en-US" sz="4100" i="1" dirty="0"/>
              <a:t>and </a:t>
            </a:r>
            <a:r>
              <a:rPr lang="en-US" sz="4100" dirty="0"/>
              <a:t>data</a:t>
            </a:r>
          </a:p>
          <a:p>
            <a:pPr lvl="1">
              <a:lnSpc>
                <a:spcPct val="80000"/>
              </a:lnSpc>
            </a:pPr>
            <a:r>
              <a:rPr lang="en-US" sz="4100" dirty="0"/>
              <a:t>Great range of transforms out-of-the-box</a:t>
            </a:r>
          </a:p>
          <a:p>
            <a:pPr>
              <a:lnSpc>
                <a:spcPct val="80000"/>
              </a:lnSpc>
            </a:pPr>
            <a:r>
              <a:rPr lang="en-US" sz="4600" dirty="0"/>
              <a:t>Highly extensible</a:t>
            </a:r>
          </a:p>
          <a:p>
            <a:pPr lvl="1">
              <a:lnSpc>
                <a:spcPct val="80000"/>
              </a:lnSpc>
            </a:pPr>
            <a:r>
              <a:rPr lang="en-US" sz="4100" dirty="0"/>
              <a:t>Custom tasks</a:t>
            </a:r>
          </a:p>
          <a:p>
            <a:pPr lvl="1">
              <a:lnSpc>
                <a:spcPct val="80000"/>
              </a:lnSpc>
            </a:pPr>
            <a:r>
              <a:rPr lang="en-US" sz="4100" dirty="0"/>
              <a:t>Custom enumerations</a:t>
            </a:r>
          </a:p>
          <a:p>
            <a:pPr lvl="1">
              <a:lnSpc>
                <a:spcPct val="80000"/>
              </a:lnSpc>
            </a:pPr>
            <a:r>
              <a:rPr lang="en-US" sz="4100" dirty="0"/>
              <a:t>Custom transformations</a:t>
            </a:r>
          </a:p>
          <a:p>
            <a:pPr lvl="1">
              <a:lnSpc>
                <a:spcPct val="80000"/>
              </a:lnSpc>
            </a:pPr>
            <a:r>
              <a:rPr lang="en-US" sz="4100" dirty="0"/>
              <a:t>Custom data sources</a:t>
            </a:r>
          </a:p>
        </p:txBody>
      </p:sp>
      <p:pic>
        <p:nvPicPr>
          <p:cNvPr id="430086" name="Picture 4" descr="npo000497"/>
          <p:cNvPicPr>
            <a:picLocks noChangeAspect="1" noChangeArrowheads="1"/>
          </p:cNvPicPr>
          <p:nvPr/>
        </p:nvPicPr>
        <p:blipFill>
          <a:blip r:embed="rId3"/>
          <a:srcRect/>
          <a:stretch>
            <a:fillRect/>
          </a:stretch>
        </p:blipFill>
        <p:spPr bwMode="auto">
          <a:xfrm>
            <a:off x="894698" y="4252318"/>
            <a:ext cx="7113025" cy="5291773"/>
          </a:xfrm>
          <a:prstGeom prst="rect">
            <a:avLst/>
          </a:prstGeom>
          <a:noFill/>
          <a:ln w="9525" algn="ctr">
            <a:noFill/>
            <a:miter lim="800000"/>
            <a:headEnd/>
            <a:tailEnd/>
          </a:ln>
          <a:effectLst/>
        </p:spPr>
      </p:pic>
      <p:pic>
        <p:nvPicPr>
          <p:cNvPr id="430087" name="Picture 5" descr="npo000499"/>
          <p:cNvPicPr>
            <a:picLocks noChangeAspect="1" noChangeArrowheads="1"/>
          </p:cNvPicPr>
          <p:nvPr/>
        </p:nvPicPr>
        <p:blipFill>
          <a:blip r:embed="rId4"/>
          <a:srcRect/>
          <a:stretch>
            <a:fillRect/>
          </a:stretch>
        </p:blipFill>
        <p:spPr bwMode="auto">
          <a:xfrm>
            <a:off x="2732353" y="6530719"/>
            <a:ext cx="7016502" cy="5879747"/>
          </a:xfrm>
          <a:prstGeom prst="rect">
            <a:avLst/>
          </a:prstGeom>
          <a:noFill/>
          <a:ln w="9525" algn="ctr">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0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a:xfrm>
            <a:off x="508605" y="675473"/>
            <a:ext cx="17968185" cy="1655428"/>
          </a:xfrm>
        </p:spPr>
        <p:txBody>
          <a:bodyPr>
            <a:normAutofit fontScale="90000"/>
          </a:bodyPr>
          <a:lstStyle/>
          <a:p>
            <a:r>
              <a:rPr lang="en-US"/>
              <a:t>BI Development Studio</a:t>
            </a:r>
          </a:p>
        </p:txBody>
      </p:sp>
      <p:sp>
        <p:nvSpPr>
          <p:cNvPr id="432131" name="Rectangle 3"/>
          <p:cNvSpPr>
            <a:spLocks noGrp="1" noChangeArrowheads="1"/>
          </p:cNvSpPr>
          <p:nvPr>
            <p:ph type="body" idx="1"/>
          </p:nvPr>
        </p:nvSpPr>
        <p:spPr>
          <a:xfrm>
            <a:off x="0" y="2813879"/>
            <a:ext cx="10725226" cy="10667541"/>
          </a:xfrm>
        </p:spPr>
        <p:txBody>
          <a:bodyPr/>
          <a:lstStyle/>
          <a:p>
            <a:pPr>
              <a:lnSpc>
                <a:spcPct val="80000"/>
              </a:lnSpc>
            </a:pPr>
            <a:r>
              <a:rPr lang="en-US" sz="5000" dirty="0"/>
              <a:t>A complete, integrated tool for the development of BI applications</a:t>
            </a:r>
          </a:p>
          <a:p>
            <a:pPr>
              <a:lnSpc>
                <a:spcPct val="80000"/>
              </a:lnSpc>
            </a:pPr>
            <a:r>
              <a:rPr lang="en-US" sz="5000" dirty="0"/>
              <a:t>One tool, multiple technologies:</a:t>
            </a:r>
          </a:p>
          <a:p>
            <a:pPr lvl="1">
              <a:lnSpc>
                <a:spcPct val="80000"/>
              </a:lnSpc>
            </a:pPr>
            <a:r>
              <a:rPr lang="en-US" sz="3400" dirty="0"/>
              <a:t>Relational, OLAP, DM, DTS, Reporting, Code, Web pages</a:t>
            </a:r>
            <a:r>
              <a:rPr lang="en-US" sz="3600" dirty="0"/>
              <a:t>…</a:t>
            </a:r>
          </a:p>
          <a:p>
            <a:pPr>
              <a:lnSpc>
                <a:spcPct val="80000"/>
              </a:lnSpc>
            </a:pPr>
            <a:r>
              <a:rPr lang="en-US" sz="5000" dirty="0"/>
              <a:t>Enterprise software development environment:</a:t>
            </a:r>
          </a:p>
          <a:p>
            <a:pPr lvl="1">
              <a:lnSpc>
                <a:spcPct val="80000"/>
              </a:lnSpc>
            </a:pPr>
            <a:r>
              <a:rPr lang="en-US" sz="3400" dirty="0"/>
              <a:t>Integrated into Visual Studio.NET</a:t>
            </a:r>
          </a:p>
          <a:p>
            <a:pPr lvl="1">
              <a:lnSpc>
                <a:spcPct val="80000"/>
              </a:lnSpc>
            </a:pPr>
            <a:r>
              <a:rPr lang="en-US" sz="3400" dirty="0"/>
              <a:t>Team development, source control, versioning, developer isolation, resource independent coding</a:t>
            </a:r>
          </a:p>
          <a:p>
            <a:pPr>
              <a:lnSpc>
                <a:spcPct val="80000"/>
              </a:lnSpc>
            </a:pPr>
            <a:r>
              <a:rPr lang="en-US" sz="5000" dirty="0"/>
              <a:t>Development cycle lifetime support</a:t>
            </a:r>
          </a:p>
          <a:p>
            <a:pPr lvl="1">
              <a:lnSpc>
                <a:spcPct val="80000"/>
              </a:lnSpc>
            </a:pPr>
            <a:r>
              <a:rPr lang="en-US" sz="3400" dirty="0"/>
              <a:t>Develop, Test, Deploy, Modify, Test…</a:t>
            </a:r>
          </a:p>
          <a:p>
            <a:pPr>
              <a:lnSpc>
                <a:spcPct val="80000"/>
              </a:lnSpc>
            </a:pPr>
            <a:r>
              <a:rPr lang="en-US" sz="5000" dirty="0"/>
              <a:t>Breakthrough ease of use</a:t>
            </a:r>
          </a:p>
          <a:p>
            <a:pPr>
              <a:lnSpc>
                <a:spcPct val="80000"/>
              </a:lnSpc>
            </a:pPr>
            <a:endParaRPr lang="en-US" sz="5000" dirty="0">
              <a:solidFill>
                <a:schemeClr val="bg2"/>
              </a:solidFill>
            </a:endParaRPr>
          </a:p>
        </p:txBody>
      </p:sp>
      <p:pic>
        <p:nvPicPr>
          <p:cNvPr id="432133" name="Object 4" descr="npo00049b"/>
          <p:cNvPicPr>
            <a:picLocks noChangeAspect="1" noChangeArrowheads="1"/>
          </p:cNvPicPr>
          <p:nvPr/>
        </p:nvPicPr>
        <p:blipFill>
          <a:blip r:embed="rId2"/>
          <a:srcRect/>
          <a:stretch>
            <a:fillRect/>
          </a:stretch>
        </p:blipFill>
        <p:spPr bwMode="auto">
          <a:xfrm>
            <a:off x="10513617" y="3527849"/>
            <a:ext cx="10327994" cy="8179149"/>
          </a:xfrm>
          <a:prstGeom prst="rect">
            <a:avLst/>
          </a:prstGeom>
          <a:noFill/>
          <a:ln w="12700" algn="ctr">
            <a:no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body" idx="1"/>
          </p:nvPr>
        </p:nvSpPr>
        <p:spPr>
          <a:xfrm>
            <a:off x="475193" y="2838380"/>
            <a:ext cx="11697884" cy="7899159"/>
          </a:xfrm>
        </p:spPr>
        <p:txBody>
          <a:bodyPr>
            <a:normAutofit fontScale="92500" lnSpcReduction="10000"/>
          </a:bodyPr>
          <a:lstStyle/>
          <a:p>
            <a:pPr lvl="1"/>
            <a:r>
              <a:rPr lang="en-US" sz="4600" dirty="0"/>
              <a:t>Open, extensible enterprise reporting solution</a:t>
            </a:r>
          </a:p>
          <a:p>
            <a:pPr lvl="1"/>
            <a:r>
              <a:rPr lang="en-US" sz="4600" dirty="0"/>
              <a:t>Report authoring, management, delivery</a:t>
            </a:r>
          </a:p>
          <a:p>
            <a:pPr lvl="1"/>
            <a:r>
              <a:rPr lang="en-US" sz="4600" dirty="0"/>
              <a:t>Office System integration</a:t>
            </a:r>
          </a:p>
          <a:p>
            <a:pPr lvl="1"/>
            <a:r>
              <a:rPr lang="en-US" sz="4600" dirty="0"/>
              <a:t>VS.NET development environment</a:t>
            </a:r>
          </a:p>
          <a:p>
            <a:pPr lvl="1"/>
            <a:r>
              <a:rPr lang="en-US" sz="4600" dirty="0"/>
              <a:t>Integration with AS, DTS, management tools</a:t>
            </a:r>
          </a:p>
          <a:p>
            <a:pPr lvl="1"/>
            <a:r>
              <a:rPr lang="en-US" sz="4600" dirty="0"/>
              <a:t>Developer enhancements</a:t>
            </a:r>
          </a:p>
          <a:p>
            <a:pPr lvl="1"/>
            <a:r>
              <a:rPr lang="en-US" sz="4600" dirty="0"/>
              <a:t>Improved report interactivity</a:t>
            </a:r>
          </a:p>
          <a:p>
            <a:pPr lvl="1"/>
            <a:r>
              <a:rPr lang="en-US" sz="4600" dirty="0"/>
              <a:t>Rich end-user reporting</a:t>
            </a:r>
          </a:p>
        </p:txBody>
      </p:sp>
      <p:pic>
        <p:nvPicPr>
          <p:cNvPr id="433158" name="Picture 3" descr="npo00049d"/>
          <p:cNvPicPr>
            <a:picLocks noChangeAspect="1" noChangeArrowheads="1"/>
          </p:cNvPicPr>
          <p:nvPr/>
        </p:nvPicPr>
        <p:blipFill>
          <a:blip r:embed="rId3"/>
          <a:srcRect/>
          <a:stretch>
            <a:fillRect/>
          </a:stretch>
        </p:blipFill>
        <p:spPr bwMode="auto">
          <a:xfrm>
            <a:off x="12265885" y="2806880"/>
            <a:ext cx="8167357" cy="6481721"/>
          </a:xfrm>
          <a:prstGeom prst="rect">
            <a:avLst/>
          </a:prstGeom>
          <a:noFill/>
          <a:ln w="12700" algn="ctr">
            <a:noFill/>
            <a:miter lim="800000"/>
            <a:headEnd/>
            <a:tailEnd/>
          </a:ln>
          <a:effectLst/>
        </p:spPr>
      </p:pic>
      <p:pic>
        <p:nvPicPr>
          <p:cNvPr id="433159" name="Picture 4" descr="npo00049f"/>
          <p:cNvPicPr>
            <a:picLocks noChangeAspect="1" noChangeArrowheads="1"/>
          </p:cNvPicPr>
          <p:nvPr/>
        </p:nvPicPr>
        <p:blipFill>
          <a:blip r:embed="rId4"/>
          <a:srcRect/>
          <a:stretch>
            <a:fillRect/>
          </a:stretch>
        </p:blipFill>
        <p:spPr bwMode="auto">
          <a:xfrm>
            <a:off x="10847736" y="7230690"/>
            <a:ext cx="8575725" cy="6376726"/>
          </a:xfrm>
          <a:prstGeom prst="rect">
            <a:avLst/>
          </a:prstGeom>
          <a:noFill/>
          <a:ln w="12700" algn="ctr">
            <a:noFill/>
            <a:miter lim="800000"/>
            <a:headEnd/>
            <a:tailEnd/>
          </a:ln>
          <a:effectLst/>
        </p:spPr>
      </p:pic>
      <p:sp>
        <p:nvSpPr>
          <p:cNvPr id="433157" name="Rectangle 5"/>
          <p:cNvSpPr>
            <a:spLocks noChangeArrowheads="1"/>
          </p:cNvSpPr>
          <p:nvPr/>
        </p:nvSpPr>
        <p:spPr bwMode="auto">
          <a:xfrm>
            <a:off x="890986" y="503978"/>
            <a:ext cx="19627644" cy="1762200"/>
          </a:xfrm>
          <a:prstGeom prst="rect">
            <a:avLst/>
          </a:prstGeom>
          <a:noFill/>
          <a:ln w="9525">
            <a:noFill/>
            <a:miter lim="800000"/>
            <a:headEnd/>
            <a:tailEnd/>
          </a:ln>
          <a:effectLst/>
        </p:spPr>
        <p:txBody>
          <a:bodyPr lIns="208584" tIns="104292" rIns="208584" bIns="104292">
            <a:spAutoFit/>
          </a:bodyPr>
          <a:lstStyle/>
          <a:p>
            <a:pPr algn="l" eaLnBrk="1" hangingPunct="1">
              <a:lnSpc>
                <a:spcPct val="90000"/>
              </a:lnSpc>
              <a:spcBef>
                <a:spcPct val="0"/>
              </a:spcBef>
            </a:pPr>
            <a:r>
              <a:rPr lang="en-US" sz="10900" b="1" dirty="0">
                <a:latin typeface="Segoe Semibold" pitchFamily="2" charset="0"/>
              </a:rPr>
              <a:t>Reporting Services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3154"/>
                                        </p:tgtEl>
                                        <p:attrNameLst>
                                          <p:attrName>style.visibility</p:attrName>
                                        </p:attrNameLst>
                                      </p:cBhvr>
                                      <p:to>
                                        <p:strVal val="visible"/>
                                      </p:to>
                                    </p:set>
                                    <p:animEffect transition="in" filter="fade">
                                      <p:cBhvr>
                                        <p:cTn id="7" dur="2000"/>
                                        <p:tgtEl>
                                          <p:spTgt spid="43315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33158"/>
                                        </p:tgtEl>
                                        <p:attrNameLst>
                                          <p:attrName>style.visibility</p:attrName>
                                        </p:attrNameLst>
                                      </p:cBhvr>
                                      <p:to>
                                        <p:strVal val="visible"/>
                                      </p:to>
                                    </p:set>
                                    <p:animEffect transition="in" filter="fade">
                                      <p:cBhvr>
                                        <p:cTn id="11" dur="1000"/>
                                        <p:tgtEl>
                                          <p:spTgt spid="433158"/>
                                        </p:tgtEl>
                                      </p:cBhvr>
                                    </p:animEffect>
                                  </p:childTnLst>
                                </p:cTn>
                              </p:par>
                              <p:par>
                                <p:cTn id="12" presetID="10" presetClass="entr" presetSubtype="0" fill="hold" nodeType="withEffect">
                                  <p:stCondLst>
                                    <p:cond delay="0"/>
                                  </p:stCondLst>
                                  <p:childTnLst>
                                    <p:set>
                                      <p:cBhvr>
                                        <p:cTn id="13" dur="1" fill="hold">
                                          <p:stCondLst>
                                            <p:cond delay="0"/>
                                          </p:stCondLst>
                                        </p:cTn>
                                        <p:tgtEl>
                                          <p:spTgt spid="433159"/>
                                        </p:tgtEl>
                                        <p:attrNameLst>
                                          <p:attrName>style.visibility</p:attrName>
                                        </p:attrNameLst>
                                      </p:cBhvr>
                                      <p:to>
                                        <p:strVal val="visible"/>
                                      </p:to>
                                    </p:set>
                                    <p:animEffect transition="in" filter="fade">
                                      <p:cBhvr>
                                        <p:cTn id="14" dur="1000"/>
                                        <p:tgtEl>
                                          <p:spTgt spid="433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319271" y="83997"/>
            <a:ext cx="20752511" cy="1343942"/>
          </a:xfrm>
        </p:spPr>
        <p:txBody>
          <a:bodyPr/>
          <a:lstStyle/>
          <a:p>
            <a:pPr>
              <a:lnSpc>
                <a:spcPct val="85000"/>
              </a:lnSpc>
            </a:pPr>
            <a:r>
              <a:rPr lang="en-US" sz="9100" dirty="0"/>
              <a:t>Reporting Services Architecture</a:t>
            </a:r>
          </a:p>
        </p:txBody>
      </p:sp>
      <p:pic>
        <p:nvPicPr>
          <p:cNvPr id="444458" name="Picture 3" descr="npo0004a1"/>
          <p:cNvPicPr>
            <a:picLocks noChangeAspect="1" noChangeArrowheads="1"/>
          </p:cNvPicPr>
          <p:nvPr/>
        </p:nvPicPr>
        <p:blipFill>
          <a:blip r:embed="rId3"/>
          <a:srcRect/>
          <a:stretch>
            <a:fillRect/>
          </a:stretch>
        </p:blipFill>
        <p:spPr bwMode="auto">
          <a:xfrm>
            <a:off x="13201420" y="3793838"/>
            <a:ext cx="3545376" cy="2208406"/>
          </a:xfrm>
          <a:prstGeom prst="rect">
            <a:avLst/>
          </a:prstGeom>
          <a:noFill/>
          <a:ln w="9525" algn="ctr">
            <a:noFill/>
            <a:miter lim="800000"/>
            <a:headEnd/>
            <a:tailEnd/>
          </a:ln>
          <a:effectLst/>
        </p:spPr>
      </p:pic>
      <p:sp>
        <p:nvSpPr>
          <p:cNvPr id="444420" name="Rectangle 4"/>
          <p:cNvSpPr>
            <a:spLocks noChangeArrowheads="1"/>
          </p:cNvSpPr>
          <p:nvPr/>
        </p:nvSpPr>
        <p:spPr bwMode="auto">
          <a:xfrm>
            <a:off x="5702300" y="13691412"/>
            <a:ext cx="10335419" cy="1175949"/>
          </a:xfrm>
          <a:prstGeom prst="rect">
            <a:avLst/>
          </a:prstGeom>
          <a:gradFill rotWithShape="1">
            <a:gsLst>
              <a:gs pos="0">
                <a:schemeClr val="accent2"/>
              </a:gs>
              <a:gs pos="100000">
                <a:schemeClr val="accent2">
                  <a:gamma/>
                  <a:shade val="46275"/>
                  <a:invGamma/>
                </a:schemeClr>
              </a:gs>
            </a:gsLst>
            <a:lin ang="27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lIns="208584" tIns="104292" rIns="208584" bIns="104292" anchor="ctr">
            <a:flatTx/>
          </a:bodyPr>
          <a:lstStyle/>
          <a:p>
            <a:pPr>
              <a:lnSpc>
                <a:spcPct val="100000"/>
              </a:lnSpc>
              <a:spcBef>
                <a:spcPct val="0"/>
              </a:spcBef>
            </a:pPr>
            <a:r>
              <a:rPr lang="en-US" sz="3600" dirty="0">
                <a:latin typeface="Franklin Gothic Book" pitchFamily="34" charset="0"/>
              </a:rPr>
              <a:t>SQL Server Catalog</a:t>
            </a:r>
          </a:p>
        </p:txBody>
      </p:sp>
      <p:sp>
        <p:nvSpPr>
          <p:cNvPr id="444421" name="Rectangle 5"/>
          <p:cNvSpPr>
            <a:spLocks noChangeArrowheads="1"/>
          </p:cNvSpPr>
          <p:nvPr/>
        </p:nvSpPr>
        <p:spPr bwMode="auto">
          <a:xfrm>
            <a:off x="5702300" y="9155607"/>
            <a:ext cx="10335419" cy="4367812"/>
          </a:xfrm>
          <a:prstGeom prst="rect">
            <a:avLst/>
          </a:prstGeom>
          <a:gradFill rotWithShape="1">
            <a:gsLst>
              <a:gs pos="0">
                <a:schemeClr val="accent2"/>
              </a:gs>
              <a:gs pos="100000">
                <a:schemeClr val="accent2">
                  <a:gamma/>
                  <a:shade val="46275"/>
                  <a:invGamma/>
                </a:schemeClr>
              </a:gs>
            </a:gsLst>
            <a:lin ang="2700000" scaled="1"/>
          </a:gra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lIns="208584" tIns="104292" rIns="208584" bIns="104292">
            <a:flatTx/>
          </a:bodyPr>
          <a:lstStyle/>
          <a:p>
            <a:pPr eaLnBrk="1" hangingPunct="1">
              <a:lnSpc>
                <a:spcPct val="100000"/>
              </a:lnSpc>
              <a:spcBef>
                <a:spcPct val="0"/>
              </a:spcBef>
            </a:pPr>
            <a:r>
              <a:rPr lang="en-US" sz="3600" dirty="0">
                <a:latin typeface="Franklin Gothic Book" pitchFamily="34" charset="0"/>
              </a:rPr>
              <a:t>Report Server</a:t>
            </a:r>
          </a:p>
        </p:txBody>
      </p:sp>
      <p:sp>
        <p:nvSpPr>
          <p:cNvPr id="444422" name="Rectangle 6"/>
          <p:cNvSpPr>
            <a:spLocks noChangeArrowheads="1"/>
          </p:cNvSpPr>
          <p:nvPr/>
        </p:nvSpPr>
        <p:spPr bwMode="auto">
          <a:xfrm>
            <a:off x="5702300" y="7979657"/>
            <a:ext cx="10335419" cy="1007957"/>
          </a:xfrm>
          <a:prstGeom prst="rect">
            <a:avLst/>
          </a:prstGeom>
          <a:gradFill rotWithShape="1">
            <a:gsLst>
              <a:gs pos="0">
                <a:schemeClr val="accent2"/>
              </a:gs>
              <a:gs pos="100000">
                <a:schemeClr val="accent2">
                  <a:gamma/>
                  <a:shade val="46275"/>
                  <a:invGamma/>
                </a:schemeClr>
              </a:gs>
            </a:gsLst>
            <a:lin ang="27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lIns="208584" tIns="104292" rIns="208584" bIns="104292" anchor="ctr">
            <a:flatTx/>
          </a:bodyPr>
          <a:lstStyle/>
          <a:p>
            <a:pPr eaLnBrk="1" hangingPunct="1">
              <a:lnSpc>
                <a:spcPct val="100000"/>
              </a:lnSpc>
              <a:spcBef>
                <a:spcPct val="0"/>
              </a:spcBef>
            </a:pPr>
            <a:r>
              <a:rPr lang="en-US" sz="3600" dirty="0">
                <a:latin typeface="Franklin Gothic Book" pitchFamily="34" charset="0"/>
              </a:rPr>
              <a:t>XML Web Service Interface</a:t>
            </a:r>
          </a:p>
        </p:txBody>
      </p:sp>
      <p:sp>
        <p:nvSpPr>
          <p:cNvPr id="444423" name="Rectangle 7"/>
          <p:cNvSpPr>
            <a:spLocks noChangeArrowheads="1"/>
          </p:cNvSpPr>
          <p:nvPr/>
        </p:nvSpPr>
        <p:spPr bwMode="auto">
          <a:xfrm>
            <a:off x="11226403" y="12347469"/>
            <a:ext cx="4454922" cy="1007957"/>
          </a:xfrm>
          <a:prstGeom prst="rect">
            <a:avLst/>
          </a:prstGeom>
          <a:gradFill rotWithShape="1">
            <a:gsLst>
              <a:gs pos="0">
                <a:schemeClr val="hlink"/>
              </a:gs>
              <a:gs pos="100000">
                <a:schemeClr val="hlink">
                  <a:gamma/>
                  <a:shade val="46275"/>
                  <a:invGamma/>
                </a:schemeClr>
              </a:gs>
            </a:gsLst>
            <a:lin ang="2700000" scaled="1"/>
          </a:gradFill>
          <a:ln w="9525">
            <a:solidFill>
              <a:schemeClr val="bg2"/>
            </a:solidFill>
            <a:miter lim="800000"/>
            <a:headEnd/>
            <a:tailEnd/>
          </a:ln>
          <a:effectLst/>
        </p:spPr>
        <p:txBody>
          <a:bodyPr wrap="none" lIns="208584" tIns="104292" rIns="208584" bIns="104292" anchor="ctr"/>
          <a:lstStyle/>
          <a:p>
            <a:pPr eaLnBrk="1" hangingPunct="1">
              <a:lnSpc>
                <a:spcPct val="100000"/>
              </a:lnSpc>
              <a:spcBef>
                <a:spcPct val="0"/>
              </a:spcBef>
            </a:pPr>
            <a:r>
              <a:rPr lang="en-US" sz="3200" dirty="0">
                <a:latin typeface="Franklin Gothic Book" pitchFamily="34" charset="0"/>
              </a:rPr>
              <a:t>Scheduling and</a:t>
            </a:r>
          </a:p>
          <a:p>
            <a:pPr eaLnBrk="1" hangingPunct="1">
              <a:lnSpc>
                <a:spcPct val="100000"/>
              </a:lnSpc>
              <a:spcBef>
                <a:spcPct val="0"/>
              </a:spcBef>
            </a:pPr>
            <a:r>
              <a:rPr lang="en-US" sz="3200" dirty="0">
                <a:latin typeface="Franklin Gothic Book" pitchFamily="34" charset="0"/>
              </a:rPr>
              <a:t>Delivery</a:t>
            </a:r>
          </a:p>
        </p:txBody>
      </p:sp>
      <p:sp>
        <p:nvSpPr>
          <p:cNvPr id="444424" name="Rectangle 8"/>
          <p:cNvSpPr>
            <a:spLocks noChangeArrowheads="1"/>
          </p:cNvSpPr>
          <p:nvPr/>
        </p:nvSpPr>
        <p:spPr bwMode="auto">
          <a:xfrm>
            <a:off x="16639133" y="13166434"/>
            <a:ext cx="4454922" cy="1511935"/>
          </a:xfrm>
          <a:prstGeom prst="rect">
            <a:avLst/>
          </a:prstGeom>
          <a:noFill/>
          <a:ln w="9525">
            <a:noFill/>
            <a:miter lim="800000"/>
            <a:headEnd/>
            <a:tailEnd/>
          </a:ln>
          <a:effectLst/>
        </p:spPr>
        <p:txBody>
          <a:bodyPr wrap="none" lIns="208584" tIns="104292" rIns="208584" bIns="104292" anchor="ctr"/>
          <a:lstStyle/>
          <a:p>
            <a:pPr eaLnBrk="1" hangingPunct="1">
              <a:lnSpc>
                <a:spcPct val="100000"/>
              </a:lnSpc>
              <a:spcBef>
                <a:spcPct val="0"/>
              </a:spcBef>
            </a:pPr>
            <a:r>
              <a:rPr lang="en-US" sz="3600" dirty="0">
                <a:latin typeface="Franklin Gothic Book" pitchFamily="34" charset="0"/>
              </a:rPr>
              <a:t>Delivery Targets</a:t>
            </a:r>
          </a:p>
          <a:p>
            <a:pPr eaLnBrk="1" hangingPunct="1">
              <a:lnSpc>
                <a:spcPct val="100000"/>
              </a:lnSpc>
              <a:spcBef>
                <a:spcPct val="0"/>
              </a:spcBef>
            </a:pPr>
            <a:r>
              <a:rPr lang="en-US" sz="3600" dirty="0">
                <a:latin typeface="Franklin Gothic Book" pitchFamily="34" charset="0"/>
              </a:rPr>
              <a:t>(E-mail, SharePoint,</a:t>
            </a:r>
          </a:p>
          <a:p>
            <a:pPr eaLnBrk="1" hangingPunct="1">
              <a:lnSpc>
                <a:spcPct val="100000"/>
              </a:lnSpc>
              <a:spcBef>
                <a:spcPct val="0"/>
              </a:spcBef>
            </a:pPr>
            <a:r>
              <a:rPr lang="en-US" sz="3600" dirty="0">
                <a:latin typeface="Franklin Gothic Book" pitchFamily="34" charset="0"/>
              </a:rPr>
              <a:t>Custom)</a:t>
            </a:r>
          </a:p>
        </p:txBody>
      </p:sp>
      <p:pic>
        <p:nvPicPr>
          <p:cNvPr id="444425" name="Picture 9" descr="j0230337"/>
          <p:cNvPicPr>
            <a:picLocks noChangeAspect="1" noChangeArrowheads="1"/>
          </p:cNvPicPr>
          <p:nvPr/>
        </p:nvPicPr>
        <p:blipFill>
          <a:blip r:embed="rId4">
            <a:lum bright="70000" contrast="50000"/>
          </a:blip>
          <a:srcRect/>
          <a:stretch>
            <a:fillRect/>
          </a:stretch>
        </p:blipFill>
        <p:spPr bwMode="blackGray">
          <a:xfrm>
            <a:off x="18060997" y="11318513"/>
            <a:ext cx="1113730" cy="1511935"/>
          </a:xfrm>
          <a:prstGeom prst="rect">
            <a:avLst/>
          </a:prstGeom>
          <a:noFill/>
          <a:ln w="9525" algn="ctr">
            <a:noFill/>
            <a:miter lim="800000"/>
            <a:headEnd/>
            <a:tailEnd/>
          </a:ln>
          <a:effectLst/>
        </p:spPr>
      </p:pic>
      <p:pic>
        <p:nvPicPr>
          <p:cNvPr id="444426" name="Picture 10" descr="j0230337"/>
          <p:cNvPicPr>
            <a:picLocks noChangeAspect="1" noChangeArrowheads="1"/>
          </p:cNvPicPr>
          <p:nvPr/>
        </p:nvPicPr>
        <p:blipFill>
          <a:blip r:embed="rId4">
            <a:lum bright="70000" contrast="50000"/>
          </a:blip>
          <a:srcRect/>
          <a:stretch>
            <a:fillRect/>
          </a:stretch>
        </p:blipFill>
        <p:spPr bwMode="blackGray">
          <a:xfrm>
            <a:off x="18818335" y="11654499"/>
            <a:ext cx="1117442" cy="1511935"/>
          </a:xfrm>
          <a:prstGeom prst="rect">
            <a:avLst/>
          </a:prstGeom>
          <a:noFill/>
          <a:ln w="9525" algn="ctr">
            <a:noFill/>
            <a:miter lim="800000"/>
            <a:headEnd/>
            <a:tailEnd/>
          </a:ln>
          <a:effectLst/>
        </p:spPr>
      </p:pic>
      <p:sp>
        <p:nvSpPr>
          <p:cNvPr id="444427" name="AutoShape 11"/>
          <p:cNvSpPr>
            <a:spLocks noChangeArrowheads="1"/>
          </p:cNvSpPr>
          <p:nvPr/>
        </p:nvSpPr>
        <p:spPr bwMode="auto">
          <a:xfrm>
            <a:off x="16104543" y="11486506"/>
            <a:ext cx="1603772" cy="839964"/>
          </a:xfrm>
          <a:prstGeom prst="leftRightArrow">
            <a:avLst>
              <a:gd name="adj1" fmla="val 50000"/>
              <a:gd name="adj2" fmla="val 36000"/>
            </a:avLst>
          </a:prstGeom>
          <a:gradFill rotWithShape="1">
            <a:gsLst>
              <a:gs pos="0">
                <a:schemeClr val="hlink"/>
              </a:gs>
              <a:gs pos="100000">
                <a:schemeClr val="hlink">
                  <a:gamma/>
                  <a:shade val="46275"/>
                  <a:invGamma/>
                </a:schemeClr>
              </a:gs>
            </a:gsLst>
            <a:lin ang="2700000" scaled="1"/>
          </a:gradFill>
          <a:ln w="12700" algn="ctr">
            <a:noFill/>
            <a:miter lim="800000"/>
            <a:headEnd/>
            <a:tailEnd/>
          </a:ln>
          <a:effectLst/>
        </p:spPr>
        <p:txBody>
          <a:bodyPr wrap="none" lIns="208584" tIns="104292" rIns="208584" bIns="104292"/>
          <a:lstStyle/>
          <a:p>
            <a:endParaRPr lang="nl-BE"/>
          </a:p>
        </p:txBody>
      </p:sp>
      <p:sp>
        <p:nvSpPr>
          <p:cNvPr id="444428" name="Rectangle 12"/>
          <p:cNvSpPr>
            <a:spLocks noChangeArrowheads="1"/>
          </p:cNvSpPr>
          <p:nvPr/>
        </p:nvSpPr>
        <p:spPr bwMode="auto">
          <a:xfrm>
            <a:off x="16460936" y="7286687"/>
            <a:ext cx="4454922" cy="1511935"/>
          </a:xfrm>
          <a:prstGeom prst="rect">
            <a:avLst/>
          </a:prstGeom>
          <a:noFill/>
          <a:ln w="9525">
            <a:noFill/>
            <a:miter lim="800000"/>
            <a:headEnd/>
            <a:tailEnd/>
          </a:ln>
          <a:effectLst/>
        </p:spPr>
        <p:txBody>
          <a:bodyPr wrap="none" lIns="208584" tIns="104292" rIns="208584" bIns="104292" anchor="ctr"/>
          <a:lstStyle/>
          <a:p>
            <a:pPr eaLnBrk="1" hangingPunct="1">
              <a:lnSpc>
                <a:spcPct val="100000"/>
              </a:lnSpc>
              <a:spcBef>
                <a:spcPct val="0"/>
              </a:spcBef>
            </a:pPr>
            <a:r>
              <a:rPr lang="en-US" sz="3600" dirty="0">
                <a:latin typeface="Franklin Gothic Book" pitchFamily="34" charset="0"/>
              </a:rPr>
              <a:t>Security Services</a:t>
            </a:r>
          </a:p>
          <a:p>
            <a:pPr eaLnBrk="1" hangingPunct="1">
              <a:lnSpc>
                <a:spcPct val="100000"/>
              </a:lnSpc>
              <a:spcBef>
                <a:spcPct val="0"/>
              </a:spcBef>
            </a:pPr>
            <a:r>
              <a:rPr lang="en-US" sz="3600" dirty="0">
                <a:latin typeface="Franklin Gothic Book" pitchFamily="34" charset="0"/>
              </a:rPr>
              <a:t>(NT, Passport, </a:t>
            </a:r>
          </a:p>
          <a:p>
            <a:pPr eaLnBrk="1" hangingPunct="1">
              <a:lnSpc>
                <a:spcPct val="100000"/>
              </a:lnSpc>
              <a:spcBef>
                <a:spcPct val="0"/>
              </a:spcBef>
            </a:pPr>
            <a:r>
              <a:rPr lang="en-US" sz="3600" dirty="0">
                <a:latin typeface="Franklin Gothic Book" pitchFamily="34" charset="0"/>
              </a:rPr>
              <a:t>Custom)</a:t>
            </a:r>
          </a:p>
        </p:txBody>
      </p:sp>
      <p:pic>
        <p:nvPicPr>
          <p:cNvPr id="444429" name="Picture 13" descr="j0254382[1]"/>
          <p:cNvPicPr>
            <a:picLocks noChangeAspect="1" noChangeArrowheads="1"/>
          </p:cNvPicPr>
          <p:nvPr/>
        </p:nvPicPr>
        <p:blipFill>
          <a:blip r:embed="rId5"/>
          <a:srcRect/>
          <a:stretch>
            <a:fillRect/>
          </a:stretch>
        </p:blipFill>
        <p:spPr bwMode="auto">
          <a:xfrm>
            <a:off x="18046148" y="8966615"/>
            <a:ext cx="1800530" cy="2015913"/>
          </a:xfrm>
          <a:prstGeom prst="rect">
            <a:avLst/>
          </a:prstGeom>
          <a:noFill/>
          <a:ln w="9525" algn="ctr">
            <a:noFill/>
            <a:miter lim="800000"/>
            <a:headEnd/>
            <a:tailEnd/>
          </a:ln>
          <a:effectLst/>
        </p:spPr>
      </p:pic>
      <p:sp>
        <p:nvSpPr>
          <p:cNvPr id="444430" name="AutoShape 14"/>
          <p:cNvSpPr>
            <a:spLocks noChangeArrowheads="1"/>
          </p:cNvSpPr>
          <p:nvPr/>
        </p:nvSpPr>
        <p:spPr bwMode="auto">
          <a:xfrm>
            <a:off x="16104543" y="10142564"/>
            <a:ext cx="1603772" cy="839964"/>
          </a:xfrm>
          <a:prstGeom prst="leftRightArrow">
            <a:avLst>
              <a:gd name="adj1" fmla="val 50000"/>
              <a:gd name="adj2" fmla="val 36000"/>
            </a:avLst>
          </a:prstGeom>
          <a:gradFill rotWithShape="1">
            <a:gsLst>
              <a:gs pos="0">
                <a:schemeClr val="hlink"/>
              </a:gs>
              <a:gs pos="100000">
                <a:schemeClr val="hlink">
                  <a:gamma/>
                  <a:shade val="46275"/>
                  <a:invGamma/>
                </a:schemeClr>
              </a:gs>
            </a:gsLst>
            <a:lin ang="2700000" scaled="1"/>
          </a:gradFill>
          <a:ln w="12700" algn="ctr">
            <a:noFill/>
            <a:miter lim="800000"/>
            <a:headEnd/>
            <a:tailEnd/>
          </a:ln>
          <a:effectLst/>
        </p:spPr>
        <p:txBody>
          <a:bodyPr wrap="none" lIns="208584" tIns="104292" rIns="208584" bIns="104292"/>
          <a:lstStyle/>
          <a:p>
            <a:endParaRPr lang="nl-BE"/>
          </a:p>
        </p:txBody>
      </p:sp>
      <p:sp>
        <p:nvSpPr>
          <p:cNvPr id="444431" name="Rectangle 15"/>
          <p:cNvSpPr>
            <a:spLocks noChangeArrowheads="1"/>
          </p:cNvSpPr>
          <p:nvPr/>
        </p:nvSpPr>
        <p:spPr bwMode="auto">
          <a:xfrm>
            <a:off x="11226403" y="11171520"/>
            <a:ext cx="4454922" cy="1007957"/>
          </a:xfrm>
          <a:prstGeom prst="rect">
            <a:avLst/>
          </a:prstGeom>
          <a:gradFill rotWithShape="1">
            <a:gsLst>
              <a:gs pos="0">
                <a:schemeClr val="hlink"/>
              </a:gs>
              <a:gs pos="100000">
                <a:schemeClr val="hlink">
                  <a:gamma/>
                  <a:shade val="46275"/>
                  <a:invGamma/>
                </a:schemeClr>
              </a:gs>
            </a:gsLst>
            <a:lin ang="2700000" scaled="1"/>
          </a:gradFill>
          <a:ln w="9525">
            <a:solidFill>
              <a:schemeClr val="bg2"/>
            </a:solidFill>
            <a:miter lim="800000"/>
            <a:headEnd/>
            <a:tailEnd/>
          </a:ln>
          <a:effectLst/>
        </p:spPr>
        <p:txBody>
          <a:bodyPr wrap="none" lIns="208584" tIns="104292" rIns="208584" bIns="104292" anchor="ctr"/>
          <a:lstStyle/>
          <a:p>
            <a:pPr eaLnBrk="1" hangingPunct="1">
              <a:lnSpc>
                <a:spcPct val="100000"/>
              </a:lnSpc>
              <a:spcBef>
                <a:spcPct val="0"/>
              </a:spcBef>
            </a:pPr>
            <a:r>
              <a:rPr lang="en-US" sz="3200" dirty="0">
                <a:latin typeface="Franklin Gothic Book" pitchFamily="34" charset="0"/>
              </a:rPr>
              <a:t>Security</a:t>
            </a:r>
          </a:p>
        </p:txBody>
      </p:sp>
      <p:sp>
        <p:nvSpPr>
          <p:cNvPr id="444432" name="Rectangle 16"/>
          <p:cNvSpPr>
            <a:spLocks noChangeArrowheads="1"/>
          </p:cNvSpPr>
          <p:nvPr/>
        </p:nvSpPr>
        <p:spPr bwMode="auto">
          <a:xfrm>
            <a:off x="6058694" y="11171520"/>
            <a:ext cx="4454922" cy="1007957"/>
          </a:xfrm>
          <a:prstGeom prst="rect">
            <a:avLst/>
          </a:prstGeom>
          <a:gradFill rotWithShape="1">
            <a:gsLst>
              <a:gs pos="0">
                <a:schemeClr val="hlink"/>
              </a:gs>
              <a:gs pos="100000">
                <a:schemeClr val="hlink">
                  <a:gamma/>
                  <a:shade val="46275"/>
                  <a:invGamma/>
                </a:schemeClr>
              </a:gs>
            </a:gsLst>
            <a:lin ang="2700000" scaled="1"/>
          </a:gradFill>
          <a:ln w="9525">
            <a:solidFill>
              <a:schemeClr val="bg2"/>
            </a:solidFill>
            <a:miter lim="800000"/>
            <a:headEnd/>
            <a:tailEnd/>
          </a:ln>
          <a:effectLst/>
        </p:spPr>
        <p:txBody>
          <a:bodyPr wrap="none" lIns="208584" tIns="104292" rIns="208584" bIns="104292" anchor="ctr"/>
          <a:lstStyle/>
          <a:p>
            <a:pPr eaLnBrk="1" hangingPunct="1">
              <a:lnSpc>
                <a:spcPct val="100000"/>
              </a:lnSpc>
              <a:spcBef>
                <a:spcPct val="0"/>
              </a:spcBef>
            </a:pPr>
            <a:r>
              <a:rPr lang="en-US" sz="3200" dirty="0">
                <a:latin typeface="Franklin Gothic Book" pitchFamily="34" charset="0"/>
              </a:rPr>
              <a:t>Data Processing</a:t>
            </a:r>
          </a:p>
        </p:txBody>
      </p:sp>
      <p:sp>
        <p:nvSpPr>
          <p:cNvPr id="444433" name="AutoShape 17"/>
          <p:cNvSpPr>
            <a:spLocks noChangeArrowheads="1"/>
          </p:cNvSpPr>
          <p:nvPr/>
        </p:nvSpPr>
        <p:spPr bwMode="auto">
          <a:xfrm>
            <a:off x="4098528" y="10835534"/>
            <a:ext cx="1603772" cy="839964"/>
          </a:xfrm>
          <a:prstGeom prst="leftRightArrow">
            <a:avLst>
              <a:gd name="adj1" fmla="val 50000"/>
              <a:gd name="adj2" fmla="val 36000"/>
            </a:avLst>
          </a:prstGeom>
          <a:gradFill rotWithShape="1">
            <a:gsLst>
              <a:gs pos="0">
                <a:schemeClr val="hlink"/>
              </a:gs>
              <a:gs pos="100000">
                <a:schemeClr val="hlink">
                  <a:gamma/>
                  <a:shade val="46275"/>
                  <a:invGamma/>
                </a:schemeClr>
              </a:gs>
            </a:gsLst>
            <a:lin ang="2700000" scaled="1"/>
          </a:gradFill>
          <a:ln w="12700" algn="ctr">
            <a:noFill/>
            <a:miter lim="800000"/>
            <a:headEnd/>
            <a:tailEnd/>
          </a:ln>
          <a:effectLst/>
        </p:spPr>
        <p:txBody>
          <a:bodyPr wrap="none" lIns="208584" tIns="104292" rIns="208584" bIns="104292"/>
          <a:lstStyle/>
          <a:p>
            <a:endParaRPr lang="nl-BE"/>
          </a:p>
        </p:txBody>
      </p:sp>
      <p:sp>
        <p:nvSpPr>
          <p:cNvPr id="444434" name="Rectangle 18"/>
          <p:cNvSpPr>
            <a:spLocks noChangeArrowheads="1"/>
          </p:cNvSpPr>
          <p:nvPr/>
        </p:nvSpPr>
        <p:spPr bwMode="auto">
          <a:xfrm>
            <a:off x="779611" y="7496678"/>
            <a:ext cx="4098528" cy="1511935"/>
          </a:xfrm>
          <a:prstGeom prst="rect">
            <a:avLst/>
          </a:prstGeom>
          <a:noFill/>
          <a:ln w="9525">
            <a:noFill/>
            <a:miter lim="800000"/>
            <a:headEnd/>
            <a:tailEnd/>
          </a:ln>
          <a:effectLst/>
        </p:spPr>
        <p:txBody>
          <a:bodyPr wrap="none" lIns="208584" tIns="104292" rIns="208584" bIns="104292" anchor="ctr"/>
          <a:lstStyle/>
          <a:p>
            <a:pPr eaLnBrk="1" hangingPunct="1">
              <a:lnSpc>
                <a:spcPct val="100000"/>
              </a:lnSpc>
              <a:spcBef>
                <a:spcPct val="0"/>
              </a:spcBef>
            </a:pPr>
            <a:r>
              <a:rPr lang="en-US" sz="3600" dirty="0">
                <a:latin typeface="Franklin Gothic Book" pitchFamily="34" charset="0"/>
              </a:rPr>
              <a:t>Data Sources</a:t>
            </a:r>
          </a:p>
          <a:p>
            <a:pPr eaLnBrk="1" hangingPunct="1">
              <a:lnSpc>
                <a:spcPct val="100000"/>
              </a:lnSpc>
              <a:spcBef>
                <a:spcPct val="0"/>
              </a:spcBef>
            </a:pPr>
            <a:r>
              <a:rPr lang="en-US" sz="3600" dirty="0">
                <a:latin typeface="Franklin Gothic Book" pitchFamily="34" charset="0"/>
              </a:rPr>
              <a:t>(SQL, OLE DB, XML/A, </a:t>
            </a:r>
          </a:p>
          <a:p>
            <a:pPr eaLnBrk="1" hangingPunct="1">
              <a:lnSpc>
                <a:spcPct val="100000"/>
              </a:lnSpc>
              <a:spcBef>
                <a:spcPct val="0"/>
              </a:spcBef>
            </a:pPr>
            <a:r>
              <a:rPr lang="en-US" sz="3600" dirty="0">
                <a:latin typeface="Franklin Gothic Book" pitchFamily="34" charset="0"/>
              </a:rPr>
              <a:t>ODBC, Oracle, Custom)</a:t>
            </a:r>
          </a:p>
        </p:txBody>
      </p:sp>
      <p:sp>
        <p:nvSpPr>
          <p:cNvPr id="444435" name="AutoShape 19"/>
          <p:cNvSpPr>
            <a:spLocks noChangeArrowheads="1"/>
          </p:cNvSpPr>
          <p:nvPr/>
        </p:nvSpPr>
        <p:spPr bwMode="auto">
          <a:xfrm>
            <a:off x="2561580" y="9512591"/>
            <a:ext cx="1247378" cy="1343942"/>
          </a:xfrm>
          <a:prstGeom prst="cube">
            <a:avLst>
              <a:gd name="adj" fmla="val 25000"/>
            </a:avLst>
          </a:prstGeom>
          <a:gradFill rotWithShape="1">
            <a:gsLst>
              <a:gs pos="0">
                <a:schemeClr val="accent2"/>
              </a:gs>
              <a:gs pos="100000">
                <a:schemeClr val="accent2">
                  <a:gamma/>
                  <a:shade val="46275"/>
                  <a:invGamma/>
                </a:schemeClr>
              </a:gs>
            </a:gsLst>
            <a:lin ang="2700000" scaled="1"/>
          </a:gradFill>
          <a:ln w="6350">
            <a:solidFill>
              <a:schemeClr val="tx1"/>
            </a:solidFill>
            <a:miter lim="800000"/>
            <a:headEnd/>
            <a:tailEnd/>
          </a:ln>
          <a:effectLst/>
        </p:spPr>
        <p:txBody>
          <a:bodyPr wrap="none" lIns="208584" tIns="104292" rIns="208584" bIns="104292" anchor="ctr"/>
          <a:lstStyle/>
          <a:p>
            <a:endParaRPr lang="nl-BE"/>
          </a:p>
        </p:txBody>
      </p:sp>
      <p:sp>
        <p:nvSpPr>
          <p:cNvPr id="444436" name="AutoShape 20"/>
          <p:cNvSpPr>
            <a:spLocks noChangeArrowheads="1"/>
          </p:cNvSpPr>
          <p:nvPr/>
        </p:nvSpPr>
        <p:spPr bwMode="auto">
          <a:xfrm>
            <a:off x="1136005" y="9344598"/>
            <a:ext cx="1247378" cy="1343942"/>
          </a:xfrm>
          <a:prstGeom prst="can">
            <a:avLst>
              <a:gd name="adj" fmla="val 21196"/>
            </a:avLst>
          </a:prstGeom>
          <a:gradFill rotWithShape="1">
            <a:gsLst>
              <a:gs pos="0">
                <a:schemeClr val="accent2"/>
              </a:gs>
              <a:gs pos="100000">
                <a:schemeClr val="accent2">
                  <a:gamma/>
                  <a:shade val="46275"/>
                  <a:invGamma/>
                </a:schemeClr>
              </a:gs>
            </a:gsLst>
            <a:lin ang="2700000" scaled="1"/>
          </a:gradFill>
          <a:ln w="6350">
            <a:solidFill>
              <a:schemeClr val="tx1"/>
            </a:solidFill>
            <a:round/>
            <a:headEnd/>
            <a:tailEnd/>
          </a:ln>
          <a:effectLst/>
        </p:spPr>
        <p:txBody>
          <a:bodyPr wrap="none" lIns="208584" tIns="104292" rIns="208584" bIns="104292" anchor="ctr"/>
          <a:lstStyle/>
          <a:p>
            <a:pPr eaLnBrk="1" hangingPunct="1">
              <a:spcBef>
                <a:spcPct val="0"/>
              </a:spcBef>
            </a:pPr>
            <a:endParaRPr lang="en-GB" sz="3600" dirty="0">
              <a:latin typeface="Franklin Gothic Book" pitchFamily="34" charset="0"/>
            </a:endParaRPr>
          </a:p>
        </p:txBody>
      </p:sp>
      <p:sp>
        <p:nvSpPr>
          <p:cNvPr id="444437" name="Rectangle 21"/>
          <p:cNvSpPr>
            <a:spLocks noChangeArrowheads="1"/>
          </p:cNvSpPr>
          <p:nvPr/>
        </p:nvSpPr>
        <p:spPr bwMode="auto">
          <a:xfrm>
            <a:off x="6058694" y="12347469"/>
            <a:ext cx="4454922" cy="1007957"/>
          </a:xfrm>
          <a:prstGeom prst="rect">
            <a:avLst/>
          </a:prstGeom>
          <a:gradFill rotWithShape="1">
            <a:gsLst>
              <a:gs pos="0">
                <a:schemeClr val="hlink"/>
              </a:gs>
              <a:gs pos="100000">
                <a:schemeClr val="hlink">
                  <a:gamma/>
                  <a:shade val="46275"/>
                  <a:invGamma/>
                </a:schemeClr>
              </a:gs>
            </a:gsLst>
            <a:lin ang="2700000" scaled="1"/>
          </a:gradFill>
          <a:ln w="9525">
            <a:solidFill>
              <a:schemeClr val="bg2"/>
            </a:solidFill>
            <a:miter lim="800000"/>
            <a:headEnd/>
            <a:tailEnd/>
          </a:ln>
          <a:effectLst/>
        </p:spPr>
        <p:txBody>
          <a:bodyPr wrap="none" lIns="208584" tIns="104292" rIns="208584" bIns="104292" anchor="ctr"/>
          <a:lstStyle/>
          <a:p>
            <a:pPr eaLnBrk="1" hangingPunct="1">
              <a:lnSpc>
                <a:spcPct val="100000"/>
              </a:lnSpc>
              <a:spcBef>
                <a:spcPct val="0"/>
              </a:spcBef>
            </a:pPr>
            <a:r>
              <a:rPr lang="en-US" sz="3200" dirty="0">
                <a:latin typeface="Franklin Gothic Book" pitchFamily="34" charset="0"/>
              </a:rPr>
              <a:t>Rendering</a:t>
            </a:r>
          </a:p>
        </p:txBody>
      </p:sp>
      <p:sp>
        <p:nvSpPr>
          <p:cNvPr id="444438" name="AutoShape 22"/>
          <p:cNvSpPr>
            <a:spLocks noChangeArrowheads="1"/>
          </p:cNvSpPr>
          <p:nvPr/>
        </p:nvSpPr>
        <p:spPr bwMode="auto">
          <a:xfrm>
            <a:off x="4098528" y="12179476"/>
            <a:ext cx="1603772" cy="839964"/>
          </a:xfrm>
          <a:prstGeom prst="leftRightArrow">
            <a:avLst>
              <a:gd name="adj1" fmla="val 50000"/>
              <a:gd name="adj2" fmla="val 36000"/>
            </a:avLst>
          </a:prstGeom>
          <a:gradFill rotWithShape="1">
            <a:gsLst>
              <a:gs pos="0">
                <a:schemeClr val="hlink"/>
              </a:gs>
              <a:gs pos="100000">
                <a:schemeClr val="hlink">
                  <a:gamma/>
                  <a:shade val="46275"/>
                  <a:invGamma/>
                </a:schemeClr>
              </a:gs>
            </a:gsLst>
            <a:lin ang="2700000" scaled="1"/>
          </a:gradFill>
          <a:ln w="12700" algn="ctr">
            <a:noFill/>
            <a:miter lim="800000"/>
            <a:headEnd/>
            <a:tailEnd/>
          </a:ln>
          <a:effectLst/>
        </p:spPr>
        <p:txBody>
          <a:bodyPr wrap="none" lIns="208584" tIns="104292" rIns="208584" bIns="104292"/>
          <a:lstStyle/>
          <a:p>
            <a:endParaRPr lang="nl-BE"/>
          </a:p>
        </p:txBody>
      </p:sp>
      <p:pic>
        <p:nvPicPr>
          <p:cNvPr id="444459" name="Object 23" descr="npo0004a3"/>
          <p:cNvPicPr>
            <a:picLocks noChangeAspect="1" noChangeArrowheads="1"/>
          </p:cNvPicPr>
          <p:nvPr/>
        </p:nvPicPr>
        <p:blipFill>
          <a:blip r:embed="rId6"/>
          <a:srcRect/>
          <a:stretch>
            <a:fillRect/>
          </a:stretch>
        </p:blipFill>
        <p:spPr bwMode="auto">
          <a:xfrm>
            <a:off x="1848794" y="12032483"/>
            <a:ext cx="1269653" cy="1175949"/>
          </a:xfrm>
          <a:prstGeom prst="rect">
            <a:avLst/>
          </a:prstGeom>
          <a:noFill/>
          <a:ln w="12700" algn="ctr">
            <a:noFill/>
            <a:miter lim="800000"/>
            <a:headEnd/>
            <a:tailEnd/>
          </a:ln>
          <a:effectLst/>
        </p:spPr>
      </p:pic>
      <p:sp>
        <p:nvSpPr>
          <p:cNvPr id="444440" name="Rectangle 24"/>
          <p:cNvSpPr>
            <a:spLocks noChangeArrowheads="1"/>
          </p:cNvSpPr>
          <p:nvPr/>
        </p:nvSpPr>
        <p:spPr bwMode="auto">
          <a:xfrm>
            <a:off x="601415" y="13376425"/>
            <a:ext cx="3742134" cy="1511935"/>
          </a:xfrm>
          <a:prstGeom prst="rect">
            <a:avLst/>
          </a:prstGeom>
          <a:noFill/>
          <a:ln w="9525">
            <a:noFill/>
            <a:miter lim="800000"/>
            <a:headEnd/>
            <a:tailEnd/>
          </a:ln>
          <a:effectLst/>
        </p:spPr>
        <p:txBody>
          <a:bodyPr wrap="none" lIns="208584" tIns="104292" rIns="208584" bIns="104292" anchor="ctr"/>
          <a:lstStyle/>
          <a:p>
            <a:pPr eaLnBrk="1" hangingPunct="1">
              <a:lnSpc>
                <a:spcPct val="100000"/>
              </a:lnSpc>
              <a:spcBef>
                <a:spcPct val="0"/>
              </a:spcBef>
            </a:pPr>
            <a:r>
              <a:rPr lang="en-US" sz="3600" dirty="0">
                <a:latin typeface="Franklin Gothic Book" pitchFamily="34" charset="0"/>
              </a:rPr>
              <a:t>Output Formats </a:t>
            </a:r>
          </a:p>
          <a:p>
            <a:pPr eaLnBrk="1" hangingPunct="1">
              <a:lnSpc>
                <a:spcPct val="100000"/>
              </a:lnSpc>
              <a:spcBef>
                <a:spcPct val="0"/>
              </a:spcBef>
            </a:pPr>
            <a:r>
              <a:rPr lang="en-US" sz="3600" dirty="0">
                <a:latin typeface="Franklin Gothic Book" pitchFamily="34" charset="0"/>
              </a:rPr>
              <a:t>(HTML, Excel, </a:t>
            </a:r>
          </a:p>
          <a:p>
            <a:pPr eaLnBrk="1" hangingPunct="1">
              <a:lnSpc>
                <a:spcPct val="100000"/>
              </a:lnSpc>
              <a:spcBef>
                <a:spcPct val="0"/>
              </a:spcBef>
            </a:pPr>
            <a:r>
              <a:rPr lang="en-US" sz="3600" dirty="0">
                <a:latin typeface="Franklin Gothic Book" pitchFamily="34" charset="0"/>
              </a:rPr>
              <a:t>PDF, Custom)</a:t>
            </a:r>
          </a:p>
        </p:txBody>
      </p:sp>
      <p:pic>
        <p:nvPicPr>
          <p:cNvPr id="444460" name="Object 25" descr="npo0004a5"/>
          <p:cNvPicPr>
            <a:picLocks noChangeAspect="1" noChangeArrowheads="1"/>
          </p:cNvPicPr>
          <p:nvPr/>
        </p:nvPicPr>
        <p:blipFill>
          <a:blip r:embed="rId7"/>
          <a:srcRect/>
          <a:stretch>
            <a:fillRect/>
          </a:stretch>
        </p:blipFill>
        <p:spPr bwMode="auto">
          <a:xfrm>
            <a:off x="2739777" y="11196021"/>
            <a:ext cx="980083" cy="1011455"/>
          </a:xfrm>
          <a:prstGeom prst="rect">
            <a:avLst/>
          </a:prstGeom>
          <a:noFill/>
          <a:ln w="12700" algn="ctr">
            <a:noFill/>
            <a:miter lim="800000"/>
            <a:headEnd/>
            <a:tailEnd/>
          </a:ln>
          <a:effectLst/>
        </p:spPr>
      </p:pic>
      <p:pic>
        <p:nvPicPr>
          <p:cNvPr id="444461" name="Picture 26" descr="npo0004a6"/>
          <p:cNvPicPr>
            <a:picLocks noChangeAspect="1" noChangeArrowheads="1"/>
          </p:cNvPicPr>
          <p:nvPr/>
        </p:nvPicPr>
        <p:blipFill>
          <a:blip r:embed="rId8"/>
          <a:srcRect/>
          <a:stretch>
            <a:fillRect/>
          </a:stretch>
        </p:blipFill>
        <p:spPr bwMode="auto">
          <a:xfrm>
            <a:off x="957808" y="11360513"/>
            <a:ext cx="1191693" cy="1102454"/>
          </a:xfrm>
          <a:prstGeom prst="rect">
            <a:avLst/>
          </a:prstGeom>
          <a:noFill/>
          <a:ln w="9525" algn="ctr">
            <a:noFill/>
            <a:miter lim="800000"/>
            <a:headEnd/>
            <a:tailEnd/>
          </a:ln>
          <a:effectLst/>
        </p:spPr>
      </p:pic>
      <p:pic>
        <p:nvPicPr>
          <p:cNvPr id="444462" name="Object 27" descr="npo0004a9"/>
          <p:cNvPicPr>
            <a:picLocks noChangeAspect="1" noChangeArrowheads="1"/>
          </p:cNvPicPr>
          <p:nvPr/>
        </p:nvPicPr>
        <p:blipFill>
          <a:blip r:embed="rId9"/>
          <a:srcRect/>
          <a:stretch>
            <a:fillRect/>
          </a:stretch>
        </p:blipFill>
        <p:spPr bwMode="auto">
          <a:xfrm>
            <a:off x="5702300" y="3275859"/>
            <a:ext cx="3742134" cy="2519892"/>
          </a:xfrm>
          <a:prstGeom prst="rect">
            <a:avLst/>
          </a:prstGeom>
          <a:noFill/>
          <a:ln w="9525" algn="ctr">
            <a:noFill/>
            <a:miter lim="800000"/>
            <a:headEnd/>
            <a:tailEnd/>
          </a:ln>
          <a:effectLst/>
        </p:spPr>
      </p:pic>
      <p:sp>
        <p:nvSpPr>
          <p:cNvPr id="444444" name="Text Box 28"/>
          <p:cNvSpPr txBox="1">
            <a:spLocks noChangeArrowheads="1"/>
          </p:cNvSpPr>
          <p:nvPr/>
        </p:nvSpPr>
        <p:spPr bwMode="auto">
          <a:xfrm>
            <a:off x="5880497" y="2435897"/>
            <a:ext cx="2672953" cy="579953"/>
          </a:xfrm>
          <a:prstGeom prst="rect">
            <a:avLst/>
          </a:prstGeom>
          <a:noFill/>
          <a:ln w="9525">
            <a:noFill/>
            <a:miter lim="800000"/>
            <a:headEnd/>
            <a:tailEnd/>
          </a:ln>
          <a:effectLst/>
        </p:spPr>
        <p:txBody>
          <a:bodyPr lIns="208584" tIns="104292" rIns="208584" bIns="104292">
            <a:spAutoFit/>
          </a:bodyPr>
          <a:lstStyle/>
          <a:p>
            <a:pPr eaLnBrk="1" hangingPunct="1">
              <a:lnSpc>
                <a:spcPct val="100000"/>
              </a:lnSpc>
              <a:spcBef>
                <a:spcPct val="0"/>
              </a:spcBef>
            </a:pPr>
            <a:r>
              <a:rPr lang="en-US">
                <a:latin typeface="Franklin Gothic Book" pitchFamily="34" charset="0"/>
              </a:rPr>
              <a:t>Browser</a:t>
            </a:r>
          </a:p>
        </p:txBody>
      </p:sp>
      <p:sp>
        <p:nvSpPr>
          <p:cNvPr id="444445" name="Rectangle 29"/>
          <p:cNvSpPr>
            <a:spLocks noChangeArrowheads="1"/>
          </p:cNvSpPr>
          <p:nvPr/>
        </p:nvSpPr>
        <p:spPr bwMode="auto">
          <a:xfrm>
            <a:off x="5702300" y="6803707"/>
            <a:ext cx="3742134" cy="1007957"/>
          </a:xfrm>
          <a:prstGeom prst="rect">
            <a:avLst/>
          </a:prstGeom>
          <a:gradFill rotWithShape="1">
            <a:gsLst>
              <a:gs pos="0">
                <a:schemeClr val="accent2"/>
              </a:gs>
              <a:gs pos="100000">
                <a:schemeClr val="accent2">
                  <a:gamma/>
                  <a:shade val="46275"/>
                  <a:invGamma/>
                </a:schemeClr>
              </a:gs>
            </a:gsLst>
            <a:lin ang="2700000" scaled="1"/>
          </a:gradFill>
          <a:ln w="9525" algn="ctr">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lIns="208584" tIns="104292" rIns="208584" bIns="104292" anchor="ctr">
            <a:flatTx/>
          </a:bodyPr>
          <a:lstStyle/>
          <a:p>
            <a:pPr eaLnBrk="1" hangingPunct="1">
              <a:lnSpc>
                <a:spcPct val="100000"/>
              </a:lnSpc>
              <a:spcBef>
                <a:spcPct val="0"/>
              </a:spcBef>
            </a:pPr>
            <a:r>
              <a:rPr lang="en-US" sz="3600" dirty="0">
                <a:latin typeface="Franklin Gothic Book" pitchFamily="34" charset="0"/>
              </a:rPr>
              <a:t>Web UI</a:t>
            </a:r>
          </a:p>
        </p:txBody>
      </p:sp>
      <p:sp>
        <p:nvSpPr>
          <p:cNvPr id="444446" name="AutoShape 30"/>
          <p:cNvSpPr>
            <a:spLocks noChangeArrowheads="1"/>
          </p:cNvSpPr>
          <p:nvPr/>
        </p:nvSpPr>
        <p:spPr bwMode="auto">
          <a:xfrm>
            <a:off x="7127875" y="5795751"/>
            <a:ext cx="890984" cy="1007957"/>
          </a:xfrm>
          <a:prstGeom prst="upDownArrow">
            <a:avLst>
              <a:gd name="adj1" fmla="val 50000"/>
              <a:gd name="adj2" fmla="val 24000"/>
            </a:avLst>
          </a:prstGeom>
          <a:gradFill rotWithShape="1">
            <a:gsLst>
              <a:gs pos="0">
                <a:schemeClr val="folHlink"/>
              </a:gs>
              <a:gs pos="100000">
                <a:schemeClr val="folHlink">
                  <a:gamma/>
                  <a:shade val="46275"/>
                  <a:invGamma/>
                </a:schemeClr>
              </a:gs>
            </a:gsLst>
            <a:lin ang="2700000" scaled="1"/>
          </a:gradFill>
          <a:ln w="12700" algn="ctr">
            <a:noFill/>
            <a:miter lim="800000"/>
            <a:headEnd/>
            <a:tailEnd/>
          </a:ln>
          <a:effectLst/>
        </p:spPr>
        <p:txBody>
          <a:bodyPr wrap="none" lIns="208584" tIns="104292" rIns="208584" bIns="104292" anchor="ctr"/>
          <a:lstStyle/>
          <a:p>
            <a:endParaRPr lang="nl-BE"/>
          </a:p>
        </p:txBody>
      </p:sp>
      <p:sp>
        <p:nvSpPr>
          <p:cNvPr id="444447" name="Rectangle 31"/>
          <p:cNvSpPr>
            <a:spLocks noChangeArrowheads="1"/>
          </p:cNvSpPr>
          <p:nvPr/>
        </p:nvSpPr>
        <p:spPr bwMode="auto">
          <a:xfrm>
            <a:off x="6058694" y="9995570"/>
            <a:ext cx="9622631" cy="1007957"/>
          </a:xfrm>
          <a:prstGeom prst="rect">
            <a:avLst/>
          </a:prstGeom>
          <a:gradFill rotWithShape="1">
            <a:gsLst>
              <a:gs pos="0">
                <a:schemeClr val="tx2"/>
              </a:gs>
              <a:gs pos="100000">
                <a:schemeClr val="tx2">
                  <a:gamma/>
                  <a:shade val="46275"/>
                  <a:invGamma/>
                </a:schemeClr>
              </a:gs>
            </a:gsLst>
            <a:lin ang="2700000" scaled="1"/>
          </a:gradFill>
          <a:ln w="9525" algn="ctr">
            <a:solidFill>
              <a:schemeClr val="bg2"/>
            </a:solidFill>
            <a:miter lim="800000"/>
            <a:headEnd/>
            <a:tailEnd/>
          </a:ln>
          <a:effectLst/>
        </p:spPr>
        <p:txBody>
          <a:bodyPr wrap="none" lIns="208584" tIns="104292" rIns="208584" bIns="104292" anchor="ctr"/>
          <a:lstStyle/>
          <a:p>
            <a:pPr eaLnBrk="1" hangingPunct="1">
              <a:lnSpc>
                <a:spcPct val="100000"/>
              </a:lnSpc>
              <a:spcBef>
                <a:spcPct val="0"/>
              </a:spcBef>
            </a:pPr>
            <a:r>
              <a:rPr lang="en-US" sz="3200" dirty="0">
                <a:latin typeface="Franklin Gothic Book" pitchFamily="34" charset="0"/>
              </a:rPr>
              <a:t>Report Processing</a:t>
            </a:r>
          </a:p>
        </p:txBody>
      </p:sp>
      <p:grpSp>
        <p:nvGrpSpPr>
          <p:cNvPr id="2" name="Group 32"/>
          <p:cNvGrpSpPr>
            <a:grpSpLocks/>
          </p:cNvGrpSpPr>
          <p:nvPr/>
        </p:nvGrpSpPr>
        <p:grpSpPr bwMode="auto">
          <a:xfrm>
            <a:off x="13498414" y="3986330"/>
            <a:ext cx="3096171" cy="1651929"/>
            <a:chOff x="3636" y="1067"/>
            <a:chExt cx="834" cy="472"/>
          </a:xfrm>
        </p:grpSpPr>
        <p:sp>
          <p:nvSpPr>
            <p:cNvPr id="444449" name="Rectangle 33"/>
            <p:cNvSpPr>
              <a:spLocks noChangeArrowheads="1"/>
            </p:cNvSpPr>
            <p:nvPr/>
          </p:nvSpPr>
          <p:spPr bwMode="auto">
            <a:xfrm>
              <a:off x="3636" y="1067"/>
              <a:ext cx="834" cy="472"/>
            </a:xfrm>
            <a:prstGeom prst="rect">
              <a:avLst/>
            </a:prstGeom>
            <a:gradFill rotWithShape="1">
              <a:gsLst>
                <a:gs pos="0">
                  <a:schemeClr val="accent2"/>
                </a:gs>
                <a:gs pos="100000">
                  <a:schemeClr val="accent2">
                    <a:gamma/>
                    <a:shade val="46275"/>
                    <a:invGamma/>
                  </a:schemeClr>
                </a:gs>
              </a:gsLst>
              <a:lin ang="2700000" scaled="1"/>
            </a:gradFill>
            <a:ln w="3175">
              <a:noFill/>
              <a:miter lim="800000"/>
              <a:headEnd/>
              <a:tailEnd/>
            </a:ln>
            <a:effectLst/>
          </p:spPr>
          <p:txBody>
            <a:bodyPr wrap="none"/>
            <a:lstStyle/>
            <a:p>
              <a:pPr eaLnBrk="1" hangingPunct="1">
                <a:lnSpc>
                  <a:spcPct val="100000"/>
                </a:lnSpc>
                <a:spcBef>
                  <a:spcPct val="0"/>
                </a:spcBef>
              </a:pPr>
              <a:r>
                <a:rPr lang="en-US" sz="2100" dirty="0">
                  <a:latin typeface="Franklin Gothic Book" pitchFamily="34" charset="0"/>
                </a:rPr>
                <a:t>Report Control</a:t>
              </a:r>
            </a:p>
          </p:txBody>
        </p:sp>
        <p:sp>
          <p:nvSpPr>
            <p:cNvPr id="444450" name="Rectangle 34"/>
            <p:cNvSpPr>
              <a:spLocks noChangeArrowheads="1"/>
            </p:cNvSpPr>
            <p:nvPr/>
          </p:nvSpPr>
          <p:spPr bwMode="auto">
            <a:xfrm>
              <a:off x="4048" y="1373"/>
              <a:ext cx="380" cy="142"/>
            </a:xfrm>
            <a:prstGeom prst="rect">
              <a:avLst/>
            </a:prstGeom>
            <a:gradFill rotWithShape="1">
              <a:gsLst>
                <a:gs pos="0">
                  <a:schemeClr val="hlink"/>
                </a:gs>
                <a:gs pos="100000">
                  <a:schemeClr val="hlink">
                    <a:gamma/>
                    <a:shade val="46275"/>
                    <a:invGamma/>
                  </a:schemeClr>
                </a:gs>
              </a:gsLst>
              <a:lin ang="2700000" scaled="1"/>
            </a:gradFill>
            <a:ln w="3175" algn="ctr">
              <a:solidFill>
                <a:schemeClr val="bg2"/>
              </a:solidFill>
              <a:miter lim="800000"/>
              <a:headEnd/>
              <a:tailEnd/>
            </a:ln>
            <a:effectLst/>
          </p:spPr>
          <p:txBody>
            <a:bodyPr wrap="none" anchor="ctr"/>
            <a:lstStyle/>
            <a:p>
              <a:pPr eaLnBrk="1" hangingPunct="1">
                <a:lnSpc>
                  <a:spcPct val="100000"/>
                </a:lnSpc>
                <a:spcBef>
                  <a:spcPct val="0"/>
                </a:spcBef>
              </a:pPr>
              <a:r>
                <a:rPr lang="en-US" sz="2100" dirty="0">
                  <a:latin typeface="Franklin Gothic Book" pitchFamily="34" charset="0"/>
                </a:rPr>
                <a:t>Data Proc.</a:t>
              </a:r>
            </a:p>
          </p:txBody>
        </p:sp>
        <p:sp>
          <p:nvSpPr>
            <p:cNvPr id="444451" name="Rectangle 35"/>
            <p:cNvSpPr>
              <a:spLocks noChangeArrowheads="1"/>
            </p:cNvSpPr>
            <p:nvPr/>
          </p:nvSpPr>
          <p:spPr bwMode="auto">
            <a:xfrm>
              <a:off x="3658" y="1374"/>
              <a:ext cx="348" cy="141"/>
            </a:xfrm>
            <a:prstGeom prst="rect">
              <a:avLst/>
            </a:prstGeom>
            <a:gradFill rotWithShape="1">
              <a:gsLst>
                <a:gs pos="0">
                  <a:schemeClr val="hlink"/>
                </a:gs>
                <a:gs pos="100000">
                  <a:schemeClr val="hlink">
                    <a:gamma/>
                    <a:shade val="46275"/>
                    <a:invGamma/>
                  </a:schemeClr>
                </a:gs>
              </a:gsLst>
              <a:lin ang="2700000" scaled="1"/>
            </a:gradFill>
            <a:ln w="3175">
              <a:solidFill>
                <a:schemeClr val="bg2"/>
              </a:solidFill>
              <a:miter lim="800000"/>
              <a:headEnd/>
              <a:tailEnd/>
            </a:ln>
            <a:effectLst/>
          </p:spPr>
          <p:txBody>
            <a:bodyPr wrap="none" anchor="ctr"/>
            <a:lstStyle/>
            <a:p>
              <a:pPr eaLnBrk="1" hangingPunct="1">
                <a:lnSpc>
                  <a:spcPct val="100000"/>
                </a:lnSpc>
                <a:spcBef>
                  <a:spcPct val="0"/>
                </a:spcBef>
              </a:pPr>
              <a:r>
                <a:rPr lang="en-US" sz="2100" dirty="0">
                  <a:latin typeface="Franklin Gothic Book" pitchFamily="34" charset="0"/>
                </a:rPr>
                <a:t>Rendering</a:t>
              </a:r>
            </a:p>
          </p:txBody>
        </p:sp>
        <p:sp>
          <p:nvSpPr>
            <p:cNvPr id="444452" name="Rectangle 36"/>
            <p:cNvSpPr>
              <a:spLocks noChangeArrowheads="1"/>
            </p:cNvSpPr>
            <p:nvPr/>
          </p:nvSpPr>
          <p:spPr bwMode="auto">
            <a:xfrm>
              <a:off x="3658" y="1219"/>
              <a:ext cx="768" cy="118"/>
            </a:xfrm>
            <a:prstGeom prst="rect">
              <a:avLst/>
            </a:prstGeom>
            <a:gradFill rotWithShape="1">
              <a:gsLst>
                <a:gs pos="0">
                  <a:schemeClr val="tx2"/>
                </a:gs>
                <a:gs pos="100000">
                  <a:schemeClr val="tx2">
                    <a:gamma/>
                    <a:shade val="46275"/>
                    <a:invGamma/>
                  </a:schemeClr>
                </a:gs>
              </a:gsLst>
              <a:lin ang="2700000" scaled="1"/>
            </a:gradFill>
            <a:ln w="3175" algn="ctr">
              <a:solidFill>
                <a:schemeClr val="bg2"/>
              </a:solidFill>
              <a:miter lim="800000"/>
              <a:headEnd/>
              <a:tailEnd/>
            </a:ln>
            <a:effectLst/>
          </p:spPr>
          <p:txBody>
            <a:bodyPr wrap="none" anchor="ctr"/>
            <a:lstStyle/>
            <a:p>
              <a:pPr eaLnBrk="1" hangingPunct="1">
                <a:lnSpc>
                  <a:spcPct val="100000"/>
                </a:lnSpc>
                <a:spcBef>
                  <a:spcPct val="0"/>
                </a:spcBef>
              </a:pPr>
              <a:r>
                <a:rPr lang="en-US" sz="2100" dirty="0">
                  <a:latin typeface="Franklin Gothic Book" pitchFamily="34" charset="0"/>
                </a:rPr>
                <a:t>Report Processing</a:t>
              </a:r>
            </a:p>
          </p:txBody>
        </p:sp>
      </p:grpSp>
      <p:sp>
        <p:nvSpPr>
          <p:cNvPr id="444453" name="Text Box 37"/>
          <p:cNvSpPr txBox="1">
            <a:spLocks noChangeArrowheads="1"/>
          </p:cNvSpPr>
          <p:nvPr/>
        </p:nvSpPr>
        <p:spPr bwMode="auto">
          <a:xfrm>
            <a:off x="9444435" y="2435897"/>
            <a:ext cx="3742134" cy="579953"/>
          </a:xfrm>
          <a:prstGeom prst="rect">
            <a:avLst/>
          </a:prstGeom>
          <a:noFill/>
          <a:ln w="9525">
            <a:noFill/>
            <a:miter lim="800000"/>
            <a:headEnd/>
            <a:tailEnd/>
          </a:ln>
          <a:effectLst/>
        </p:spPr>
        <p:txBody>
          <a:bodyPr lIns="208584" tIns="104292" rIns="208584" bIns="104292">
            <a:spAutoFit/>
          </a:bodyPr>
          <a:lstStyle/>
          <a:p>
            <a:pPr eaLnBrk="1" hangingPunct="1">
              <a:lnSpc>
                <a:spcPct val="100000"/>
              </a:lnSpc>
              <a:spcBef>
                <a:spcPct val="0"/>
              </a:spcBef>
            </a:pPr>
            <a:r>
              <a:rPr lang="en-US">
                <a:latin typeface="Franklin Gothic Book" pitchFamily="34" charset="0"/>
              </a:rPr>
              <a:t>Office</a:t>
            </a:r>
          </a:p>
        </p:txBody>
      </p:sp>
      <p:pic>
        <p:nvPicPr>
          <p:cNvPr id="444463" name="Object 38" descr="npo0004ab"/>
          <p:cNvPicPr>
            <a:picLocks noChangeAspect="1" noChangeArrowheads="1"/>
          </p:cNvPicPr>
          <p:nvPr/>
        </p:nvPicPr>
        <p:blipFill>
          <a:blip r:embed="rId10"/>
          <a:srcRect/>
          <a:stretch>
            <a:fillRect/>
          </a:stretch>
        </p:blipFill>
        <p:spPr bwMode="auto">
          <a:xfrm>
            <a:off x="9797118" y="3793838"/>
            <a:ext cx="3226105" cy="2176906"/>
          </a:xfrm>
          <a:prstGeom prst="rect">
            <a:avLst/>
          </a:prstGeom>
          <a:noFill/>
          <a:ln w="12700" algn="ctr">
            <a:noFill/>
            <a:miter lim="800000"/>
            <a:headEnd/>
            <a:tailEnd/>
          </a:ln>
          <a:effectLst/>
        </p:spPr>
      </p:pic>
      <p:sp>
        <p:nvSpPr>
          <p:cNvPr id="444455" name="AutoShape 39"/>
          <p:cNvSpPr>
            <a:spLocks noChangeArrowheads="1"/>
          </p:cNvSpPr>
          <p:nvPr/>
        </p:nvSpPr>
        <p:spPr bwMode="auto">
          <a:xfrm>
            <a:off x="14433947" y="5795751"/>
            <a:ext cx="890984" cy="2015913"/>
          </a:xfrm>
          <a:prstGeom prst="upDownArrow">
            <a:avLst>
              <a:gd name="adj1" fmla="val 50000"/>
              <a:gd name="adj2" fmla="val 48000"/>
            </a:avLst>
          </a:prstGeom>
          <a:gradFill rotWithShape="1">
            <a:gsLst>
              <a:gs pos="0">
                <a:schemeClr val="folHlink"/>
              </a:gs>
              <a:gs pos="100000">
                <a:schemeClr val="folHlink">
                  <a:gamma/>
                  <a:shade val="46275"/>
                  <a:invGamma/>
                </a:schemeClr>
              </a:gs>
            </a:gsLst>
            <a:lin ang="2700000" scaled="1"/>
          </a:gradFill>
          <a:ln w="12700" algn="ctr">
            <a:noFill/>
            <a:miter lim="800000"/>
            <a:headEnd/>
            <a:tailEnd/>
          </a:ln>
          <a:effectLst/>
        </p:spPr>
        <p:txBody>
          <a:bodyPr wrap="none" lIns="208584" tIns="104292" rIns="208584" bIns="104292" anchor="ctr"/>
          <a:lstStyle/>
          <a:p>
            <a:endParaRPr lang="nl-BE"/>
          </a:p>
        </p:txBody>
      </p:sp>
      <p:sp>
        <p:nvSpPr>
          <p:cNvPr id="444456" name="Text Box 40"/>
          <p:cNvSpPr txBox="1">
            <a:spLocks noChangeArrowheads="1"/>
          </p:cNvSpPr>
          <p:nvPr/>
        </p:nvSpPr>
        <p:spPr bwMode="auto">
          <a:xfrm>
            <a:off x="13186569" y="2435897"/>
            <a:ext cx="3742134" cy="579953"/>
          </a:xfrm>
          <a:prstGeom prst="rect">
            <a:avLst/>
          </a:prstGeom>
          <a:noFill/>
          <a:ln w="9525">
            <a:noFill/>
            <a:miter lim="800000"/>
            <a:headEnd/>
            <a:tailEnd/>
          </a:ln>
          <a:effectLst/>
        </p:spPr>
        <p:txBody>
          <a:bodyPr lIns="208584" tIns="104292" rIns="208584" bIns="104292">
            <a:spAutoFit/>
          </a:bodyPr>
          <a:lstStyle/>
          <a:p>
            <a:pPr eaLnBrk="1" hangingPunct="1">
              <a:lnSpc>
                <a:spcPct val="100000"/>
              </a:lnSpc>
              <a:spcBef>
                <a:spcPct val="0"/>
              </a:spcBef>
            </a:pPr>
            <a:r>
              <a:rPr lang="en-US">
                <a:latin typeface="Franklin Gothic Book" pitchFamily="34" charset="0"/>
              </a:rPr>
              <a:t>Custom App</a:t>
            </a:r>
          </a:p>
        </p:txBody>
      </p:sp>
      <p:sp>
        <p:nvSpPr>
          <p:cNvPr id="444457" name="AutoShape 41"/>
          <p:cNvSpPr>
            <a:spLocks noChangeArrowheads="1"/>
          </p:cNvSpPr>
          <p:nvPr/>
        </p:nvSpPr>
        <p:spPr bwMode="auto">
          <a:xfrm>
            <a:off x="10870010" y="5795751"/>
            <a:ext cx="890984" cy="2015913"/>
          </a:xfrm>
          <a:prstGeom prst="upDownArrow">
            <a:avLst>
              <a:gd name="adj1" fmla="val 50000"/>
              <a:gd name="adj2" fmla="val 48000"/>
            </a:avLst>
          </a:prstGeom>
          <a:gradFill rotWithShape="1">
            <a:gsLst>
              <a:gs pos="0">
                <a:schemeClr val="folHlink"/>
              </a:gs>
              <a:gs pos="100000">
                <a:schemeClr val="folHlink">
                  <a:gamma/>
                  <a:shade val="46275"/>
                  <a:invGamma/>
                </a:schemeClr>
              </a:gs>
            </a:gsLst>
            <a:lin ang="2700000" scaled="1"/>
          </a:gradFill>
          <a:ln w="12700" algn="ctr">
            <a:noFill/>
            <a:miter lim="800000"/>
            <a:headEnd/>
            <a:tailEnd/>
          </a:ln>
          <a:effectLst/>
        </p:spPr>
        <p:txBody>
          <a:bodyPr wrap="none" lIns="208584" tIns="104292" rIns="208584" bIns="104292" anchor="ctr"/>
          <a:lstStyle/>
          <a:p>
            <a:endParaRPr lang="nl-BE"/>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r>
              <a:rPr lang="en-US"/>
              <a:t>Analysis Services</a:t>
            </a:r>
          </a:p>
        </p:txBody>
      </p:sp>
      <p:sp>
        <p:nvSpPr>
          <p:cNvPr id="435203" name="Rectangle 3"/>
          <p:cNvSpPr>
            <a:spLocks noGrp="1" noChangeArrowheads="1"/>
          </p:cNvSpPr>
          <p:nvPr>
            <p:ph type="body" idx="1"/>
          </p:nvPr>
        </p:nvSpPr>
        <p:spPr>
          <a:xfrm>
            <a:off x="890984" y="3121867"/>
            <a:ext cx="20492641" cy="9554589"/>
          </a:xfrm>
        </p:spPr>
        <p:txBody>
          <a:bodyPr>
            <a:normAutofit lnSpcReduction="10000"/>
          </a:bodyPr>
          <a:lstStyle/>
          <a:p>
            <a:r>
              <a:rPr lang="en-US"/>
              <a:t>Unified Dimensional Model</a:t>
            </a:r>
          </a:p>
          <a:p>
            <a:pPr lvl="1"/>
            <a:r>
              <a:rPr lang="en-US"/>
              <a:t>Integrating relational and OLAP views</a:t>
            </a:r>
          </a:p>
          <a:p>
            <a:r>
              <a:rPr lang="en-US"/>
              <a:t>Pro-active caching</a:t>
            </a:r>
          </a:p>
          <a:p>
            <a:pPr lvl="1"/>
            <a:r>
              <a:rPr lang="en-US"/>
              <a:t>Bringing the best of MOLAP to ROLAP</a:t>
            </a:r>
          </a:p>
          <a:p>
            <a:r>
              <a:rPr lang="en-US"/>
              <a:t>Advanced Business Intelligence</a:t>
            </a:r>
          </a:p>
          <a:p>
            <a:pPr lvl="1"/>
            <a:r>
              <a:rPr lang="en-US"/>
              <a:t>KPIs, MDX scripts, translations, currency…</a:t>
            </a:r>
          </a:p>
          <a:p>
            <a:r>
              <a:rPr lang="en-US"/>
              <a:t>Web services</a:t>
            </a:r>
          </a:p>
          <a:p>
            <a:pPr lvl="1"/>
            <a:r>
              <a:rPr lang="en-US"/>
              <a:t>Native XML/A</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400943" y="402485"/>
            <a:ext cx="17968185" cy="1532934"/>
          </a:xfrm>
        </p:spPr>
        <p:txBody>
          <a:bodyPr>
            <a:normAutofit fontScale="90000"/>
          </a:bodyPr>
          <a:lstStyle/>
          <a:p>
            <a:r>
              <a:rPr lang="en-US" dirty="0"/>
              <a:t>Data Mining Focus</a:t>
            </a:r>
          </a:p>
        </p:txBody>
      </p:sp>
      <p:sp>
        <p:nvSpPr>
          <p:cNvPr id="436227" name="Rectangle 3"/>
          <p:cNvSpPr>
            <a:spLocks noGrp="1" noChangeArrowheads="1"/>
          </p:cNvSpPr>
          <p:nvPr>
            <p:ph type="body" idx="1"/>
          </p:nvPr>
        </p:nvSpPr>
        <p:spPr>
          <a:xfrm>
            <a:off x="619054" y="1630322"/>
            <a:ext cx="20492641" cy="11787270"/>
          </a:xfrm>
        </p:spPr>
        <p:txBody>
          <a:bodyPr/>
          <a:lstStyle/>
          <a:p>
            <a:pPr marL="1318134" indent="-1318134">
              <a:lnSpc>
                <a:spcPct val="70000"/>
              </a:lnSpc>
            </a:pPr>
            <a:endParaRPr lang="en-US" sz="3600" dirty="0"/>
          </a:p>
          <a:p>
            <a:pPr marL="1318134" indent="-1318134"/>
            <a:r>
              <a:rPr lang="en-US" sz="3600" dirty="0"/>
              <a:t>Complete set of analytics</a:t>
            </a:r>
          </a:p>
          <a:p>
            <a:pPr marL="2350190" lvl="1" indent="-1028434"/>
            <a:r>
              <a:rPr lang="en-US" sz="3600" dirty="0"/>
              <a:t>Most popular data mining algorithms (5 new)</a:t>
            </a:r>
          </a:p>
          <a:p>
            <a:pPr marL="2350190" lvl="1" indent="-1028434"/>
            <a:r>
              <a:rPr lang="en-US" sz="3600" dirty="0"/>
              <a:t>Enhanced creating, editing, and viewing environment</a:t>
            </a:r>
          </a:p>
          <a:p>
            <a:pPr marL="2350190" lvl="1" indent="-1028434"/>
            <a:endParaRPr lang="en-US" sz="3600" dirty="0"/>
          </a:p>
          <a:p>
            <a:pPr marL="1318134" indent="-1318134"/>
            <a:r>
              <a:rPr lang="en-US" sz="3600" dirty="0"/>
              <a:t>Embedded data mining</a:t>
            </a:r>
          </a:p>
          <a:p>
            <a:pPr marL="2350190" lvl="1" indent="-1028434"/>
            <a:r>
              <a:rPr lang="en-US" sz="3600" dirty="0"/>
              <a:t>Embed data mining in LOB applications</a:t>
            </a:r>
          </a:p>
          <a:p>
            <a:pPr marL="2350190" lvl="1" indent="-1028434"/>
            <a:r>
              <a:rPr lang="en-US" sz="3600" dirty="0"/>
              <a:t>Complete SQL language based API</a:t>
            </a:r>
          </a:p>
          <a:p>
            <a:pPr marL="2350190" lvl="1" indent="-1028434"/>
            <a:r>
              <a:rPr lang="en-US" sz="3600" dirty="0"/>
              <a:t>Native XML/A support</a:t>
            </a:r>
          </a:p>
          <a:p>
            <a:pPr marL="1318134" indent="-1318134"/>
            <a:endParaRPr lang="en-US" sz="3600" dirty="0"/>
          </a:p>
          <a:p>
            <a:pPr marL="1318134" indent="-1318134"/>
            <a:r>
              <a:rPr lang="en-US" sz="3600" dirty="0"/>
              <a:t>Integrated solution</a:t>
            </a:r>
          </a:p>
          <a:p>
            <a:pPr marL="2350190" lvl="1" indent="-1028434"/>
            <a:r>
              <a:rPr lang="en-US" sz="3600" dirty="0"/>
              <a:t>Tight integration with Relational, OLAP, DTS, Reporting technologies</a:t>
            </a:r>
          </a:p>
          <a:p>
            <a:pPr marL="2350190" lvl="1" indent="-1028434"/>
            <a:r>
              <a:rPr lang="en-US" sz="3600" dirty="0"/>
              <a:t>Comprehensive SQL Server BI platform</a:t>
            </a:r>
          </a:p>
          <a:p>
            <a:pPr marL="1318134" indent="-1318134"/>
            <a:endParaRPr lang="en-US" sz="3600" dirty="0"/>
          </a:p>
          <a:p>
            <a:pPr marL="1318134" indent="-1318134"/>
            <a:r>
              <a:rPr lang="en-US" sz="3600" dirty="0"/>
              <a:t>Alliance with ISVs</a:t>
            </a:r>
          </a:p>
          <a:p>
            <a:pPr marL="2350190" lvl="1" indent="-1028434"/>
            <a:r>
              <a:rPr lang="en-US" sz="3600" dirty="0"/>
              <a:t>Focus on broadening the market</a:t>
            </a:r>
          </a:p>
          <a:p>
            <a:pPr marL="2350190" lvl="1" indent="-1028434"/>
            <a:r>
              <a:rPr lang="en-US" sz="3600" dirty="0"/>
              <a:t>Agreed on finalizing DM industry standard based on OLE DB for DM and XML/A</a:t>
            </a:r>
          </a:p>
          <a:p>
            <a:pPr marL="2350190" lvl="1" indent="-1028434"/>
            <a:endParaRPr lang="en-US" sz="36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p:txBody>
          <a:bodyPr/>
          <a:lstStyle/>
          <a:p>
            <a:r>
              <a:rPr lang="en-US"/>
              <a:t>Complete Set of Algorithms</a:t>
            </a:r>
          </a:p>
        </p:txBody>
      </p:sp>
      <p:grpSp>
        <p:nvGrpSpPr>
          <p:cNvPr id="2" name="Group 3"/>
          <p:cNvGrpSpPr>
            <a:grpSpLocks/>
          </p:cNvGrpSpPr>
          <p:nvPr/>
        </p:nvGrpSpPr>
        <p:grpSpPr bwMode="auto">
          <a:xfrm>
            <a:off x="1247378" y="2379898"/>
            <a:ext cx="5702300" cy="4101824"/>
            <a:chOff x="336" y="680"/>
            <a:chExt cx="1536" cy="1172"/>
          </a:xfrm>
        </p:grpSpPr>
        <p:pic>
          <p:nvPicPr>
            <p:cNvPr id="440364" name="Object 4" descr="npo0004ad"/>
            <p:cNvPicPr>
              <a:picLocks noChangeAspect="1" noChangeArrowheads="1"/>
            </p:cNvPicPr>
            <p:nvPr/>
          </p:nvPicPr>
          <p:blipFill>
            <a:blip r:embed="rId3"/>
            <a:srcRect/>
            <a:stretch>
              <a:fillRect/>
            </a:stretch>
          </p:blipFill>
          <p:spPr bwMode="auto">
            <a:xfrm>
              <a:off x="480" y="680"/>
              <a:ext cx="1152" cy="960"/>
            </a:xfrm>
            <a:prstGeom prst="rect">
              <a:avLst/>
            </a:prstGeom>
            <a:noFill/>
            <a:ln w="9525" algn="ctr">
              <a:solidFill>
                <a:schemeClr val="tx1"/>
              </a:solidFill>
              <a:miter lim="800000"/>
              <a:headEnd/>
              <a:tailEnd/>
            </a:ln>
            <a:effectLst/>
          </p:spPr>
        </p:pic>
        <p:sp>
          <p:nvSpPr>
            <p:cNvPr id="440325" name="Text Box 5"/>
            <p:cNvSpPr txBox="1">
              <a:spLocks noChangeArrowheads="1"/>
            </p:cNvSpPr>
            <p:nvPr/>
          </p:nvSpPr>
          <p:spPr bwMode="auto">
            <a:xfrm>
              <a:off x="336" y="1584"/>
              <a:ext cx="1536" cy="268"/>
            </a:xfrm>
            <a:prstGeom prst="rect">
              <a:avLst/>
            </a:prstGeom>
            <a:noFill/>
            <a:ln w="12700">
              <a:noFill/>
              <a:miter lim="800000"/>
              <a:headEnd type="none" w="sm" len="sm"/>
              <a:tailEnd type="none" w="sm" len="sm"/>
            </a:ln>
            <a:effectLst/>
          </p:spPr>
          <p:txBody>
            <a:bodyPr>
              <a:spAutoFit/>
            </a:bodyPr>
            <a:lstStyle/>
            <a:p>
              <a:pPr algn="l" eaLnBrk="1" hangingPunct="1">
                <a:lnSpc>
                  <a:spcPct val="100000"/>
                </a:lnSpc>
                <a:spcBef>
                  <a:spcPct val="0"/>
                </a:spcBef>
              </a:pPr>
              <a:r>
                <a:rPr lang="en-US" sz="5500" b="1" dirty="0">
                  <a:effectLst>
                    <a:outerShdw blurRad="38100" dist="38100" dir="2700000" algn="tl">
                      <a:srgbClr val="000000"/>
                    </a:outerShdw>
                  </a:effectLst>
                  <a:cs typeface="Arial" charset="0"/>
                </a:rPr>
                <a:t>Decision Trees</a:t>
              </a:r>
            </a:p>
          </p:txBody>
        </p:sp>
      </p:grpSp>
      <p:grpSp>
        <p:nvGrpSpPr>
          <p:cNvPr id="3" name="Group 6"/>
          <p:cNvGrpSpPr>
            <a:grpSpLocks/>
          </p:cNvGrpSpPr>
          <p:nvPr/>
        </p:nvGrpSpPr>
        <p:grpSpPr bwMode="auto">
          <a:xfrm>
            <a:off x="8553450" y="2379898"/>
            <a:ext cx="4454922" cy="4101824"/>
            <a:chOff x="2304" y="680"/>
            <a:chExt cx="1200" cy="1172"/>
          </a:xfrm>
        </p:grpSpPr>
        <p:pic>
          <p:nvPicPr>
            <p:cNvPr id="440366" name="Object 7" descr="npo0004af"/>
            <p:cNvPicPr>
              <a:picLocks noChangeAspect="1" noChangeArrowheads="1"/>
            </p:cNvPicPr>
            <p:nvPr/>
          </p:nvPicPr>
          <p:blipFill>
            <a:blip r:embed="rId4"/>
            <a:srcRect/>
            <a:stretch>
              <a:fillRect/>
            </a:stretch>
          </p:blipFill>
          <p:spPr bwMode="auto">
            <a:xfrm>
              <a:off x="2304" y="680"/>
              <a:ext cx="1152" cy="958"/>
            </a:xfrm>
            <a:prstGeom prst="rect">
              <a:avLst/>
            </a:prstGeom>
            <a:noFill/>
            <a:ln w="12700" algn="ctr">
              <a:solidFill>
                <a:schemeClr val="tx1"/>
              </a:solidFill>
              <a:miter lim="800000"/>
              <a:headEnd/>
              <a:tailEnd/>
            </a:ln>
            <a:effectLst/>
          </p:spPr>
        </p:pic>
        <p:sp>
          <p:nvSpPr>
            <p:cNvPr id="440328" name="Text Box 8"/>
            <p:cNvSpPr txBox="1">
              <a:spLocks noChangeArrowheads="1"/>
            </p:cNvSpPr>
            <p:nvPr/>
          </p:nvSpPr>
          <p:spPr bwMode="auto">
            <a:xfrm>
              <a:off x="2352" y="1584"/>
              <a:ext cx="1152" cy="268"/>
            </a:xfrm>
            <a:prstGeom prst="rect">
              <a:avLst/>
            </a:prstGeom>
            <a:noFill/>
            <a:ln w="12700">
              <a:noFill/>
              <a:miter lim="800000"/>
              <a:headEnd type="none" w="sm" len="sm"/>
              <a:tailEnd type="none" w="sm" len="sm"/>
            </a:ln>
            <a:effectLst/>
          </p:spPr>
          <p:txBody>
            <a:bodyPr>
              <a:spAutoFit/>
            </a:bodyPr>
            <a:lstStyle/>
            <a:p>
              <a:pPr algn="l" eaLnBrk="1" hangingPunct="1">
                <a:lnSpc>
                  <a:spcPct val="100000"/>
                </a:lnSpc>
                <a:spcBef>
                  <a:spcPct val="0"/>
                </a:spcBef>
              </a:pPr>
              <a:r>
                <a:rPr lang="en-US" sz="5500" b="1" dirty="0">
                  <a:effectLst>
                    <a:outerShdw blurRad="38100" dist="38100" dir="2700000" algn="tl">
                      <a:srgbClr val="000000"/>
                    </a:outerShdw>
                  </a:effectLst>
                  <a:cs typeface="Arial" charset="0"/>
                </a:rPr>
                <a:t>Clustering</a:t>
              </a:r>
            </a:p>
          </p:txBody>
        </p:sp>
      </p:grpSp>
      <p:grpSp>
        <p:nvGrpSpPr>
          <p:cNvPr id="4" name="Group 9"/>
          <p:cNvGrpSpPr>
            <a:grpSpLocks/>
          </p:cNvGrpSpPr>
          <p:nvPr/>
        </p:nvGrpSpPr>
        <p:grpSpPr bwMode="auto">
          <a:xfrm>
            <a:off x="15324931" y="2379898"/>
            <a:ext cx="4811316" cy="4101824"/>
            <a:chOff x="4128" y="680"/>
            <a:chExt cx="1296" cy="1172"/>
          </a:xfrm>
        </p:grpSpPr>
        <p:pic>
          <p:nvPicPr>
            <p:cNvPr id="440367" name="Picture 10" descr="npo0004b1"/>
            <p:cNvPicPr>
              <a:picLocks noChangeAspect="1" noChangeArrowheads="1"/>
            </p:cNvPicPr>
            <p:nvPr/>
          </p:nvPicPr>
          <p:blipFill>
            <a:blip r:embed="rId5"/>
            <a:srcRect/>
            <a:stretch>
              <a:fillRect/>
            </a:stretch>
          </p:blipFill>
          <p:spPr bwMode="auto">
            <a:xfrm>
              <a:off x="4128" y="680"/>
              <a:ext cx="1152" cy="961"/>
            </a:xfrm>
            <a:prstGeom prst="rect">
              <a:avLst/>
            </a:prstGeom>
            <a:noFill/>
            <a:ln w="9525" algn="ctr">
              <a:solidFill>
                <a:schemeClr val="tx1"/>
              </a:solidFill>
              <a:miter lim="800000"/>
              <a:headEnd/>
              <a:tailEnd/>
            </a:ln>
            <a:effectLst/>
          </p:spPr>
        </p:pic>
        <p:sp>
          <p:nvSpPr>
            <p:cNvPr id="440331" name="Text Box 11"/>
            <p:cNvSpPr txBox="1">
              <a:spLocks noChangeArrowheads="1"/>
            </p:cNvSpPr>
            <p:nvPr/>
          </p:nvSpPr>
          <p:spPr bwMode="auto">
            <a:xfrm>
              <a:off x="4128" y="1584"/>
              <a:ext cx="1296" cy="268"/>
            </a:xfrm>
            <a:prstGeom prst="rect">
              <a:avLst/>
            </a:prstGeom>
            <a:noFill/>
            <a:ln w="12700">
              <a:noFill/>
              <a:miter lim="800000"/>
              <a:headEnd type="none" w="sm" len="sm"/>
              <a:tailEnd type="none" w="sm" len="sm"/>
            </a:ln>
            <a:effectLst/>
          </p:spPr>
          <p:txBody>
            <a:bodyPr>
              <a:spAutoFit/>
            </a:bodyPr>
            <a:lstStyle/>
            <a:p>
              <a:pPr algn="l" eaLnBrk="1" hangingPunct="1">
                <a:lnSpc>
                  <a:spcPct val="100000"/>
                </a:lnSpc>
                <a:spcBef>
                  <a:spcPct val="0"/>
                </a:spcBef>
              </a:pPr>
              <a:r>
                <a:rPr lang="en-US" sz="5500" b="1" dirty="0">
                  <a:effectLst>
                    <a:outerShdw blurRad="38100" dist="38100" dir="2700000" algn="tl">
                      <a:srgbClr val="000000"/>
                    </a:outerShdw>
                  </a:effectLst>
                  <a:cs typeface="Arial" charset="0"/>
                </a:rPr>
                <a:t>Time Series</a:t>
              </a:r>
            </a:p>
          </p:txBody>
        </p:sp>
      </p:grpSp>
      <p:grpSp>
        <p:nvGrpSpPr>
          <p:cNvPr id="5" name="Group 12"/>
          <p:cNvGrpSpPr>
            <a:grpSpLocks/>
          </p:cNvGrpSpPr>
          <p:nvPr/>
        </p:nvGrpSpPr>
        <p:grpSpPr bwMode="auto">
          <a:xfrm>
            <a:off x="1603772" y="7251689"/>
            <a:ext cx="4633119" cy="4976786"/>
            <a:chOff x="432" y="2072"/>
            <a:chExt cx="1248" cy="1422"/>
          </a:xfrm>
        </p:grpSpPr>
        <p:pic>
          <p:nvPicPr>
            <p:cNvPr id="440368" name="Object 13" descr="npo0004b3"/>
            <p:cNvPicPr>
              <a:picLocks noChangeAspect="1" noChangeArrowheads="1"/>
            </p:cNvPicPr>
            <p:nvPr/>
          </p:nvPicPr>
          <p:blipFill>
            <a:blip r:embed="rId6"/>
            <a:srcRect/>
            <a:stretch>
              <a:fillRect/>
            </a:stretch>
          </p:blipFill>
          <p:spPr bwMode="auto">
            <a:xfrm>
              <a:off x="528" y="2072"/>
              <a:ext cx="1102" cy="960"/>
            </a:xfrm>
            <a:prstGeom prst="rect">
              <a:avLst/>
            </a:prstGeom>
            <a:noFill/>
            <a:ln w="9525" algn="ctr">
              <a:solidFill>
                <a:schemeClr val="tx1"/>
              </a:solidFill>
              <a:miter lim="800000"/>
              <a:headEnd/>
              <a:tailEnd/>
            </a:ln>
            <a:effectLst/>
          </p:spPr>
        </p:pic>
        <p:sp>
          <p:nvSpPr>
            <p:cNvPr id="440334" name="Text Box 14"/>
            <p:cNvSpPr txBox="1">
              <a:spLocks noChangeArrowheads="1"/>
            </p:cNvSpPr>
            <p:nvPr/>
          </p:nvSpPr>
          <p:spPr bwMode="auto">
            <a:xfrm>
              <a:off x="432" y="2976"/>
              <a:ext cx="1248" cy="518"/>
            </a:xfrm>
            <a:prstGeom prst="rect">
              <a:avLst/>
            </a:prstGeom>
            <a:noFill/>
            <a:ln w="12700">
              <a:noFill/>
              <a:miter lim="800000"/>
              <a:headEnd type="none" w="sm" len="sm"/>
              <a:tailEnd type="none" w="sm" len="sm"/>
            </a:ln>
            <a:effectLst/>
          </p:spPr>
          <p:txBody>
            <a:bodyPr>
              <a:spAutoFit/>
            </a:bodyPr>
            <a:lstStyle/>
            <a:p>
              <a:pPr algn="l" eaLnBrk="1" hangingPunct="1">
                <a:lnSpc>
                  <a:spcPct val="100000"/>
                </a:lnSpc>
                <a:spcBef>
                  <a:spcPct val="0"/>
                </a:spcBef>
              </a:pPr>
              <a:r>
                <a:rPr lang="en-US" sz="5500" b="1" dirty="0">
                  <a:effectLst>
                    <a:outerShdw blurRad="38100" dist="38100" dir="2700000" algn="tl">
                      <a:srgbClr val="000000"/>
                    </a:outerShdw>
                  </a:effectLst>
                  <a:cs typeface="Arial" charset="0"/>
                </a:rPr>
                <a:t>Sequence Clustering</a:t>
              </a:r>
            </a:p>
          </p:txBody>
        </p:sp>
      </p:grpSp>
      <p:grpSp>
        <p:nvGrpSpPr>
          <p:cNvPr id="6" name="Group 15"/>
          <p:cNvGrpSpPr>
            <a:grpSpLocks/>
          </p:cNvGrpSpPr>
          <p:nvPr/>
        </p:nvGrpSpPr>
        <p:grpSpPr bwMode="auto">
          <a:xfrm>
            <a:off x="8375253" y="7223690"/>
            <a:ext cx="5702300" cy="4297815"/>
            <a:chOff x="2256" y="2064"/>
            <a:chExt cx="1536" cy="1228"/>
          </a:xfrm>
        </p:grpSpPr>
        <p:pic>
          <p:nvPicPr>
            <p:cNvPr id="440369" name="Object 16" descr="npo0004b5"/>
            <p:cNvPicPr>
              <a:picLocks noChangeAspect="1" noChangeArrowheads="1"/>
            </p:cNvPicPr>
            <p:nvPr/>
          </p:nvPicPr>
          <p:blipFill>
            <a:blip r:embed="rId7"/>
            <a:srcRect/>
            <a:stretch>
              <a:fillRect/>
            </a:stretch>
          </p:blipFill>
          <p:spPr bwMode="auto">
            <a:xfrm>
              <a:off x="2304" y="2064"/>
              <a:ext cx="1152" cy="1008"/>
            </a:xfrm>
            <a:prstGeom prst="rect">
              <a:avLst/>
            </a:prstGeom>
            <a:noFill/>
            <a:ln w="9525" algn="ctr">
              <a:solidFill>
                <a:schemeClr val="tx1"/>
              </a:solidFill>
              <a:miter lim="800000"/>
              <a:headEnd/>
              <a:tailEnd/>
            </a:ln>
            <a:effectLst/>
          </p:spPr>
        </p:pic>
        <p:sp>
          <p:nvSpPr>
            <p:cNvPr id="440337" name="Text Box 17"/>
            <p:cNvSpPr txBox="1">
              <a:spLocks noChangeArrowheads="1"/>
            </p:cNvSpPr>
            <p:nvPr/>
          </p:nvSpPr>
          <p:spPr bwMode="auto">
            <a:xfrm>
              <a:off x="2256" y="3024"/>
              <a:ext cx="1536" cy="268"/>
            </a:xfrm>
            <a:prstGeom prst="rect">
              <a:avLst/>
            </a:prstGeom>
            <a:noFill/>
            <a:ln w="12700">
              <a:noFill/>
              <a:miter lim="800000"/>
              <a:headEnd type="none" w="sm" len="sm"/>
              <a:tailEnd type="none" w="sm" len="sm"/>
            </a:ln>
            <a:effectLst/>
          </p:spPr>
          <p:txBody>
            <a:bodyPr>
              <a:spAutoFit/>
            </a:bodyPr>
            <a:lstStyle/>
            <a:p>
              <a:pPr algn="l" eaLnBrk="1" hangingPunct="1">
                <a:lnSpc>
                  <a:spcPct val="100000"/>
                </a:lnSpc>
                <a:spcBef>
                  <a:spcPct val="0"/>
                </a:spcBef>
              </a:pPr>
              <a:r>
                <a:rPr lang="en-US" sz="5500" b="1" dirty="0">
                  <a:effectLst>
                    <a:outerShdw blurRad="38100" dist="38100" dir="2700000" algn="tl">
                      <a:srgbClr val="000000"/>
                    </a:outerShdw>
                  </a:effectLst>
                  <a:cs typeface="Arial" charset="0"/>
                </a:rPr>
                <a:t>Association</a:t>
              </a:r>
            </a:p>
          </p:txBody>
        </p:sp>
      </p:grpSp>
      <p:grpSp>
        <p:nvGrpSpPr>
          <p:cNvPr id="7" name="Group 18"/>
          <p:cNvGrpSpPr>
            <a:grpSpLocks/>
          </p:cNvGrpSpPr>
          <p:nvPr/>
        </p:nvGrpSpPr>
        <p:grpSpPr bwMode="auto">
          <a:xfrm>
            <a:off x="15146734" y="7251688"/>
            <a:ext cx="5702300" cy="4101824"/>
            <a:chOff x="4080" y="2024"/>
            <a:chExt cx="1536" cy="1172"/>
          </a:xfrm>
        </p:grpSpPr>
        <p:pic>
          <p:nvPicPr>
            <p:cNvPr id="440339" name="Picture 19"/>
            <p:cNvPicPr preferRelativeResize="0">
              <a:picLocks noChangeArrowheads="1"/>
            </p:cNvPicPr>
            <p:nvPr/>
          </p:nvPicPr>
          <p:blipFill>
            <a:blip r:embed="rId8"/>
            <a:srcRect/>
            <a:stretch>
              <a:fillRect/>
            </a:stretch>
          </p:blipFill>
          <p:spPr bwMode="auto">
            <a:xfrm>
              <a:off x="4128" y="2024"/>
              <a:ext cx="1152" cy="960"/>
            </a:xfrm>
            <a:prstGeom prst="rect">
              <a:avLst/>
            </a:prstGeom>
            <a:noFill/>
            <a:ln w="9525">
              <a:solidFill>
                <a:schemeClr val="tx1"/>
              </a:solidFill>
              <a:miter lim="800000"/>
              <a:headEnd/>
              <a:tailEnd/>
            </a:ln>
            <a:effectLst/>
          </p:spPr>
        </p:pic>
        <p:sp>
          <p:nvSpPr>
            <p:cNvPr id="440340" name="Text Box 20"/>
            <p:cNvSpPr txBox="1">
              <a:spLocks noChangeArrowheads="1"/>
            </p:cNvSpPr>
            <p:nvPr/>
          </p:nvSpPr>
          <p:spPr bwMode="auto">
            <a:xfrm>
              <a:off x="4080" y="2928"/>
              <a:ext cx="1536" cy="268"/>
            </a:xfrm>
            <a:prstGeom prst="rect">
              <a:avLst/>
            </a:prstGeom>
            <a:noFill/>
            <a:ln w="12700">
              <a:noFill/>
              <a:miter lim="800000"/>
              <a:headEnd type="none" w="sm" len="sm"/>
              <a:tailEnd type="none" w="sm" len="sm"/>
            </a:ln>
            <a:effectLst/>
          </p:spPr>
          <p:txBody>
            <a:bodyPr>
              <a:spAutoFit/>
            </a:bodyPr>
            <a:lstStyle/>
            <a:p>
              <a:pPr algn="l" eaLnBrk="1" hangingPunct="1">
                <a:lnSpc>
                  <a:spcPct val="100000"/>
                </a:lnSpc>
                <a:spcBef>
                  <a:spcPct val="0"/>
                </a:spcBef>
              </a:pPr>
              <a:r>
                <a:rPr lang="en-US" sz="5500" b="1" dirty="0">
                  <a:effectLst>
                    <a:outerShdw blurRad="38100" dist="38100" dir="2700000" algn="tl">
                      <a:srgbClr val="000000"/>
                    </a:outerShdw>
                  </a:effectLst>
                  <a:cs typeface="Arial" charset="0"/>
                </a:rPr>
                <a:t>Naïve </a:t>
              </a:r>
              <a:r>
                <a:rPr lang="en-US" sz="5500" b="1" dirty="0" err="1">
                  <a:effectLst>
                    <a:outerShdw blurRad="38100" dist="38100" dir="2700000" algn="tl">
                      <a:srgbClr val="000000"/>
                    </a:outerShdw>
                  </a:effectLst>
                  <a:cs typeface="Arial" charset="0"/>
                </a:rPr>
                <a:t>Bayes</a:t>
              </a:r>
              <a:endParaRPr lang="en-US" sz="5500" b="1" dirty="0">
                <a:effectLst>
                  <a:outerShdw blurRad="38100" dist="38100" dir="2700000" algn="tl">
                    <a:srgbClr val="000000"/>
                  </a:outerShdw>
                </a:effectLst>
                <a:cs typeface="Arial" charset="0"/>
              </a:endParaRPr>
            </a:p>
          </p:txBody>
        </p:sp>
      </p:grpSp>
      <p:grpSp>
        <p:nvGrpSpPr>
          <p:cNvPr id="8" name="Group 21"/>
          <p:cNvGrpSpPr>
            <a:grpSpLocks/>
          </p:cNvGrpSpPr>
          <p:nvPr/>
        </p:nvGrpSpPr>
        <p:grpSpPr bwMode="auto">
          <a:xfrm>
            <a:off x="8553450" y="11619500"/>
            <a:ext cx="9979025" cy="3331857"/>
            <a:chOff x="2304" y="3320"/>
            <a:chExt cx="2688" cy="952"/>
          </a:xfrm>
        </p:grpSpPr>
        <p:pic>
          <p:nvPicPr>
            <p:cNvPr id="440370" name="Object 22" descr="npo0004b7"/>
            <p:cNvPicPr>
              <a:picLocks noChangeAspect="1" noChangeArrowheads="1"/>
            </p:cNvPicPr>
            <p:nvPr/>
          </p:nvPicPr>
          <p:blipFill>
            <a:blip r:embed="rId9"/>
            <a:srcRect/>
            <a:stretch>
              <a:fillRect/>
            </a:stretch>
          </p:blipFill>
          <p:spPr bwMode="auto">
            <a:xfrm>
              <a:off x="2304" y="3320"/>
              <a:ext cx="1152" cy="952"/>
            </a:xfrm>
            <a:prstGeom prst="rect">
              <a:avLst/>
            </a:prstGeom>
            <a:solidFill>
              <a:srgbClr val="FFFF99"/>
            </a:solidFill>
            <a:ln w="9525" algn="ctr">
              <a:solidFill>
                <a:schemeClr val="tx1"/>
              </a:solidFill>
              <a:miter lim="800000"/>
              <a:headEnd/>
              <a:tailEnd/>
            </a:ln>
            <a:effectLst/>
          </p:spPr>
        </p:pic>
        <p:sp>
          <p:nvSpPr>
            <p:cNvPr id="440343" name="Text Box 23"/>
            <p:cNvSpPr txBox="1">
              <a:spLocks noChangeArrowheads="1"/>
            </p:cNvSpPr>
            <p:nvPr/>
          </p:nvSpPr>
          <p:spPr bwMode="auto">
            <a:xfrm>
              <a:off x="3456" y="3752"/>
              <a:ext cx="1536" cy="268"/>
            </a:xfrm>
            <a:prstGeom prst="rect">
              <a:avLst/>
            </a:prstGeom>
            <a:noFill/>
            <a:ln w="12700">
              <a:noFill/>
              <a:miter lim="800000"/>
              <a:headEnd type="none" w="sm" len="sm"/>
              <a:tailEnd type="none" w="sm" len="sm"/>
            </a:ln>
            <a:effectLst/>
          </p:spPr>
          <p:txBody>
            <a:bodyPr>
              <a:spAutoFit/>
            </a:bodyPr>
            <a:lstStyle/>
            <a:p>
              <a:pPr algn="l" eaLnBrk="1" hangingPunct="1">
                <a:lnSpc>
                  <a:spcPct val="100000"/>
                </a:lnSpc>
                <a:spcBef>
                  <a:spcPct val="0"/>
                </a:spcBef>
              </a:pPr>
              <a:r>
                <a:rPr lang="en-US" sz="5500" b="1" dirty="0">
                  <a:effectLst>
                    <a:outerShdw blurRad="38100" dist="38100" dir="2700000" algn="tl">
                      <a:srgbClr val="000000"/>
                    </a:outerShdw>
                  </a:effectLst>
                  <a:cs typeface="Arial" charset="0"/>
                </a:rPr>
                <a:t>Neural Net</a:t>
              </a:r>
            </a:p>
          </p:txBody>
        </p:sp>
      </p:grpSp>
      <p:sp>
        <p:nvSpPr>
          <p:cNvPr id="440344" name="Rectangle 24"/>
          <p:cNvSpPr>
            <a:spLocks noChangeArrowheads="1"/>
          </p:cNvSpPr>
          <p:nvPr/>
        </p:nvSpPr>
        <p:spPr bwMode="auto">
          <a:xfrm>
            <a:off x="950383" y="2012415"/>
            <a:ext cx="13338780" cy="4896288"/>
          </a:xfrm>
          <a:prstGeom prst="rect">
            <a:avLst/>
          </a:prstGeom>
          <a:noFill/>
          <a:ln w="12700">
            <a:solidFill>
              <a:schemeClr val="accent2"/>
            </a:solidFill>
            <a:prstDash val="dash"/>
            <a:miter lim="800000"/>
            <a:headEnd/>
            <a:tailEnd/>
          </a:ln>
          <a:effectLst/>
        </p:spPr>
        <p:txBody>
          <a:bodyPr wrap="none" lIns="208584" tIns="104292" rIns="208584" bIns="104292" anchor="ctr"/>
          <a:lstStyle/>
          <a:p>
            <a:endParaRPr lang="nl-BE"/>
          </a:p>
        </p:txBody>
      </p:sp>
      <p:sp>
        <p:nvSpPr>
          <p:cNvPr id="440345" name="Text Box 25"/>
          <p:cNvSpPr txBox="1">
            <a:spLocks noChangeArrowheads="1"/>
          </p:cNvSpPr>
          <p:nvPr/>
        </p:nvSpPr>
        <p:spPr bwMode="auto">
          <a:xfrm>
            <a:off x="3701300" y="6208733"/>
            <a:ext cx="6773622" cy="764619"/>
          </a:xfrm>
          <a:prstGeom prst="rect">
            <a:avLst/>
          </a:prstGeom>
          <a:noFill/>
          <a:ln w="9525">
            <a:noFill/>
            <a:miter lim="800000"/>
            <a:headEnd/>
            <a:tailEnd/>
          </a:ln>
          <a:effectLst/>
        </p:spPr>
        <p:txBody>
          <a:bodyPr wrap="none" lIns="208584" tIns="104292" rIns="208584" bIns="104292">
            <a:spAutoFit/>
          </a:bodyPr>
          <a:lstStyle/>
          <a:p>
            <a:pPr algn="l" eaLnBrk="1" hangingPunct="1">
              <a:lnSpc>
                <a:spcPct val="100000"/>
              </a:lnSpc>
              <a:spcBef>
                <a:spcPct val="0"/>
              </a:spcBef>
            </a:pPr>
            <a:r>
              <a:rPr lang="en-US" sz="3600" i="1" dirty="0">
                <a:solidFill>
                  <a:srgbClr val="FF0000"/>
                </a:solidFill>
              </a:rPr>
              <a:t>Introduced in SQL Server 2000</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1069181" y="685970"/>
            <a:ext cx="19245263" cy="1655430"/>
          </a:xfrm>
        </p:spPr>
        <p:txBody>
          <a:bodyPr>
            <a:normAutofit fontScale="90000"/>
          </a:bodyPr>
          <a:lstStyle/>
          <a:p>
            <a:r>
              <a:rPr lang="en-US" dirty="0"/>
              <a:t>SQL Server 2005</a:t>
            </a:r>
            <a:endParaRPr lang="en-US" sz="9100" dirty="0">
              <a:solidFill>
                <a:srgbClr val="CC0000"/>
              </a:solidFill>
            </a:endParaRPr>
          </a:p>
        </p:txBody>
      </p:sp>
      <p:sp>
        <p:nvSpPr>
          <p:cNvPr id="428035" name="Text Box 3"/>
          <p:cNvSpPr txBox="1">
            <a:spLocks noChangeArrowheads="1"/>
          </p:cNvSpPr>
          <p:nvPr/>
        </p:nvSpPr>
        <p:spPr bwMode="auto">
          <a:xfrm>
            <a:off x="694226" y="2162907"/>
            <a:ext cx="19716741" cy="980062"/>
          </a:xfrm>
          <a:prstGeom prst="rect">
            <a:avLst/>
          </a:prstGeom>
          <a:noFill/>
          <a:ln w="9525">
            <a:noFill/>
            <a:miter lim="800000"/>
            <a:headEnd/>
            <a:tailEnd/>
          </a:ln>
          <a:effectLst/>
        </p:spPr>
        <p:txBody>
          <a:bodyPr lIns="208584" tIns="104292" rIns="208584" bIns="104292">
            <a:spAutoFit/>
          </a:bodyPr>
          <a:lstStyle/>
          <a:p>
            <a:pPr eaLnBrk="1" hangingPunct="1">
              <a:lnSpc>
                <a:spcPct val="100000"/>
              </a:lnSpc>
              <a:spcBef>
                <a:spcPct val="50000"/>
              </a:spcBef>
            </a:pPr>
            <a:r>
              <a:rPr lang="en-US" sz="5000" b="1" dirty="0">
                <a:solidFill>
                  <a:schemeClr val="tx2"/>
                </a:solidFill>
              </a:rPr>
              <a:t>A Complete Enterprise Data Management and BI Solution</a:t>
            </a:r>
          </a:p>
        </p:txBody>
      </p:sp>
      <p:pic>
        <p:nvPicPr>
          <p:cNvPr id="428048" name="Picture 4" descr="npo00048a"/>
          <p:cNvPicPr>
            <a:picLocks noChangeAspect="1" noChangeArrowheads="1"/>
          </p:cNvPicPr>
          <p:nvPr/>
        </p:nvPicPr>
        <p:blipFill>
          <a:blip r:embed="rId3"/>
          <a:srcRect/>
          <a:stretch>
            <a:fillRect/>
          </a:stretch>
        </p:blipFill>
        <p:spPr bwMode="auto">
          <a:xfrm>
            <a:off x="4039129" y="3720342"/>
            <a:ext cx="3077610" cy="9582588"/>
          </a:xfrm>
          <a:prstGeom prst="rect">
            <a:avLst/>
          </a:prstGeom>
          <a:noFill/>
          <a:ln w="9525" algn="ctr">
            <a:noFill/>
            <a:miter lim="800000"/>
            <a:headEnd/>
            <a:tailEnd/>
          </a:ln>
          <a:effectLst/>
        </p:spPr>
      </p:pic>
      <p:pic>
        <p:nvPicPr>
          <p:cNvPr id="428049" name="Picture 5" descr="npo00048d"/>
          <p:cNvPicPr>
            <a:picLocks noChangeAspect="1" noChangeArrowheads="1"/>
          </p:cNvPicPr>
          <p:nvPr/>
        </p:nvPicPr>
        <p:blipFill>
          <a:blip r:embed="rId4"/>
          <a:srcRect/>
          <a:stretch>
            <a:fillRect/>
          </a:stretch>
        </p:blipFill>
        <p:spPr bwMode="auto">
          <a:xfrm>
            <a:off x="6949678" y="3720342"/>
            <a:ext cx="7502832" cy="2540891"/>
          </a:xfrm>
          <a:prstGeom prst="rect">
            <a:avLst/>
          </a:prstGeom>
          <a:noFill/>
          <a:ln w="9525" algn="ctr">
            <a:noFill/>
            <a:miter lim="800000"/>
            <a:headEnd/>
            <a:tailEnd/>
          </a:ln>
          <a:effectLst/>
        </p:spPr>
      </p:pic>
      <p:pic>
        <p:nvPicPr>
          <p:cNvPr id="428050" name="Picture 6" descr="npo00048f"/>
          <p:cNvPicPr>
            <a:picLocks noChangeAspect="1" noChangeArrowheads="1"/>
          </p:cNvPicPr>
          <p:nvPr/>
        </p:nvPicPr>
        <p:blipFill>
          <a:blip r:embed="rId5"/>
          <a:srcRect/>
          <a:stretch>
            <a:fillRect/>
          </a:stretch>
        </p:blipFill>
        <p:spPr bwMode="auto">
          <a:xfrm>
            <a:off x="6949678" y="6072241"/>
            <a:ext cx="7502832" cy="2540891"/>
          </a:xfrm>
          <a:prstGeom prst="rect">
            <a:avLst/>
          </a:prstGeom>
          <a:noFill/>
          <a:ln w="9525" algn="ctr">
            <a:noFill/>
            <a:miter lim="800000"/>
            <a:headEnd/>
            <a:tailEnd/>
          </a:ln>
          <a:effectLst/>
        </p:spPr>
      </p:pic>
      <p:pic>
        <p:nvPicPr>
          <p:cNvPr id="428051" name="Picture 7" descr="npo000491"/>
          <p:cNvPicPr>
            <a:picLocks noChangeAspect="1" noChangeArrowheads="1"/>
          </p:cNvPicPr>
          <p:nvPr/>
        </p:nvPicPr>
        <p:blipFill>
          <a:blip r:embed="rId6"/>
          <a:srcRect/>
          <a:stretch>
            <a:fillRect/>
          </a:stretch>
        </p:blipFill>
        <p:spPr bwMode="auto">
          <a:xfrm>
            <a:off x="6949678" y="8424140"/>
            <a:ext cx="7502832" cy="2540891"/>
          </a:xfrm>
          <a:prstGeom prst="rect">
            <a:avLst/>
          </a:prstGeom>
          <a:noFill/>
          <a:ln w="9525" algn="ctr">
            <a:noFill/>
            <a:miter lim="800000"/>
            <a:headEnd/>
            <a:tailEnd/>
          </a:ln>
          <a:effectLst/>
        </p:spPr>
      </p:pic>
      <p:pic>
        <p:nvPicPr>
          <p:cNvPr id="428052" name="Picture 8" descr="npo000492"/>
          <p:cNvPicPr>
            <a:picLocks noChangeAspect="1" noChangeArrowheads="1"/>
          </p:cNvPicPr>
          <p:nvPr/>
        </p:nvPicPr>
        <p:blipFill>
          <a:blip r:embed="rId7"/>
          <a:srcRect/>
          <a:stretch>
            <a:fillRect/>
          </a:stretch>
        </p:blipFill>
        <p:spPr bwMode="auto">
          <a:xfrm>
            <a:off x="6949678" y="10779538"/>
            <a:ext cx="7502832" cy="2540891"/>
          </a:xfrm>
          <a:prstGeom prst="rect">
            <a:avLst/>
          </a:prstGeom>
          <a:noFill/>
          <a:ln w="9525" algn="ctr">
            <a:noFill/>
            <a:miter lim="800000"/>
            <a:headEnd/>
            <a:tailEnd/>
          </a:ln>
          <a:effectLst/>
        </p:spPr>
      </p:pic>
      <p:pic>
        <p:nvPicPr>
          <p:cNvPr id="428053" name="Picture 9" descr="npo000494"/>
          <p:cNvPicPr>
            <a:picLocks noChangeAspect="1" noChangeArrowheads="1"/>
          </p:cNvPicPr>
          <p:nvPr/>
        </p:nvPicPr>
        <p:blipFill>
          <a:blip r:embed="rId8"/>
          <a:srcRect/>
          <a:stretch>
            <a:fillRect/>
          </a:stretch>
        </p:blipFill>
        <p:spPr bwMode="auto">
          <a:xfrm>
            <a:off x="14285449" y="3720342"/>
            <a:ext cx="3077610" cy="9582588"/>
          </a:xfrm>
          <a:prstGeom prst="rect">
            <a:avLst/>
          </a:prstGeom>
          <a:noFill/>
          <a:ln w="9525" algn="ctr">
            <a:noFill/>
            <a:miter lim="800000"/>
            <a:headEnd/>
            <a:tailEnd/>
          </a:ln>
          <a:effectLst/>
        </p:spPr>
      </p:pic>
      <p:sp>
        <p:nvSpPr>
          <p:cNvPr id="428042" name="Rectangle 10"/>
          <p:cNvSpPr>
            <a:spLocks noChangeArrowheads="1"/>
          </p:cNvSpPr>
          <p:nvPr/>
        </p:nvSpPr>
        <p:spPr bwMode="auto">
          <a:xfrm>
            <a:off x="6949678" y="6432723"/>
            <a:ext cx="7306072" cy="1426338"/>
          </a:xfrm>
          <a:prstGeom prst="rect">
            <a:avLst/>
          </a:prstGeom>
          <a:noFill/>
          <a:ln w="9525">
            <a:noFill/>
            <a:miter lim="800000"/>
            <a:headEnd/>
            <a:tailEnd/>
          </a:ln>
          <a:effectLst/>
        </p:spPr>
        <p:txBody>
          <a:bodyPr lIns="208584" tIns="104292" rIns="208584" bIns="104292" anchor="ctr" anchorCtr="1">
            <a:spAutoFit/>
          </a:bodyPr>
          <a:lstStyle/>
          <a:p>
            <a:pPr eaLnBrk="1" hangingPunct="1">
              <a:lnSpc>
                <a:spcPct val="100000"/>
              </a:lnSpc>
              <a:spcBef>
                <a:spcPct val="0"/>
              </a:spcBef>
            </a:pPr>
            <a:r>
              <a:rPr lang="en-US" sz="5500" b="1" dirty="0">
                <a:effectLst>
                  <a:outerShdw blurRad="38100" dist="38100" dir="2700000" algn="tl">
                    <a:srgbClr val="000000"/>
                  </a:outerShdw>
                </a:effectLst>
              </a:rPr>
              <a:t>Analysis Services</a:t>
            </a:r>
            <a:endParaRPr lang="en-US" sz="5500" b="1" dirty="0">
              <a:solidFill>
                <a:schemeClr val="accent1"/>
              </a:solidFill>
              <a:effectLst>
                <a:outerShdw blurRad="38100" dist="38100" dir="2700000" algn="tl">
                  <a:srgbClr val="000000"/>
                </a:outerShdw>
              </a:effectLst>
            </a:endParaRPr>
          </a:p>
          <a:p>
            <a:pPr eaLnBrk="1" hangingPunct="1">
              <a:lnSpc>
                <a:spcPct val="100000"/>
              </a:lnSpc>
              <a:spcBef>
                <a:spcPct val="0"/>
              </a:spcBef>
            </a:pPr>
            <a:r>
              <a:rPr lang="en-US" b="1" dirty="0">
                <a:solidFill>
                  <a:schemeClr val="accent1"/>
                </a:solidFill>
                <a:effectLst>
                  <a:outerShdw blurRad="38100" dist="38100" dir="2700000" algn="tl">
                    <a:srgbClr val="000000"/>
                  </a:outerShdw>
                </a:effectLst>
                <a:latin typeface="Arial" charset="0"/>
              </a:rPr>
              <a:t>OLAP &amp; Data Mining</a:t>
            </a:r>
          </a:p>
        </p:txBody>
      </p:sp>
      <p:sp>
        <p:nvSpPr>
          <p:cNvPr id="428043" name="Rectangle 11"/>
          <p:cNvSpPr>
            <a:spLocks noChangeArrowheads="1"/>
          </p:cNvSpPr>
          <p:nvPr/>
        </p:nvSpPr>
        <p:spPr bwMode="auto">
          <a:xfrm>
            <a:off x="6712082" y="8525634"/>
            <a:ext cx="7781264" cy="2180391"/>
          </a:xfrm>
          <a:prstGeom prst="rect">
            <a:avLst/>
          </a:prstGeom>
          <a:noFill/>
          <a:ln w="9525">
            <a:noFill/>
            <a:miter lim="800000"/>
            <a:headEnd/>
            <a:tailEnd/>
          </a:ln>
          <a:effectLst/>
        </p:spPr>
        <p:txBody>
          <a:bodyPr lIns="208584" tIns="104292" rIns="208584" bIns="104292" anchor="ctr" anchorCtr="1">
            <a:spAutoFit/>
          </a:bodyPr>
          <a:lstStyle/>
          <a:p>
            <a:pPr eaLnBrk="1" hangingPunct="1">
              <a:lnSpc>
                <a:spcPct val="100000"/>
              </a:lnSpc>
              <a:spcBef>
                <a:spcPct val="0"/>
              </a:spcBef>
            </a:pPr>
            <a:r>
              <a:rPr lang="en-US" sz="4600" b="1" dirty="0">
                <a:effectLst>
                  <a:outerShdw blurRad="38100" dist="38100" dir="2700000" algn="tl">
                    <a:srgbClr val="000000"/>
                  </a:outerShdw>
                </a:effectLst>
              </a:rPr>
              <a:t>Data Transformation</a:t>
            </a:r>
          </a:p>
          <a:p>
            <a:pPr eaLnBrk="1" hangingPunct="1">
              <a:lnSpc>
                <a:spcPct val="100000"/>
              </a:lnSpc>
              <a:spcBef>
                <a:spcPct val="0"/>
              </a:spcBef>
            </a:pPr>
            <a:r>
              <a:rPr lang="en-US" sz="4600" b="1" dirty="0">
                <a:effectLst>
                  <a:outerShdw blurRad="38100" dist="38100" dir="2700000" algn="tl">
                    <a:srgbClr val="000000"/>
                  </a:outerShdw>
                </a:effectLst>
              </a:rPr>
              <a:t>Services</a:t>
            </a:r>
          </a:p>
          <a:p>
            <a:pPr eaLnBrk="1" hangingPunct="1">
              <a:lnSpc>
                <a:spcPct val="100000"/>
              </a:lnSpc>
              <a:spcBef>
                <a:spcPct val="0"/>
              </a:spcBef>
            </a:pPr>
            <a:r>
              <a:rPr lang="en-US" sz="3600" b="1" dirty="0">
                <a:solidFill>
                  <a:schemeClr val="accent1"/>
                </a:solidFill>
                <a:effectLst>
                  <a:outerShdw blurRad="38100" dist="38100" dir="2700000" algn="tl">
                    <a:srgbClr val="000000"/>
                  </a:outerShdw>
                </a:effectLst>
              </a:rPr>
              <a:t>ETL</a:t>
            </a:r>
          </a:p>
        </p:txBody>
      </p:sp>
      <p:sp>
        <p:nvSpPr>
          <p:cNvPr id="428044" name="Rectangle 12"/>
          <p:cNvSpPr>
            <a:spLocks noChangeArrowheads="1"/>
          </p:cNvSpPr>
          <p:nvPr/>
        </p:nvSpPr>
        <p:spPr bwMode="auto">
          <a:xfrm>
            <a:off x="6949678" y="11115522"/>
            <a:ext cx="7306072" cy="1426338"/>
          </a:xfrm>
          <a:prstGeom prst="rect">
            <a:avLst/>
          </a:prstGeom>
          <a:noFill/>
          <a:ln w="9525">
            <a:noFill/>
            <a:miter lim="800000"/>
            <a:headEnd/>
            <a:tailEnd/>
          </a:ln>
          <a:effectLst/>
        </p:spPr>
        <p:txBody>
          <a:bodyPr lIns="208584" tIns="104292" rIns="208584" bIns="104292" anchor="ctr" anchorCtr="1">
            <a:spAutoFit/>
          </a:bodyPr>
          <a:lstStyle/>
          <a:p>
            <a:pPr eaLnBrk="1" hangingPunct="1">
              <a:lnSpc>
                <a:spcPct val="100000"/>
              </a:lnSpc>
              <a:spcBef>
                <a:spcPct val="0"/>
              </a:spcBef>
            </a:pPr>
            <a:r>
              <a:rPr lang="en-US" sz="5500" b="1" dirty="0">
                <a:effectLst>
                  <a:outerShdw blurRad="38100" dist="38100" dir="2700000" algn="tl">
                    <a:srgbClr val="000000"/>
                  </a:outerShdw>
                </a:effectLst>
              </a:rPr>
              <a:t>SQL Server</a:t>
            </a:r>
            <a:endParaRPr lang="en-US" sz="5500" b="1" dirty="0">
              <a:solidFill>
                <a:schemeClr val="accent1"/>
              </a:solidFill>
              <a:effectLst>
                <a:outerShdw blurRad="38100" dist="38100" dir="2700000" algn="tl">
                  <a:srgbClr val="000000"/>
                </a:outerShdw>
              </a:effectLst>
            </a:endParaRPr>
          </a:p>
          <a:p>
            <a:pPr eaLnBrk="1" hangingPunct="1">
              <a:lnSpc>
                <a:spcPct val="100000"/>
              </a:lnSpc>
              <a:spcBef>
                <a:spcPct val="0"/>
              </a:spcBef>
            </a:pPr>
            <a:r>
              <a:rPr lang="en-US" b="1" dirty="0">
                <a:solidFill>
                  <a:schemeClr val="accent1"/>
                </a:solidFill>
                <a:effectLst>
                  <a:outerShdw blurRad="38100" dist="38100" dir="2700000" algn="tl">
                    <a:srgbClr val="000000"/>
                  </a:outerShdw>
                </a:effectLst>
                <a:latin typeface="Arial" charset="0"/>
              </a:rPr>
              <a:t>Relational Engine</a:t>
            </a:r>
            <a:endParaRPr lang="en-US" sz="3200" b="1" dirty="0">
              <a:solidFill>
                <a:schemeClr val="accent1"/>
              </a:solidFill>
              <a:effectLst>
                <a:outerShdw blurRad="38100" dist="38100" dir="2700000" algn="tl">
                  <a:srgbClr val="000000"/>
                </a:outerShdw>
              </a:effectLst>
            </a:endParaRPr>
          </a:p>
        </p:txBody>
      </p:sp>
      <p:sp>
        <p:nvSpPr>
          <p:cNvPr id="428045" name="Rectangle 13"/>
          <p:cNvSpPr>
            <a:spLocks noChangeArrowheads="1"/>
          </p:cNvSpPr>
          <p:nvPr/>
        </p:nvSpPr>
        <p:spPr bwMode="auto">
          <a:xfrm>
            <a:off x="6949678" y="4420311"/>
            <a:ext cx="7306072" cy="1057007"/>
          </a:xfrm>
          <a:prstGeom prst="rect">
            <a:avLst/>
          </a:prstGeom>
          <a:noFill/>
          <a:ln w="9525">
            <a:noFill/>
            <a:miter lim="800000"/>
            <a:headEnd/>
            <a:tailEnd/>
          </a:ln>
          <a:effectLst/>
        </p:spPr>
        <p:txBody>
          <a:bodyPr lIns="208584" tIns="104292" rIns="208584" bIns="104292" anchor="ctr" anchorCtr="1">
            <a:spAutoFit/>
          </a:bodyPr>
          <a:lstStyle/>
          <a:p>
            <a:pPr eaLnBrk="1" hangingPunct="1">
              <a:lnSpc>
                <a:spcPct val="100000"/>
              </a:lnSpc>
              <a:spcBef>
                <a:spcPct val="0"/>
              </a:spcBef>
            </a:pPr>
            <a:r>
              <a:rPr lang="en-US" sz="5500" b="1" dirty="0">
                <a:effectLst>
                  <a:outerShdw blurRad="38100" dist="38100" dir="2700000" algn="tl">
                    <a:srgbClr val="000000"/>
                  </a:outerShdw>
                </a:effectLst>
              </a:rPr>
              <a:t>Reporting Services</a:t>
            </a:r>
            <a:endParaRPr lang="en-US" b="1" dirty="0">
              <a:effectLst>
                <a:outerShdw blurRad="38100" dist="38100" dir="2700000" algn="tl">
                  <a:srgbClr val="000000"/>
                </a:outerShdw>
              </a:effectLst>
              <a:latin typeface="Arial" charset="0"/>
            </a:endParaRPr>
          </a:p>
        </p:txBody>
      </p:sp>
      <p:sp>
        <p:nvSpPr>
          <p:cNvPr id="428046" name="Rectangle 14"/>
          <p:cNvSpPr>
            <a:spLocks noChangeArrowheads="1"/>
          </p:cNvSpPr>
          <p:nvPr/>
        </p:nvSpPr>
        <p:spPr bwMode="auto">
          <a:xfrm>
            <a:off x="15156186" y="4364314"/>
            <a:ext cx="1267627" cy="8063653"/>
          </a:xfrm>
          <a:prstGeom prst="rect">
            <a:avLst/>
          </a:prstGeom>
          <a:noFill/>
          <a:ln w="9525">
            <a:noFill/>
            <a:miter lim="800000"/>
            <a:headEnd/>
            <a:tailEnd/>
          </a:ln>
          <a:effectLst/>
        </p:spPr>
        <p:txBody>
          <a:bodyPr vert="eaVert" lIns="208584" tIns="104292" rIns="208584" bIns="104292" anchor="ctr" anchorCtr="1">
            <a:spAutoFit/>
          </a:bodyPr>
          <a:lstStyle/>
          <a:p>
            <a:pPr eaLnBrk="1" hangingPunct="1">
              <a:lnSpc>
                <a:spcPct val="100000"/>
              </a:lnSpc>
              <a:spcBef>
                <a:spcPct val="0"/>
              </a:spcBef>
            </a:pPr>
            <a:r>
              <a:rPr lang="en-US" sz="5500" b="1" dirty="0">
                <a:effectLst>
                  <a:outerShdw blurRad="38100" dist="38100" dir="2700000" algn="tl">
                    <a:srgbClr val="000000"/>
                  </a:outerShdw>
                </a:effectLst>
              </a:rPr>
              <a:t>Management Tools</a:t>
            </a:r>
            <a:endParaRPr lang="en-US" b="1" dirty="0">
              <a:effectLst>
                <a:outerShdw blurRad="38100" dist="38100" dir="2700000" algn="tl">
                  <a:srgbClr val="000000"/>
                </a:outerShdw>
              </a:effectLst>
              <a:latin typeface="Arial" charset="0"/>
            </a:endParaRPr>
          </a:p>
        </p:txBody>
      </p:sp>
      <p:sp>
        <p:nvSpPr>
          <p:cNvPr id="428047" name="Rectangle 15"/>
          <p:cNvSpPr>
            <a:spLocks noChangeArrowheads="1"/>
          </p:cNvSpPr>
          <p:nvPr/>
        </p:nvSpPr>
        <p:spPr bwMode="auto">
          <a:xfrm rot="10800000">
            <a:off x="4868017" y="4364314"/>
            <a:ext cx="1267627" cy="8063653"/>
          </a:xfrm>
          <a:prstGeom prst="rect">
            <a:avLst/>
          </a:prstGeom>
          <a:noFill/>
          <a:ln w="9525">
            <a:noFill/>
            <a:miter lim="800000"/>
            <a:headEnd/>
            <a:tailEnd/>
          </a:ln>
          <a:effectLst/>
        </p:spPr>
        <p:txBody>
          <a:bodyPr vert="eaVert" lIns="208584" tIns="104292" rIns="208584" bIns="104292" anchor="ctr" anchorCtr="1">
            <a:spAutoFit/>
          </a:bodyPr>
          <a:lstStyle/>
          <a:p>
            <a:pPr eaLnBrk="1" hangingPunct="1">
              <a:lnSpc>
                <a:spcPct val="100000"/>
              </a:lnSpc>
              <a:spcBef>
                <a:spcPct val="0"/>
              </a:spcBef>
            </a:pPr>
            <a:r>
              <a:rPr lang="en-US" sz="5500" b="1" dirty="0">
                <a:effectLst>
                  <a:outerShdw blurRad="38100" dist="38100" dir="2700000" algn="tl">
                    <a:srgbClr val="000000"/>
                  </a:outerShdw>
                </a:effectLst>
              </a:rPr>
              <a:t>Development Tools</a:t>
            </a:r>
            <a:endParaRPr lang="en-US" b="1" dirty="0">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6098" name="Picture 2"/>
          <p:cNvPicPr>
            <a:picLocks noChangeArrowheads="1"/>
          </p:cNvPicPr>
          <p:nvPr/>
        </p:nvPicPr>
        <p:blipFill>
          <a:blip r:embed="rId3"/>
          <a:srcRect/>
          <a:stretch>
            <a:fillRect/>
          </a:stretch>
        </p:blipFill>
        <p:spPr bwMode="auto">
          <a:xfrm>
            <a:off x="0" y="13607416"/>
            <a:ext cx="21532122" cy="738469"/>
          </a:xfrm>
          <a:prstGeom prst="rect">
            <a:avLst/>
          </a:prstGeom>
          <a:noFill/>
          <a:ln w="9525">
            <a:noFill/>
            <a:miter lim="800000"/>
            <a:headEnd/>
            <a:tailEnd/>
          </a:ln>
          <a:effectLst/>
        </p:spPr>
      </p:pic>
      <p:sp>
        <p:nvSpPr>
          <p:cNvPr id="516099" name="Rectangle 3"/>
          <p:cNvSpPr>
            <a:spLocks noChangeArrowheads="1"/>
          </p:cNvSpPr>
          <p:nvPr/>
        </p:nvSpPr>
        <p:spPr bwMode="auto">
          <a:xfrm>
            <a:off x="0" y="3695842"/>
            <a:ext cx="21383625" cy="4428624"/>
          </a:xfrm>
          <a:prstGeom prst="rect">
            <a:avLst/>
          </a:prstGeom>
          <a:noFill/>
          <a:ln w="9525">
            <a:noFill/>
            <a:miter lim="800000"/>
            <a:headEnd/>
            <a:tailEnd/>
          </a:ln>
          <a:effectLst/>
        </p:spPr>
        <p:txBody>
          <a:bodyPr lIns="210032" tIns="105017" rIns="210032" bIns="105017">
            <a:spAutoFit/>
          </a:bodyPr>
          <a:lstStyle/>
          <a:p>
            <a:pPr algn="ctr" eaLnBrk="0" hangingPunct="0"/>
            <a:r>
              <a:rPr lang="fr-FR" sz="13700" b="1" i="1" dirty="0"/>
              <a:t>Oracle </a:t>
            </a:r>
            <a:r>
              <a:rPr lang="fr-FR" sz="13700" b="1" i="1" dirty="0" smtClean="0"/>
              <a:t>Intelligence</a:t>
            </a:r>
            <a:r>
              <a:rPr lang="fr-FR" sz="13700" b="1" i="1" dirty="0"/>
              <a:t/>
            </a:r>
            <a:br>
              <a:rPr lang="fr-FR" sz="13700" b="1" i="1" dirty="0"/>
            </a:br>
            <a:r>
              <a:rPr lang="fr-FR" sz="13700" b="1" i="1" dirty="0" err="1"/>
              <a:t>Overview</a:t>
            </a:r>
            <a:endParaRPr lang="en-US" sz="13700" b="1" i="1"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a:xfrm>
            <a:off x="0" y="423484"/>
            <a:ext cx="21383625" cy="1392940"/>
          </a:xfrm>
          <a:noFill/>
          <a:ln/>
        </p:spPr>
        <p:txBody>
          <a:bodyPr>
            <a:normAutofit fontScale="90000"/>
          </a:bodyPr>
          <a:lstStyle/>
          <a:p>
            <a:pPr algn="ctr"/>
            <a:r>
              <a:rPr lang="en-US" sz="8200" dirty="0"/>
              <a:t>Oracle Solutions </a:t>
            </a:r>
            <a:r>
              <a:rPr lang="en-US" sz="8200" i="1" dirty="0" smtClean="0"/>
              <a:t>Business</a:t>
            </a:r>
            <a:r>
              <a:rPr lang="en-US" sz="8200" dirty="0" smtClean="0"/>
              <a:t> </a:t>
            </a:r>
            <a:r>
              <a:rPr lang="en-US" sz="8200" dirty="0"/>
              <a:t>Intelligence</a:t>
            </a:r>
            <a:br>
              <a:rPr lang="en-US" sz="8200" dirty="0"/>
            </a:br>
            <a:endParaRPr lang="en-US" sz="5500" b="0" i="1" dirty="0"/>
          </a:p>
        </p:txBody>
      </p:sp>
      <p:sp>
        <p:nvSpPr>
          <p:cNvPr id="486403" name="Rectangle 3"/>
          <p:cNvSpPr>
            <a:spLocks noGrp="1" noChangeArrowheads="1"/>
          </p:cNvSpPr>
          <p:nvPr>
            <p:ph type="body" idx="1"/>
          </p:nvPr>
        </p:nvSpPr>
        <p:spPr>
          <a:xfrm>
            <a:off x="2461345" y="3468352"/>
            <a:ext cx="17745439" cy="9012111"/>
          </a:xfrm>
          <a:noFill/>
          <a:ln/>
        </p:spPr>
        <p:txBody>
          <a:bodyPr/>
          <a:lstStyle/>
          <a:p>
            <a:pPr>
              <a:buFont typeface="Times"/>
              <a:buChar char="•"/>
            </a:pPr>
            <a:r>
              <a:rPr lang="en-US" dirty="0"/>
              <a:t>Provide Tools and Applications that are:</a:t>
            </a:r>
          </a:p>
          <a:p>
            <a:pPr lvl="1">
              <a:buFont typeface="Times"/>
              <a:buChar char="•"/>
            </a:pPr>
            <a:r>
              <a:rPr lang="en-US" dirty="0"/>
              <a:t>Complete</a:t>
            </a:r>
          </a:p>
          <a:p>
            <a:pPr lvl="1">
              <a:buFont typeface="Times"/>
              <a:buChar char="•"/>
            </a:pPr>
            <a:r>
              <a:rPr lang="en-US" dirty="0"/>
              <a:t>Integrated </a:t>
            </a:r>
          </a:p>
          <a:p>
            <a:pPr lvl="1">
              <a:buFont typeface="Times"/>
              <a:buChar char="•"/>
            </a:pPr>
            <a:r>
              <a:rPr lang="en-US" dirty="0" err="1"/>
              <a:t>Scaleable</a:t>
            </a:r>
            <a:r>
              <a:rPr lang="en-US" dirty="0"/>
              <a:t> </a:t>
            </a:r>
          </a:p>
          <a:p>
            <a:pPr lvl="1">
              <a:buFont typeface="Times"/>
              <a:buChar char="•"/>
            </a:pPr>
            <a:r>
              <a:rPr lang="en-US" dirty="0"/>
              <a:t>High Availability</a:t>
            </a:r>
          </a:p>
          <a:p>
            <a:pPr lvl="1">
              <a:buFont typeface="Times"/>
              <a:buChar char="•"/>
            </a:pPr>
            <a:r>
              <a:rPr lang="en-US" dirty="0"/>
              <a:t>Secure</a:t>
            </a:r>
          </a:p>
          <a:p>
            <a:pPr lvl="1">
              <a:buFont typeface="Times"/>
              <a:buChar char="•"/>
            </a:pPr>
            <a:r>
              <a:rPr lang="en-US" dirty="0"/>
              <a:t>Standards based</a:t>
            </a:r>
          </a:p>
        </p:txBody>
      </p:sp>
      <p:sp>
        <p:nvSpPr>
          <p:cNvPr id="486404" name="Rectangle 4"/>
          <p:cNvSpPr>
            <a:spLocks noChangeArrowheads="1"/>
          </p:cNvSpPr>
          <p:nvPr/>
        </p:nvSpPr>
        <p:spPr bwMode="auto">
          <a:xfrm>
            <a:off x="356394" y="2855877"/>
            <a:ext cx="20670838" cy="1058471"/>
          </a:xfrm>
          <a:prstGeom prst="rect">
            <a:avLst/>
          </a:prstGeom>
          <a:noFill/>
          <a:ln w="9525">
            <a:noFill/>
            <a:miter lim="800000"/>
            <a:headEnd/>
            <a:tailEnd/>
          </a:ln>
          <a:effectLst/>
        </p:spPr>
        <p:txBody>
          <a:bodyPr lIns="210032" tIns="105017" rIns="210032" bIns="105017">
            <a:spAutoFit/>
          </a:bodyPr>
          <a:lstStyle/>
          <a:p>
            <a:endParaRPr lang="fr-FR" sz="55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xfrm>
            <a:off x="0" y="584476"/>
            <a:ext cx="21383625" cy="2183906"/>
          </a:xfrm>
        </p:spPr>
        <p:txBody>
          <a:bodyPr>
            <a:normAutofit fontScale="90000"/>
          </a:bodyPr>
          <a:lstStyle/>
          <a:p>
            <a:pPr algn="ctr"/>
            <a:r>
              <a:rPr lang="en-US" sz="8200" dirty="0"/>
              <a:t>Data Warehousing and</a:t>
            </a:r>
            <a:br>
              <a:rPr lang="en-US" sz="8200" dirty="0"/>
            </a:br>
            <a:r>
              <a:rPr lang="en-US" sz="8200" dirty="0"/>
              <a:t>Organizational Intelligence</a:t>
            </a:r>
            <a:endParaRPr lang="en-US" dirty="0"/>
          </a:p>
        </p:txBody>
      </p:sp>
      <p:sp>
        <p:nvSpPr>
          <p:cNvPr id="488451" name="Line 3"/>
          <p:cNvSpPr>
            <a:spLocks noChangeShapeType="1"/>
          </p:cNvSpPr>
          <p:nvPr/>
        </p:nvSpPr>
        <p:spPr bwMode="auto">
          <a:xfrm>
            <a:off x="11653334" y="8977115"/>
            <a:ext cx="2138363" cy="335986"/>
          </a:xfrm>
          <a:prstGeom prst="line">
            <a:avLst/>
          </a:prstGeom>
          <a:noFill/>
          <a:ln w="25400">
            <a:solidFill>
              <a:schemeClr val="tx1"/>
            </a:solidFill>
            <a:round/>
            <a:headEnd type="stealth" w="med" len="lg"/>
            <a:tailEnd type="stealth" w="med" len="lg"/>
          </a:ln>
          <a:effectLst/>
        </p:spPr>
        <p:txBody>
          <a:bodyPr lIns="208584" tIns="104292" rIns="208584" bIns="104292"/>
          <a:lstStyle/>
          <a:p>
            <a:endParaRPr lang="nl-BE"/>
          </a:p>
        </p:txBody>
      </p:sp>
      <p:sp>
        <p:nvSpPr>
          <p:cNvPr id="488452" name="Line 4"/>
          <p:cNvSpPr>
            <a:spLocks noChangeShapeType="1"/>
          </p:cNvSpPr>
          <p:nvPr/>
        </p:nvSpPr>
        <p:spPr bwMode="auto">
          <a:xfrm flipV="1">
            <a:off x="11831531" y="7633173"/>
            <a:ext cx="2138363" cy="503978"/>
          </a:xfrm>
          <a:prstGeom prst="line">
            <a:avLst/>
          </a:prstGeom>
          <a:noFill/>
          <a:ln w="25400">
            <a:solidFill>
              <a:schemeClr val="tx1"/>
            </a:solidFill>
            <a:round/>
            <a:headEnd type="none" w="sm" len="sm"/>
            <a:tailEnd type="stealth" w="med" len="lg"/>
          </a:ln>
          <a:effectLst/>
        </p:spPr>
        <p:txBody>
          <a:bodyPr lIns="208584" tIns="104292" rIns="208584" bIns="104292"/>
          <a:lstStyle/>
          <a:p>
            <a:endParaRPr lang="nl-BE"/>
          </a:p>
        </p:txBody>
      </p:sp>
      <p:grpSp>
        <p:nvGrpSpPr>
          <p:cNvPr id="2" name="Group 5"/>
          <p:cNvGrpSpPr>
            <a:grpSpLocks/>
          </p:cNvGrpSpPr>
          <p:nvPr/>
        </p:nvGrpSpPr>
        <p:grpSpPr bwMode="auto">
          <a:xfrm>
            <a:off x="2921687" y="7801167"/>
            <a:ext cx="2078964" cy="2372898"/>
            <a:chOff x="1592" y="1647"/>
            <a:chExt cx="416" cy="486"/>
          </a:xfrm>
        </p:grpSpPr>
        <p:sp>
          <p:nvSpPr>
            <p:cNvPr id="488454" name="Rectangle 6"/>
            <p:cNvSpPr>
              <a:spLocks noChangeArrowheads="1"/>
            </p:cNvSpPr>
            <p:nvPr/>
          </p:nvSpPr>
          <p:spPr bwMode="auto">
            <a:xfrm>
              <a:off x="1601" y="1699"/>
              <a:ext cx="407" cy="373"/>
            </a:xfrm>
            <a:prstGeom prst="rect">
              <a:avLst/>
            </a:prstGeom>
            <a:gradFill rotWithShape="0">
              <a:gsLst>
                <a:gs pos="0">
                  <a:srgbClr val="333333"/>
                </a:gs>
                <a:gs pos="50000">
                  <a:srgbClr val="333333">
                    <a:gamma/>
                    <a:tint val="0"/>
                    <a:invGamma/>
                  </a:srgbClr>
                </a:gs>
                <a:gs pos="100000">
                  <a:srgbClr val="333333"/>
                </a:gs>
              </a:gsLst>
              <a:lin ang="0" scaled="1"/>
            </a:gradFill>
            <a:ln w="9525">
              <a:noFill/>
              <a:miter lim="800000"/>
              <a:headEnd/>
              <a:tailEnd/>
            </a:ln>
            <a:effectLst/>
          </p:spPr>
          <p:txBody>
            <a:bodyPr wrap="none" anchor="ctr"/>
            <a:lstStyle/>
            <a:p>
              <a:endParaRPr lang="nl-BE"/>
            </a:p>
          </p:txBody>
        </p:sp>
        <p:sp>
          <p:nvSpPr>
            <p:cNvPr id="488455" name="Oval 7"/>
            <p:cNvSpPr>
              <a:spLocks noChangeArrowheads="1"/>
            </p:cNvSpPr>
            <p:nvPr/>
          </p:nvSpPr>
          <p:spPr bwMode="auto">
            <a:xfrm>
              <a:off x="1592" y="2018"/>
              <a:ext cx="407" cy="115"/>
            </a:xfrm>
            <a:prstGeom prst="ellipse">
              <a:avLst/>
            </a:prstGeom>
            <a:gradFill rotWithShape="0">
              <a:gsLst>
                <a:gs pos="0">
                  <a:srgbClr val="333333"/>
                </a:gs>
                <a:gs pos="50000">
                  <a:srgbClr val="333333">
                    <a:gamma/>
                    <a:tint val="0"/>
                    <a:invGamma/>
                  </a:srgbClr>
                </a:gs>
                <a:gs pos="100000">
                  <a:srgbClr val="333333"/>
                </a:gs>
              </a:gsLst>
              <a:lin ang="0" scaled="1"/>
            </a:gradFill>
            <a:ln w="9525">
              <a:noFill/>
              <a:round/>
              <a:headEnd/>
              <a:tailEnd/>
            </a:ln>
            <a:effectLst/>
          </p:spPr>
          <p:txBody>
            <a:bodyPr wrap="none" anchor="ctr"/>
            <a:lstStyle/>
            <a:p>
              <a:endParaRPr lang="nl-BE"/>
            </a:p>
          </p:txBody>
        </p:sp>
        <p:sp>
          <p:nvSpPr>
            <p:cNvPr id="488456" name="Oval 8"/>
            <p:cNvSpPr>
              <a:spLocks noChangeArrowheads="1"/>
            </p:cNvSpPr>
            <p:nvPr/>
          </p:nvSpPr>
          <p:spPr bwMode="auto">
            <a:xfrm>
              <a:off x="1592" y="1647"/>
              <a:ext cx="407" cy="114"/>
            </a:xfrm>
            <a:prstGeom prst="ellipse">
              <a:avLst/>
            </a:prstGeom>
            <a:gradFill rotWithShape="0">
              <a:gsLst>
                <a:gs pos="0">
                  <a:srgbClr val="333333"/>
                </a:gs>
                <a:gs pos="50000">
                  <a:srgbClr val="333333">
                    <a:gamma/>
                    <a:tint val="50196"/>
                    <a:invGamma/>
                  </a:srgbClr>
                </a:gs>
                <a:gs pos="100000">
                  <a:srgbClr val="333333"/>
                </a:gs>
              </a:gsLst>
              <a:lin ang="2700000" scaled="1"/>
            </a:gradFill>
            <a:ln w="9525">
              <a:noFill/>
              <a:round/>
              <a:headEnd/>
              <a:tailEnd/>
            </a:ln>
            <a:effectLst/>
          </p:spPr>
          <p:txBody>
            <a:bodyPr wrap="none" anchor="ctr"/>
            <a:lstStyle/>
            <a:p>
              <a:endParaRPr lang="nl-BE"/>
            </a:p>
          </p:txBody>
        </p:sp>
      </p:grpSp>
      <p:sp>
        <p:nvSpPr>
          <p:cNvPr id="488457" name="Rectangle 9"/>
          <p:cNvSpPr>
            <a:spLocks noChangeArrowheads="1"/>
          </p:cNvSpPr>
          <p:nvPr/>
        </p:nvSpPr>
        <p:spPr bwMode="auto">
          <a:xfrm>
            <a:off x="2921688" y="10321057"/>
            <a:ext cx="2181057" cy="704528"/>
          </a:xfrm>
          <a:prstGeom prst="rect">
            <a:avLst/>
          </a:prstGeom>
          <a:noFill/>
          <a:ln w="9525">
            <a:noFill/>
            <a:miter lim="800000"/>
            <a:headEnd/>
            <a:tailEnd/>
          </a:ln>
          <a:effectLst/>
        </p:spPr>
        <p:txBody>
          <a:bodyPr wrap="none" lIns="210032" tIns="105017" rIns="210032" bIns="105017">
            <a:spAutoFit/>
          </a:bodyPr>
          <a:lstStyle/>
          <a:p>
            <a:r>
              <a:rPr lang="en-US" sz="3200" b="1" dirty="0"/>
              <a:t>ADABAS</a:t>
            </a:r>
          </a:p>
        </p:txBody>
      </p:sp>
      <p:grpSp>
        <p:nvGrpSpPr>
          <p:cNvPr id="3" name="Group 10"/>
          <p:cNvGrpSpPr>
            <a:grpSpLocks/>
          </p:cNvGrpSpPr>
          <p:nvPr/>
        </p:nvGrpSpPr>
        <p:grpSpPr bwMode="auto">
          <a:xfrm>
            <a:off x="14326289" y="6625216"/>
            <a:ext cx="1845079" cy="1592430"/>
            <a:chOff x="3468" y="1189"/>
            <a:chExt cx="497" cy="455"/>
          </a:xfrm>
        </p:grpSpPr>
        <p:grpSp>
          <p:nvGrpSpPr>
            <p:cNvPr id="4" name="Group 11"/>
            <p:cNvGrpSpPr>
              <a:grpSpLocks/>
            </p:cNvGrpSpPr>
            <p:nvPr/>
          </p:nvGrpSpPr>
          <p:grpSpPr bwMode="auto">
            <a:xfrm>
              <a:off x="3526" y="1189"/>
              <a:ext cx="439" cy="386"/>
              <a:chOff x="3526" y="1189"/>
              <a:chExt cx="439" cy="386"/>
            </a:xfrm>
          </p:grpSpPr>
          <p:grpSp>
            <p:nvGrpSpPr>
              <p:cNvPr id="5" name="Group 12"/>
              <p:cNvGrpSpPr>
                <a:grpSpLocks/>
              </p:cNvGrpSpPr>
              <p:nvPr/>
            </p:nvGrpSpPr>
            <p:grpSpPr bwMode="auto">
              <a:xfrm>
                <a:off x="3559" y="1189"/>
                <a:ext cx="406" cy="351"/>
                <a:chOff x="3559" y="1189"/>
                <a:chExt cx="406" cy="351"/>
              </a:xfrm>
            </p:grpSpPr>
            <p:grpSp>
              <p:nvGrpSpPr>
                <p:cNvPr id="6" name="Group 13"/>
                <p:cNvGrpSpPr>
                  <a:grpSpLocks/>
                </p:cNvGrpSpPr>
                <p:nvPr/>
              </p:nvGrpSpPr>
              <p:grpSpPr bwMode="auto">
                <a:xfrm>
                  <a:off x="3559" y="1189"/>
                  <a:ext cx="212" cy="351"/>
                  <a:chOff x="3559" y="1189"/>
                  <a:chExt cx="212" cy="351"/>
                </a:xfrm>
              </p:grpSpPr>
              <p:grpSp>
                <p:nvGrpSpPr>
                  <p:cNvPr id="7" name="Group 14"/>
                  <p:cNvGrpSpPr>
                    <a:grpSpLocks/>
                  </p:cNvGrpSpPr>
                  <p:nvPr/>
                </p:nvGrpSpPr>
                <p:grpSpPr bwMode="auto">
                  <a:xfrm>
                    <a:off x="3559" y="1189"/>
                    <a:ext cx="111" cy="351"/>
                    <a:chOff x="3559" y="1189"/>
                    <a:chExt cx="111" cy="351"/>
                  </a:xfrm>
                </p:grpSpPr>
                <p:sp>
                  <p:nvSpPr>
                    <p:cNvPr id="488463" name="AutoShape 15"/>
                    <p:cNvSpPr>
                      <a:spLocks noChangeArrowheads="1"/>
                    </p:cNvSpPr>
                    <p:nvPr/>
                  </p:nvSpPr>
                  <p:spPr bwMode="auto">
                    <a:xfrm>
                      <a:off x="3559" y="1439"/>
                      <a:ext cx="111" cy="101"/>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464" name="AutoShape 16"/>
                    <p:cNvSpPr>
                      <a:spLocks noChangeArrowheads="1"/>
                    </p:cNvSpPr>
                    <p:nvPr/>
                  </p:nvSpPr>
                  <p:spPr bwMode="auto">
                    <a:xfrm>
                      <a:off x="3559" y="1354"/>
                      <a:ext cx="111" cy="102"/>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465" name="AutoShape 17"/>
                    <p:cNvSpPr>
                      <a:spLocks noChangeArrowheads="1"/>
                    </p:cNvSpPr>
                    <p:nvPr/>
                  </p:nvSpPr>
                  <p:spPr bwMode="auto">
                    <a:xfrm>
                      <a:off x="3559" y="1269"/>
                      <a:ext cx="111" cy="102"/>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466" name="AutoShape 18"/>
                    <p:cNvSpPr>
                      <a:spLocks noChangeArrowheads="1"/>
                    </p:cNvSpPr>
                    <p:nvPr/>
                  </p:nvSpPr>
                  <p:spPr bwMode="auto">
                    <a:xfrm>
                      <a:off x="3559" y="1189"/>
                      <a:ext cx="111" cy="101"/>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grpSp>
              <p:grpSp>
                <p:nvGrpSpPr>
                  <p:cNvPr id="8" name="Group 19"/>
                  <p:cNvGrpSpPr>
                    <a:grpSpLocks/>
                  </p:cNvGrpSpPr>
                  <p:nvPr/>
                </p:nvGrpSpPr>
                <p:grpSpPr bwMode="auto">
                  <a:xfrm>
                    <a:off x="3658" y="1189"/>
                    <a:ext cx="113" cy="351"/>
                    <a:chOff x="3658" y="1189"/>
                    <a:chExt cx="113" cy="351"/>
                  </a:xfrm>
                </p:grpSpPr>
                <p:sp>
                  <p:nvSpPr>
                    <p:cNvPr id="488468" name="AutoShape 20"/>
                    <p:cNvSpPr>
                      <a:spLocks noChangeArrowheads="1"/>
                    </p:cNvSpPr>
                    <p:nvPr/>
                  </p:nvSpPr>
                  <p:spPr bwMode="auto">
                    <a:xfrm>
                      <a:off x="3658" y="1439"/>
                      <a:ext cx="113" cy="101"/>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469" name="AutoShape 21"/>
                    <p:cNvSpPr>
                      <a:spLocks noChangeArrowheads="1"/>
                    </p:cNvSpPr>
                    <p:nvPr/>
                  </p:nvSpPr>
                  <p:spPr bwMode="auto">
                    <a:xfrm>
                      <a:off x="3658" y="1354"/>
                      <a:ext cx="113" cy="102"/>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470" name="AutoShape 22"/>
                    <p:cNvSpPr>
                      <a:spLocks noChangeArrowheads="1"/>
                    </p:cNvSpPr>
                    <p:nvPr/>
                  </p:nvSpPr>
                  <p:spPr bwMode="auto">
                    <a:xfrm>
                      <a:off x="3658" y="1269"/>
                      <a:ext cx="113" cy="102"/>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471" name="AutoShape 23"/>
                    <p:cNvSpPr>
                      <a:spLocks noChangeArrowheads="1"/>
                    </p:cNvSpPr>
                    <p:nvPr/>
                  </p:nvSpPr>
                  <p:spPr bwMode="auto">
                    <a:xfrm>
                      <a:off x="3658" y="1189"/>
                      <a:ext cx="113" cy="101"/>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grpSp>
            </p:grpSp>
            <p:grpSp>
              <p:nvGrpSpPr>
                <p:cNvPr id="9" name="Group 24"/>
                <p:cNvGrpSpPr>
                  <a:grpSpLocks/>
                </p:cNvGrpSpPr>
                <p:nvPr/>
              </p:nvGrpSpPr>
              <p:grpSpPr bwMode="auto">
                <a:xfrm>
                  <a:off x="3754" y="1189"/>
                  <a:ext cx="211" cy="351"/>
                  <a:chOff x="3754" y="1189"/>
                  <a:chExt cx="211" cy="351"/>
                </a:xfrm>
              </p:grpSpPr>
              <p:grpSp>
                <p:nvGrpSpPr>
                  <p:cNvPr id="10" name="Group 25"/>
                  <p:cNvGrpSpPr>
                    <a:grpSpLocks/>
                  </p:cNvGrpSpPr>
                  <p:nvPr/>
                </p:nvGrpSpPr>
                <p:grpSpPr bwMode="auto">
                  <a:xfrm>
                    <a:off x="3754" y="1189"/>
                    <a:ext cx="110" cy="351"/>
                    <a:chOff x="3754" y="1189"/>
                    <a:chExt cx="110" cy="351"/>
                  </a:xfrm>
                </p:grpSpPr>
                <p:sp>
                  <p:nvSpPr>
                    <p:cNvPr id="488474" name="AutoShape 26"/>
                    <p:cNvSpPr>
                      <a:spLocks noChangeArrowheads="1"/>
                    </p:cNvSpPr>
                    <p:nvPr/>
                  </p:nvSpPr>
                  <p:spPr bwMode="auto">
                    <a:xfrm>
                      <a:off x="3754" y="1439"/>
                      <a:ext cx="110" cy="101"/>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475" name="AutoShape 27"/>
                    <p:cNvSpPr>
                      <a:spLocks noChangeArrowheads="1"/>
                    </p:cNvSpPr>
                    <p:nvPr/>
                  </p:nvSpPr>
                  <p:spPr bwMode="auto">
                    <a:xfrm>
                      <a:off x="3754" y="1354"/>
                      <a:ext cx="110" cy="102"/>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476" name="AutoShape 28"/>
                    <p:cNvSpPr>
                      <a:spLocks noChangeArrowheads="1"/>
                    </p:cNvSpPr>
                    <p:nvPr/>
                  </p:nvSpPr>
                  <p:spPr bwMode="auto">
                    <a:xfrm>
                      <a:off x="3754" y="1269"/>
                      <a:ext cx="110" cy="102"/>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477" name="AutoShape 29"/>
                    <p:cNvSpPr>
                      <a:spLocks noChangeArrowheads="1"/>
                    </p:cNvSpPr>
                    <p:nvPr/>
                  </p:nvSpPr>
                  <p:spPr bwMode="auto">
                    <a:xfrm>
                      <a:off x="3754" y="1189"/>
                      <a:ext cx="110" cy="101"/>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grpSp>
              <p:grpSp>
                <p:nvGrpSpPr>
                  <p:cNvPr id="11" name="Group 30"/>
                  <p:cNvGrpSpPr>
                    <a:grpSpLocks/>
                  </p:cNvGrpSpPr>
                  <p:nvPr/>
                </p:nvGrpSpPr>
                <p:grpSpPr bwMode="auto">
                  <a:xfrm>
                    <a:off x="3854" y="1189"/>
                    <a:ext cx="111" cy="351"/>
                    <a:chOff x="3854" y="1189"/>
                    <a:chExt cx="111" cy="351"/>
                  </a:xfrm>
                </p:grpSpPr>
                <p:sp>
                  <p:nvSpPr>
                    <p:cNvPr id="488479" name="AutoShape 31"/>
                    <p:cNvSpPr>
                      <a:spLocks noChangeArrowheads="1"/>
                    </p:cNvSpPr>
                    <p:nvPr/>
                  </p:nvSpPr>
                  <p:spPr bwMode="auto">
                    <a:xfrm>
                      <a:off x="3854" y="1439"/>
                      <a:ext cx="111" cy="101"/>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480" name="AutoShape 32"/>
                    <p:cNvSpPr>
                      <a:spLocks noChangeArrowheads="1"/>
                    </p:cNvSpPr>
                    <p:nvPr/>
                  </p:nvSpPr>
                  <p:spPr bwMode="auto">
                    <a:xfrm>
                      <a:off x="3854" y="1354"/>
                      <a:ext cx="111" cy="102"/>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481" name="AutoShape 33"/>
                    <p:cNvSpPr>
                      <a:spLocks noChangeArrowheads="1"/>
                    </p:cNvSpPr>
                    <p:nvPr/>
                  </p:nvSpPr>
                  <p:spPr bwMode="auto">
                    <a:xfrm>
                      <a:off x="3854" y="1269"/>
                      <a:ext cx="111" cy="102"/>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482" name="AutoShape 34"/>
                    <p:cNvSpPr>
                      <a:spLocks noChangeArrowheads="1"/>
                    </p:cNvSpPr>
                    <p:nvPr/>
                  </p:nvSpPr>
                  <p:spPr bwMode="auto">
                    <a:xfrm>
                      <a:off x="3854" y="1189"/>
                      <a:ext cx="111" cy="101"/>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grpSp>
            </p:grpSp>
          </p:grpSp>
          <p:grpSp>
            <p:nvGrpSpPr>
              <p:cNvPr id="12" name="Group 35"/>
              <p:cNvGrpSpPr>
                <a:grpSpLocks/>
              </p:cNvGrpSpPr>
              <p:nvPr/>
            </p:nvGrpSpPr>
            <p:grpSpPr bwMode="auto">
              <a:xfrm>
                <a:off x="3526" y="1222"/>
                <a:ext cx="409" cy="353"/>
                <a:chOff x="3526" y="1222"/>
                <a:chExt cx="409" cy="353"/>
              </a:xfrm>
            </p:grpSpPr>
            <p:grpSp>
              <p:nvGrpSpPr>
                <p:cNvPr id="13" name="Group 36"/>
                <p:cNvGrpSpPr>
                  <a:grpSpLocks/>
                </p:cNvGrpSpPr>
                <p:nvPr/>
              </p:nvGrpSpPr>
              <p:grpSpPr bwMode="auto">
                <a:xfrm>
                  <a:off x="3526" y="1222"/>
                  <a:ext cx="213" cy="353"/>
                  <a:chOff x="3526" y="1222"/>
                  <a:chExt cx="213" cy="353"/>
                </a:xfrm>
              </p:grpSpPr>
              <p:grpSp>
                <p:nvGrpSpPr>
                  <p:cNvPr id="14" name="Group 37"/>
                  <p:cNvGrpSpPr>
                    <a:grpSpLocks/>
                  </p:cNvGrpSpPr>
                  <p:nvPr/>
                </p:nvGrpSpPr>
                <p:grpSpPr bwMode="auto">
                  <a:xfrm>
                    <a:off x="3526" y="1222"/>
                    <a:ext cx="112" cy="353"/>
                    <a:chOff x="3526" y="1222"/>
                    <a:chExt cx="112" cy="353"/>
                  </a:xfrm>
                </p:grpSpPr>
                <p:sp>
                  <p:nvSpPr>
                    <p:cNvPr id="488486" name="AutoShape 38"/>
                    <p:cNvSpPr>
                      <a:spLocks noChangeArrowheads="1"/>
                    </p:cNvSpPr>
                    <p:nvPr/>
                  </p:nvSpPr>
                  <p:spPr bwMode="auto">
                    <a:xfrm>
                      <a:off x="3526" y="1473"/>
                      <a:ext cx="112" cy="102"/>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487" name="AutoShape 39"/>
                    <p:cNvSpPr>
                      <a:spLocks noChangeArrowheads="1"/>
                    </p:cNvSpPr>
                    <p:nvPr/>
                  </p:nvSpPr>
                  <p:spPr bwMode="auto">
                    <a:xfrm>
                      <a:off x="3526" y="1388"/>
                      <a:ext cx="112" cy="102"/>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488" name="AutoShape 40"/>
                    <p:cNvSpPr>
                      <a:spLocks noChangeArrowheads="1"/>
                    </p:cNvSpPr>
                    <p:nvPr/>
                  </p:nvSpPr>
                  <p:spPr bwMode="auto">
                    <a:xfrm>
                      <a:off x="3526" y="1303"/>
                      <a:ext cx="112" cy="101"/>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489" name="AutoShape 41"/>
                    <p:cNvSpPr>
                      <a:spLocks noChangeArrowheads="1"/>
                    </p:cNvSpPr>
                    <p:nvPr/>
                  </p:nvSpPr>
                  <p:spPr bwMode="auto">
                    <a:xfrm>
                      <a:off x="3526" y="1222"/>
                      <a:ext cx="112" cy="104"/>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grpSp>
              <p:grpSp>
                <p:nvGrpSpPr>
                  <p:cNvPr id="15" name="Group 42"/>
                  <p:cNvGrpSpPr>
                    <a:grpSpLocks/>
                  </p:cNvGrpSpPr>
                  <p:nvPr/>
                </p:nvGrpSpPr>
                <p:grpSpPr bwMode="auto">
                  <a:xfrm>
                    <a:off x="3627" y="1222"/>
                    <a:ext cx="112" cy="353"/>
                    <a:chOff x="3627" y="1222"/>
                    <a:chExt cx="112" cy="353"/>
                  </a:xfrm>
                </p:grpSpPr>
                <p:sp>
                  <p:nvSpPr>
                    <p:cNvPr id="488491" name="AutoShape 43"/>
                    <p:cNvSpPr>
                      <a:spLocks noChangeArrowheads="1"/>
                    </p:cNvSpPr>
                    <p:nvPr/>
                  </p:nvSpPr>
                  <p:spPr bwMode="auto">
                    <a:xfrm>
                      <a:off x="3627" y="1473"/>
                      <a:ext cx="112" cy="102"/>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492" name="AutoShape 44"/>
                    <p:cNvSpPr>
                      <a:spLocks noChangeArrowheads="1"/>
                    </p:cNvSpPr>
                    <p:nvPr/>
                  </p:nvSpPr>
                  <p:spPr bwMode="auto">
                    <a:xfrm>
                      <a:off x="3627" y="1388"/>
                      <a:ext cx="112" cy="102"/>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493" name="AutoShape 45"/>
                    <p:cNvSpPr>
                      <a:spLocks noChangeArrowheads="1"/>
                    </p:cNvSpPr>
                    <p:nvPr/>
                  </p:nvSpPr>
                  <p:spPr bwMode="auto">
                    <a:xfrm>
                      <a:off x="3627" y="1303"/>
                      <a:ext cx="112" cy="101"/>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494" name="AutoShape 46"/>
                    <p:cNvSpPr>
                      <a:spLocks noChangeArrowheads="1"/>
                    </p:cNvSpPr>
                    <p:nvPr/>
                  </p:nvSpPr>
                  <p:spPr bwMode="auto">
                    <a:xfrm>
                      <a:off x="3627" y="1222"/>
                      <a:ext cx="112" cy="104"/>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grpSp>
            </p:grpSp>
            <p:grpSp>
              <p:nvGrpSpPr>
                <p:cNvPr id="16" name="Group 47"/>
                <p:cNvGrpSpPr>
                  <a:grpSpLocks/>
                </p:cNvGrpSpPr>
                <p:nvPr/>
              </p:nvGrpSpPr>
              <p:grpSpPr bwMode="auto">
                <a:xfrm>
                  <a:off x="3722" y="1222"/>
                  <a:ext cx="213" cy="353"/>
                  <a:chOff x="3722" y="1222"/>
                  <a:chExt cx="213" cy="353"/>
                </a:xfrm>
              </p:grpSpPr>
              <p:grpSp>
                <p:nvGrpSpPr>
                  <p:cNvPr id="17" name="Group 48"/>
                  <p:cNvGrpSpPr>
                    <a:grpSpLocks/>
                  </p:cNvGrpSpPr>
                  <p:nvPr/>
                </p:nvGrpSpPr>
                <p:grpSpPr bwMode="auto">
                  <a:xfrm>
                    <a:off x="3722" y="1222"/>
                    <a:ext cx="112" cy="353"/>
                    <a:chOff x="3722" y="1222"/>
                    <a:chExt cx="112" cy="353"/>
                  </a:xfrm>
                </p:grpSpPr>
                <p:sp>
                  <p:nvSpPr>
                    <p:cNvPr id="488497" name="AutoShape 49"/>
                    <p:cNvSpPr>
                      <a:spLocks noChangeArrowheads="1"/>
                    </p:cNvSpPr>
                    <p:nvPr/>
                  </p:nvSpPr>
                  <p:spPr bwMode="auto">
                    <a:xfrm>
                      <a:off x="3722" y="1473"/>
                      <a:ext cx="112" cy="102"/>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498" name="AutoShape 50"/>
                    <p:cNvSpPr>
                      <a:spLocks noChangeArrowheads="1"/>
                    </p:cNvSpPr>
                    <p:nvPr/>
                  </p:nvSpPr>
                  <p:spPr bwMode="auto">
                    <a:xfrm>
                      <a:off x="3722" y="1388"/>
                      <a:ext cx="112" cy="102"/>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499" name="AutoShape 51"/>
                    <p:cNvSpPr>
                      <a:spLocks noChangeArrowheads="1"/>
                    </p:cNvSpPr>
                    <p:nvPr/>
                  </p:nvSpPr>
                  <p:spPr bwMode="auto">
                    <a:xfrm>
                      <a:off x="3722" y="1303"/>
                      <a:ext cx="112" cy="101"/>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500" name="AutoShape 52"/>
                    <p:cNvSpPr>
                      <a:spLocks noChangeArrowheads="1"/>
                    </p:cNvSpPr>
                    <p:nvPr/>
                  </p:nvSpPr>
                  <p:spPr bwMode="auto">
                    <a:xfrm>
                      <a:off x="3722" y="1222"/>
                      <a:ext cx="112" cy="104"/>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grpSp>
              <p:grpSp>
                <p:nvGrpSpPr>
                  <p:cNvPr id="18" name="Group 53"/>
                  <p:cNvGrpSpPr>
                    <a:grpSpLocks/>
                  </p:cNvGrpSpPr>
                  <p:nvPr/>
                </p:nvGrpSpPr>
                <p:grpSpPr bwMode="auto">
                  <a:xfrm>
                    <a:off x="3822" y="1222"/>
                    <a:ext cx="113" cy="353"/>
                    <a:chOff x="3822" y="1222"/>
                    <a:chExt cx="113" cy="353"/>
                  </a:xfrm>
                </p:grpSpPr>
                <p:sp>
                  <p:nvSpPr>
                    <p:cNvPr id="488502" name="AutoShape 54"/>
                    <p:cNvSpPr>
                      <a:spLocks noChangeArrowheads="1"/>
                    </p:cNvSpPr>
                    <p:nvPr/>
                  </p:nvSpPr>
                  <p:spPr bwMode="auto">
                    <a:xfrm>
                      <a:off x="3822" y="1473"/>
                      <a:ext cx="113" cy="102"/>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503" name="AutoShape 55"/>
                    <p:cNvSpPr>
                      <a:spLocks noChangeArrowheads="1"/>
                    </p:cNvSpPr>
                    <p:nvPr/>
                  </p:nvSpPr>
                  <p:spPr bwMode="auto">
                    <a:xfrm>
                      <a:off x="3822" y="1388"/>
                      <a:ext cx="113" cy="102"/>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504" name="AutoShape 56"/>
                    <p:cNvSpPr>
                      <a:spLocks noChangeArrowheads="1"/>
                    </p:cNvSpPr>
                    <p:nvPr/>
                  </p:nvSpPr>
                  <p:spPr bwMode="auto">
                    <a:xfrm>
                      <a:off x="3822" y="1303"/>
                      <a:ext cx="113" cy="101"/>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505" name="AutoShape 57"/>
                    <p:cNvSpPr>
                      <a:spLocks noChangeArrowheads="1"/>
                    </p:cNvSpPr>
                    <p:nvPr/>
                  </p:nvSpPr>
                  <p:spPr bwMode="auto">
                    <a:xfrm>
                      <a:off x="3822" y="1222"/>
                      <a:ext cx="113" cy="104"/>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grpSp>
            </p:grpSp>
          </p:grpSp>
        </p:grpSp>
        <p:grpSp>
          <p:nvGrpSpPr>
            <p:cNvPr id="19" name="Group 58"/>
            <p:cNvGrpSpPr>
              <a:grpSpLocks/>
            </p:cNvGrpSpPr>
            <p:nvPr/>
          </p:nvGrpSpPr>
          <p:grpSpPr bwMode="auto">
            <a:xfrm>
              <a:off x="3468" y="1256"/>
              <a:ext cx="439" cy="388"/>
              <a:chOff x="3468" y="1256"/>
              <a:chExt cx="439" cy="388"/>
            </a:xfrm>
          </p:grpSpPr>
          <p:grpSp>
            <p:nvGrpSpPr>
              <p:cNvPr id="20" name="Group 59"/>
              <p:cNvGrpSpPr>
                <a:grpSpLocks/>
              </p:cNvGrpSpPr>
              <p:nvPr/>
            </p:nvGrpSpPr>
            <p:grpSpPr bwMode="auto">
              <a:xfrm>
                <a:off x="3500" y="1256"/>
                <a:ext cx="407" cy="353"/>
                <a:chOff x="3500" y="1256"/>
                <a:chExt cx="407" cy="353"/>
              </a:xfrm>
            </p:grpSpPr>
            <p:grpSp>
              <p:nvGrpSpPr>
                <p:cNvPr id="21" name="Group 60"/>
                <p:cNvGrpSpPr>
                  <a:grpSpLocks/>
                </p:cNvGrpSpPr>
                <p:nvPr/>
              </p:nvGrpSpPr>
              <p:grpSpPr bwMode="auto">
                <a:xfrm>
                  <a:off x="3500" y="1256"/>
                  <a:ext cx="211" cy="353"/>
                  <a:chOff x="3500" y="1256"/>
                  <a:chExt cx="211" cy="353"/>
                </a:xfrm>
              </p:grpSpPr>
              <p:grpSp>
                <p:nvGrpSpPr>
                  <p:cNvPr id="22" name="Group 61"/>
                  <p:cNvGrpSpPr>
                    <a:grpSpLocks/>
                  </p:cNvGrpSpPr>
                  <p:nvPr/>
                </p:nvGrpSpPr>
                <p:grpSpPr bwMode="auto">
                  <a:xfrm>
                    <a:off x="3500" y="1256"/>
                    <a:ext cx="110" cy="353"/>
                    <a:chOff x="3500" y="1256"/>
                    <a:chExt cx="110" cy="353"/>
                  </a:xfrm>
                </p:grpSpPr>
                <p:sp>
                  <p:nvSpPr>
                    <p:cNvPr id="488510" name="AutoShape 62"/>
                    <p:cNvSpPr>
                      <a:spLocks noChangeArrowheads="1"/>
                    </p:cNvSpPr>
                    <p:nvPr/>
                  </p:nvSpPr>
                  <p:spPr bwMode="auto">
                    <a:xfrm>
                      <a:off x="3500" y="1507"/>
                      <a:ext cx="110" cy="102"/>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511" name="AutoShape 63"/>
                    <p:cNvSpPr>
                      <a:spLocks noChangeArrowheads="1"/>
                    </p:cNvSpPr>
                    <p:nvPr/>
                  </p:nvSpPr>
                  <p:spPr bwMode="auto">
                    <a:xfrm>
                      <a:off x="3500" y="1423"/>
                      <a:ext cx="110" cy="101"/>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512" name="AutoShape 64"/>
                    <p:cNvSpPr>
                      <a:spLocks noChangeArrowheads="1"/>
                    </p:cNvSpPr>
                    <p:nvPr/>
                  </p:nvSpPr>
                  <p:spPr bwMode="auto">
                    <a:xfrm>
                      <a:off x="3500" y="1338"/>
                      <a:ext cx="110" cy="102"/>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513" name="AutoShape 65"/>
                    <p:cNvSpPr>
                      <a:spLocks noChangeArrowheads="1"/>
                    </p:cNvSpPr>
                    <p:nvPr/>
                  </p:nvSpPr>
                  <p:spPr bwMode="auto">
                    <a:xfrm>
                      <a:off x="3500" y="1256"/>
                      <a:ext cx="110" cy="101"/>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grpSp>
              <p:grpSp>
                <p:nvGrpSpPr>
                  <p:cNvPr id="23" name="Group 66"/>
                  <p:cNvGrpSpPr>
                    <a:grpSpLocks/>
                  </p:cNvGrpSpPr>
                  <p:nvPr/>
                </p:nvGrpSpPr>
                <p:grpSpPr bwMode="auto">
                  <a:xfrm>
                    <a:off x="3601" y="1256"/>
                    <a:ext cx="110" cy="353"/>
                    <a:chOff x="3601" y="1256"/>
                    <a:chExt cx="110" cy="353"/>
                  </a:xfrm>
                </p:grpSpPr>
                <p:sp>
                  <p:nvSpPr>
                    <p:cNvPr id="488515" name="AutoShape 67"/>
                    <p:cNvSpPr>
                      <a:spLocks noChangeArrowheads="1"/>
                    </p:cNvSpPr>
                    <p:nvPr/>
                  </p:nvSpPr>
                  <p:spPr bwMode="auto">
                    <a:xfrm>
                      <a:off x="3601" y="1507"/>
                      <a:ext cx="110" cy="102"/>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516" name="AutoShape 68"/>
                    <p:cNvSpPr>
                      <a:spLocks noChangeArrowheads="1"/>
                    </p:cNvSpPr>
                    <p:nvPr/>
                  </p:nvSpPr>
                  <p:spPr bwMode="auto">
                    <a:xfrm>
                      <a:off x="3601" y="1423"/>
                      <a:ext cx="110" cy="101"/>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517" name="AutoShape 69"/>
                    <p:cNvSpPr>
                      <a:spLocks noChangeArrowheads="1"/>
                    </p:cNvSpPr>
                    <p:nvPr/>
                  </p:nvSpPr>
                  <p:spPr bwMode="auto">
                    <a:xfrm>
                      <a:off x="3601" y="1338"/>
                      <a:ext cx="110" cy="102"/>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518" name="AutoShape 70"/>
                    <p:cNvSpPr>
                      <a:spLocks noChangeArrowheads="1"/>
                    </p:cNvSpPr>
                    <p:nvPr/>
                  </p:nvSpPr>
                  <p:spPr bwMode="auto">
                    <a:xfrm>
                      <a:off x="3601" y="1256"/>
                      <a:ext cx="110" cy="101"/>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grpSp>
            </p:grpSp>
            <p:grpSp>
              <p:nvGrpSpPr>
                <p:cNvPr id="24" name="Group 71"/>
                <p:cNvGrpSpPr>
                  <a:grpSpLocks/>
                </p:cNvGrpSpPr>
                <p:nvPr/>
              </p:nvGrpSpPr>
              <p:grpSpPr bwMode="auto">
                <a:xfrm>
                  <a:off x="3696" y="1256"/>
                  <a:ext cx="211" cy="353"/>
                  <a:chOff x="3696" y="1256"/>
                  <a:chExt cx="211" cy="353"/>
                </a:xfrm>
              </p:grpSpPr>
              <p:grpSp>
                <p:nvGrpSpPr>
                  <p:cNvPr id="25" name="Group 72"/>
                  <p:cNvGrpSpPr>
                    <a:grpSpLocks/>
                  </p:cNvGrpSpPr>
                  <p:nvPr/>
                </p:nvGrpSpPr>
                <p:grpSpPr bwMode="auto">
                  <a:xfrm>
                    <a:off x="3696" y="1256"/>
                    <a:ext cx="110" cy="353"/>
                    <a:chOff x="3696" y="1256"/>
                    <a:chExt cx="110" cy="353"/>
                  </a:xfrm>
                </p:grpSpPr>
                <p:sp>
                  <p:nvSpPr>
                    <p:cNvPr id="488521" name="AutoShape 73"/>
                    <p:cNvSpPr>
                      <a:spLocks noChangeArrowheads="1"/>
                    </p:cNvSpPr>
                    <p:nvPr/>
                  </p:nvSpPr>
                  <p:spPr bwMode="auto">
                    <a:xfrm>
                      <a:off x="3696" y="1507"/>
                      <a:ext cx="110" cy="102"/>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522" name="AutoShape 74"/>
                    <p:cNvSpPr>
                      <a:spLocks noChangeArrowheads="1"/>
                    </p:cNvSpPr>
                    <p:nvPr/>
                  </p:nvSpPr>
                  <p:spPr bwMode="auto">
                    <a:xfrm>
                      <a:off x="3696" y="1423"/>
                      <a:ext cx="110" cy="101"/>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523" name="AutoShape 75"/>
                    <p:cNvSpPr>
                      <a:spLocks noChangeArrowheads="1"/>
                    </p:cNvSpPr>
                    <p:nvPr/>
                  </p:nvSpPr>
                  <p:spPr bwMode="auto">
                    <a:xfrm>
                      <a:off x="3696" y="1338"/>
                      <a:ext cx="110" cy="102"/>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524" name="AutoShape 76"/>
                    <p:cNvSpPr>
                      <a:spLocks noChangeArrowheads="1"/>
                    </p:cNvSpPr>
                    <p:nvPr/>
                  </p:nvSpPr>
                  <p:spPr bwMode="auto">
                    <a:xfrm>
                      <a:off x="3696" y="1256"/>
                      <a:ext cx="110" cy="101"/>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grpSp>
              <p:grpSp>
                <p:nvGrpSpPr>
                  <p:cNvPr id="26" name="Group 77"/>
                  <p:cNvGrpSpPr>
                    <a:grpSpLocks/>
                  </p:cNvGrpSpPr>
                  <p:nvPr/>
                </p:nvGrpSpPr>
                <p:grpSpPr bwMode="auto">
                  <a:xfrm>
                    <a:off x="3796" y="1256"/>
                    <a:ext cx="111" cy="353"/>
                    <a:chOff x="3796" y="1256"/>
                    <a:chExt cx="111" cy="353"/>
                  </a:xfrm>
                </p:grpSpPr>
                <p:sp>
                  <p:nvSpPr>
                    <p:cNvPr id="488526" name="AutoShape 78"/>
                    <p:cNvSpPr>
                      <a:spLocks noChangeArrowheads="1"/>
                    </p:cNvSpPr>
                    <p:nvPr/>
                  </p:nvSpPr>
                  <p:spPr bwMode="auto">
                    <a:xfrm>
                      <a:off x="3796" y="1507"/>
                      <a:ext cx="111" cy="102"/>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527" name="AutoShape 79"/>
                    <p:cNvSpPr>
                      <a:spLocks noChangeArrowheads="1"/>
                    </p:cNvSpPr>
                    <p:nvPr/>
                  </p:nvSpPr>
                  <p:spPr bwMode="auto">
                    <a:xfrm>
                      <a:off x="3796" y="1423"/>
                      <a:ext cx="111" cy="101"/>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528" name="AutoShape 80"/>
                    <p:cNvSpPr>
                      <a:spLocks noChangeArrowheads="1"/>
                    </p:cNvSpPr>
                    <p:nvPr/>
                  </p:nvSpPr>
                  <p:spPr bwMode="auto">
                    <a:xfrm>
                      <a:off x="3796" y="1338"/>
                      <a:ext cx="111" cy="102"/>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529" name="AutoShape 81"/>
                    <p:cNvSpPr>
                      <a:spLocks noChangeArrowheads="1"/>
                    </p:cNvSpPr>
                    <p:nvPr/>
                  </p:nvSpPr>
                  <p:spPr bwMode="auto">
                    <a:xfrm>
                      <a:off x="3796" y="1256"/>
                      <a:ext cx="111" cy="101"/>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grpSp>
            </p:grpSp>
          </p:grpSp>
          <p:grpSp>
            <p:nvGrpSpPr>
              <p:cNvPr id="27" name="Group 82"/>
              <p:cNvGrpSpPr>
                <a:grpSpLocks/>
              </p:cNvGrpSpPr>
              <p:nvPr/>
            </p:nvGrpSpPr>
            <p:grpSpPr bwMode="auto">
              <a:xfrm>
                <a:off x="3468" y="1293"/>
                <a:ext cx="408" cy="351"/>
                <a:chOff x="3468" y="1293"/>
                <a:chExt cx="408" cy="351"/>
              </a:xfrm>
            </p:grpSpPr>
            <p:grpSp>
              <p:nvGrpSpPr>
                <p:cNvPr id="28" name="Group 83"/>
                <p:cNvGrpSpPr>
                  <a:grpSpLocks/>
                </p:cNvGrpSpPr>
                <p:nvPr/>
              </p:nvGrpSpPr>
              <p:grpSpPr bwMode="auto">
                <a:xfrm>
                  <a:off x="3468" y="1293"/>
                  <a:ext cx="211" cy="351"/>
                  <a:chOff x="3468" y="1293"/>
                  <a:chExt cx="211" cy="351"/>
                </a:xfrm>
              </p:grpSpPr>
              <p:grpSp>
                <p:nvGrpSpPr>
                  <p:cNvPr id="29" name="Group 84"/>
                  <p:cNvGrpSpPr>
                    <a:grpSpLocks/>
                  </p:cNvGrpSpPr>
                  <p:nvPr/>
                </p:nvGrpSpPr>
                <p:grpSpPr bwMode="auto">
                  <a:xfrm>
                    <a:off x="3468" y="1293"/>
                    <a:ext cx="112" cy="351"/>
                    <a:chOff x="3468" y="1293"/>
                    <a:chExt cx="112" cy="351"/>
                  </a:xfrm>
                </p:grpSpPr>
                <p:sp>
                  <p:nvSpPr>
                    <p:cNvPr id="488533" name="AutoShape 85"/>
                    <p:cNvSpPr>
                      <a:spLocks noChangeArrowheads="1"/>
                    </p:cNvSpPr>
                    <p:nvPr/>
                  </p:nvSpPr>
                  <p:spPr bwMode="auto">
                    <a:xfrm>
                      <a:off x="3468" y="1542"/>
                      <a:ext cx="112" cy="102"/>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534" name="AutoShape 86"/>
                    <p:cNvSpPr>
                      <a:spLocks noChangeArrowheads="1"/>
                    </p:cNvSpPr>
                    <p:nvPr/>
                  </p:nvSpPr>
                  <p:spPr bwMode="auto">
                    <a:xfrm>
                      <a:off x="3468" y="1456"/>
                      <a:ext cx="112" cy="103"/>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535" name="AutoShape 87"/>
                    <p:cNvSpPr>
                      <a:spLocks noChangeArrowheads="1"/>
                    </p:cNvSpPr>
                    <p:nvPr/>
                  </p:nvSpPr>
                  <p:spPr bwMode="auto">
                    <a:xfrm>
                      <a:off x="3468" y="1372"/>
                      <a:ext cx="112" cy="101"/>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536" name="AutoShape 88"/>
                    <p:cNvSpPr>
                      <a:spLocks noChangeArrowheads="1"/>
                    </p:cNvSpPr>
                    <p:nvPr/>
                  </p:nvSpPr>
                  <p:spPr bwMode="auto">
                    <a:xfrm>
                      <a:off x="3468" y="1293"/>
                      <a:ext cx="112" cy="101"/>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grpSp>
              <p:grpSp>
                <p:nvGrpSpPr>
                  <p:cNvPr id="30" name="Group 89"/>
                  <p:cNvGrpSpPr>
                    <a:grpSpLocks/>
                  </p:cNvGrpSpPr>
                  <p:nvPr/>
                </p:nvGrpSpPr>
                <p:grpSpPr bwMode="auto">
                  <a:xfrm>
                    <a:off x="3569" y="1293"/>
                    <a:ext cx="110" cy="351"/>
                    <a:chOff x="3569" y="1293"/>
                    <a:chExt cx="110" cy="351"/>
                  </a:xfrm>
                </p:grpSpPr>
                <p:sp>
                  <p:nvSpPr>
                    <p:cNvPr id="488538" name="AutoShape 90"/>
                    <p:cNvSpPr>
                      <a:spLocks noChangeArrowheads="1"/>
                    </p:cNvSpPr>
                    <p:nvPr/>
                  </p:nvSpPr>
                  <p:spPr bwMode="auto">
                    <a:xfrm>
                      <a:off x="3569" y="1542"/>
                      <a:ext cx="110" cy="102"/>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539" name="AutoShape 91"/>
                    <p:cNvSpPr>
                      <a:spLocks noChangeArrowheads="1"/>
                    </p:cNvSpPr>
                    <p:nvPr/>
                  </p:nvSpPr>
                  <p:spPr bwMode="auto">
                    <a:xfrm>
                      <a:off x="3569" y="1456"/>
                      <a:ext cx="110" cy="103"/>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540" name="AutoShape 92"/>
                    <p:cNvSpPr>
                      <a:spLocks noChangeArrowheads="1"/>
                    </p:cNvSpPr>
                    <p:nvPr/>
                  </p:nvSpPr>
                  <p:spPr bwMode="auto">
                    <a:xfrm>
                      <a:off x="3569" y="1372"/>
                      <a:ext cx="110" cy="101"/>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541" name="AutoShape 93"/>
                    <p:cNvSpPr>
                      <a:spLocks noChangeArrowheads="1"/>
                    </p:cNvSpPr>
                    <p:nvPr/>
                  </p:nvSpPr>
                  <p:spPr bwMode="auto">
                    <a:xfrm>
                      <a:off x="3569" y="1293"/>
                      <a:ext cx="110" cy="101"/>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grpSp>
            </p:grpSp>
            <p:grpSp>
              <p:nvGrpSpPr>
                <p:cNvPr id="31" name="Group 94"/>
                <p:cNvGrpSpPr>
                  <a:grpSpLocks/>
                </p:cNvGrpSpPr>
                <p:nvPr/>
              </p:nvGrpSpPr>
              <p:grpSpPr bwMode="auto">
                <a:xfrm>
                  <a:off x="3664" y="1293"/>
                  <a:ext cx="212" cy="351"/>
                  <a:chOff x="3664" y="1293"/>
                  <a:chExt cx="212" cy="351"/>
                </a:xfrm>
              </p:grpSpPr>
              <p:grpSp>
                <p:nvGrpSpPr>
                  <p:cNvPr id="488548" name="Group 95"/>
                  <p:cNvGrpSpPr>
                    <a:grpSpLocks/>
                  </p:cNvGrpSpPr>
                  <p:nvPr/>
                </p:nvGrpSpPr>
                <p:grpSpPr bwMode="auto">
                  <a:xfrm>
                    <a:off x="3664" y="1293"/>
                    <a:ext cx="111" cy="351"/>
                    <a:chOff x="3664" y="1293"/>
                    <a:chExt cx="111" cy="351"/>
                  </a:xfrm>
                </p:grpSpPr>
                <p:sp>
                  <p:nvSpPr>
                    <p:cNvPr id="488544" name="AutoShape 96"/>
                    <p:cNvSpPr>
                      <a:spLocks noChangeArrowheads="1"/>
                    </p:cNvSpPr>
                    <p:nvPr/>
                  </p:nvSpPr>
                  <p:spPr bwMode="auto">
                    <a:xfrm>
                      <a:off x="3664" y="1542"/>
                      <a:ext cx="111" cy="102"/>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545" name="AutoShape 97"/>
                    <p:cNvSpPr>
                      <a:spLocks noChangeArrowheads="1"/>
                    </p:cNvSpPr>
                    <p:nvPr/>
                  </p:nvSpPr>
                  <p:spPr bwMode="auto">
                    <a:xfrm>
                      <a:off x="3664" y="1456"/>
                      <a:ext cx="111" cy="103"/>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546" name="AutoShape 98"/>
                    <p:cNvSpPr>
                      <a:spLocks noChangeArrowheads="1"/>
                    </p:cNvSpPr>
                    <p:nvPr/>
                  </p:nvSpPr>
                  <p:spPr bwMode="auto">
                    <a:xfrm>
                      <a:off x="3664" y="1372"/>
                      <a:ext cx="111" cy="101"/>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547" name="AutoShape 99"/>
                    <p:cNvSpPr>
                      <a:spLocks noChangeArrowheads="1"/>
                    </p:cNvSpPr>
                    <p:nvPr/>
                  </p:nvSpPr>
                  <p:spPr bwMode="auto">
                    <a:xfrm>
                      <a:off x="3664" y="1293"/>
                      <a:ext cx="111" cy="101"/>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grpSp>
              <p:grpSp>
                <p:nvGrpSpPr>
                  <p:cNvPr id="488572" name="Group 100"/>
                  <p:cNvGrpSpPr>
                    <a:grpSpLocks/>
                  </p:cNvGrpSpPr>
                  <p:nvPr/>
                </p:nvGrpSpPr>
                <p:grpSpPr bwMode="auto">
                  <a:xfrm>
                    <a:off x="3765" y="1293"/>
                    <a:ext cx="111" cy="351"/>
                    <a:chOff x="3765" y="1293"/>
                    <a:chExt cx="111" cy="351"/>
                  </a:xfrm>
                </p:grpSpPr>
                <p:sp>
                  <p:nvSpPr>
                    <p:cNvPr id="488549" name="AutoShape 101"/>
                    <p:cNvSpPr>
                      <a:spLocks noChangeArrowheads="1"/>
                    </p:cNvSpPr>
                    <p:nvPr/>
                  </p:nvSpPr>
                  <p:spPr bwMode="auto">
                    <a:xfrm>
                      <a:off x="3765" y="1542"/>
                      <a:ext cx="111" cy="102"/>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550" name="AutoShape 102"/>
                    <p:cNvSpPr>
                      <a:spLocks noChangeArrowheads="1"/>
                    </p:cNvSpPr>
                    <p:nvPr/>
                  </p:nvSpPr>
                  <p:spPr bwMode="auto">
                    <a:xfrm>
                      <a:off x="3765" y="1456"/>
                      <a:ext cx="111" cy="103"/>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551" name="AutoShape 103"/>
                    <p:cNvSpPr>
                      <a:spLocks noChangeArrowheads="1"/>
                    </p:cNvSpPr>
                    <p:nvPr/>
                  </p:nvSpPr>
                  <p:spPr bwMode="auto">
                    <a:xfrm>
                      <a:off x="3765" y="1372"/>
                      <a:ext cx="111" cy="101"/>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sp>
                  <p:nvSpPr>
                    <p:cNvPr id="488552" name="AutoShape 104"/>
                    <p:cNvSpPr>
                      <a:spLocks noChangeArrowheads="1"/>
                    </p:cNvSpPr>
                    <p:nvPr/>
                  </p:nvSpPr>
                  <p:spPr bwMode="auto">
                    <a:xfrm>
                      <a:off x="3765" y="1293"/>
                      <a:ext cx="111" cy="101"/>
                    </a:xfrm>
                    <a:prstGeom prst="cube">
                      <a:avLst>
                        <a:gd name="adj" fmla="val 24866"/>
                      </a:avLst>
                    </a:prstGeom>
                    <a:gradFill rotWithShape="0">
                      <a:gsLst>
                        <a:gs pos="0">
                          <a:srgbClr val="96A7F3"/>
                        </a:gs>
                        <a:gs pos="100000">
                          <a:srgbClr val="96A7F3">
                            <a:gamma/>
                            <a:shade val="60000"/>
                            <a:invGamma/>
                          </a:srgbClr>
                        </a:gs>
                      </a:gsLst>
                      <a:lin ang="5400000" scaled="1"/>
                    </a:gradFill>
                    <a:ln w="12700">
                      <a:solidFill>
                        <a:srgbClr val="96A7F3"/>
                      </a:solidFill>
                      <a:miter lim="800000"/>
                      <a:headEnd/>
                      <a:tailEnd/>
                    </a:ln>
                    <a:effectLst/>
                  </p:spPr>
                  <p:txBody>
                    <a:bodyPr wrap="none" anchor="ctr"/>
                    <a:lstStyle/>
                    <a:p>
                      <a:endParaRPr lang="nl-BE"/>
                    </a:p>
                  </p:txBody>
                </p:sp>
              </p:grpSp>
            </p:grpSp>
          </p:grpSp>
        </p:grpSp>
      </p:grpSp>
      <p:sp>
        <p:nvSpPr>
          <p:cNvPr id="488553" name="Rectangle 105"/>
          <p:cNvSpPr>
            <a:spLocks noChangeArrowheads="1"/>
          </p:cNvSpPr>
          <p:nvPr/>
        </p:nvSpPr>
        <p:spPr bwMode="auto">
          <a:xfrm>
            <a:off x="14344850" y="8305144"/>
            <a:ext cx="1563902" cy="704528"/>
          </a:xfrm>
          <a:prstGeom prst="rect">
            <a:avLst/>
          </a:prstGeom>
          <a:noFill/>
          <a:ln w="9525">
            <a:noFill/>
            <a:miter lim="800000"/>
            <a:headEnd/>
            <a:tailEnd/>
          </a:ln>
          <a:effectLst/>
        </p:spPr>
        <p:txBody>
          <a:bodyPr wrap="none" lIns="210032" tIns="105017" rIns="210032" bIns="105017">
            <a:spAutoFit/>
          </a:bodyPr>
          <a:lstStyle/>
          <a:p>
            <a:r>
              <a:rPr lang="en-US" sz="3200" b="1" dirty="0"/>
              <a:t>OLAP</a:t>
            </a:r>
          </a:p>
        </p:txBody>
      </p:sp>
      <p:sp>
        <p:nvSpPr>
          <p:cNvPr id="488554" name="Rectangle 106"/>
          <p:cNvSpPr>
            <a:spLocks noChangeArrowheads="1"/>
          </p:cNvSpPr>
          <p:nvPr/>
        </p:nvSpPr>
        <p:spPr bwMode="auto">
          <a:xfrm>
            <a:off x="13969894" y="10489050"/>
            <a:ext cx="2745314" cy="704528"/>
          </a:xfrm>
          <a:prstGeom prst="rect">
            <a:avLst/>
          </a:prstGeom>
          <a:noFill/>
          <a:ln w="9525">
            <a:noFill/>
            <a:miter lim="800000"/>
            <a:headEnd/>
            <a:tailEnd/>
          </a:ln>
          <a:effectLst/>
        </p:spPr>
        <p:txBody>
          <a:bodyPr wrap="none" lIns="210032" tIns="105017" rIns="210032" bIns="105017">
            <a:spAutoFit/>
          </a:bodyPr>
          <a:lstStyle/>
          <a:p>
            <a:r>
              <a:rPr lang="en-US" sz="3200" b="1" dirty="0"/>
              <a:t>Data Mining</a:t>
            </a:r>
          </a:p>
        </p:txBody>
      </p:sp>
      <p:sp>
        <p:nvSpPr>
          <p:cNvPr id="488555" name="Line 107"/>
          <p:cNvSpPr>
            <a:spLocks noChangeShapeType="1"/>
          </p:cNvSpPr>
          <p:nvPr/>
        </p:nvSpPr>
        <p:spPr bwMode="auto">
          <a:xfrm>
            <a:off x="16249330" y="7622673"/>
            <a:ext cx="1859929" cy="7000"/>
          </a:xfrm>
          <a:prstGeom prst="line">
            <a:avLst/>
          </a:prstGeom>
          <a:noFill/>
          <a:ln w="25400">
            <a:solidFill>
              <a:schemeClr val="tx1"/>
            </a:solidFill>
            <a:round/>
            <a:headEnd type="none" w="sm" len="sm"/>
            <a:tailEnd type="stealth" w="med" len="lg"/>
          </a:ln>
          <a:effectLst/>
        </p:spPr>
        <p:txBody>
          <a:bodyPr lIns="208584" tIns="104292" rIns="208584" bIns="104292"/>
          <a:lstStyle/>
          <a:p>
            <a:endParaRPr lang="nl-BE"/>
          </a:p>
        </p:txBody>
      </p:sp>
      <p:sp>
        <p:nvSpPr>
          <p:cNvPr id="488556" name="Rectangle 108"/>
          <p:cNvSpPr>
            <a:spLocks noChangeArrowheads="1"/>
          </p:cNvSpPr>
          <p:nvPr/>
        </p:nvSpPr>
        <p:spPr bwMode="auto">
          <a:xfrm>
            <a:off x="7733004" y="11497008"/>
            <a:ext cx="5028568" cy="919971"/>
          </a:xfrm>
          <a:prstGeom prst="rect">
            <a:avLst/>
          </a:prstGeom>
          <a:noFill/>
          <a:ln w="9525">
            <a:noFill/>
            <a:miter lim="800000"/>
            <a:headEnd/>
            <a:tailEnd/>
          </a:ln>
          <a:effectLst/>
        </p:spPr>
        <p:txBody>
          <a:bodyPr wrap="none" lIns="210032" tIns="105017" rIns="210032" bIns="105017">
            <a:spAutoFit/>
          </a:bodyPr>
          <a:lstStyle/>
          <a:p>
            <a:r>
              <a:rPr lang="en-US" sz="4600" b="1" dirty="0">
                <a:solidFill>
                  <a:srgbClr val="FF0000"/>
                </a:solidFill>
              </a:rPr>
              <a:t>Data Warehouse</a:t>
            </a:r>
          </a:p>
        </p:txBody>
      </p:sp>
      <p:sp>
        <p:nvSpPr>
          <p:cNvPr id="488557" name="Line 109"/>
          <p:cNvSpPr>
            <a:spLocks noChangeShapeType="1"/>
          </p:cNvSpPr>
          <p:nvPr/>
        </p:nvSpPr>
        <p:spPr bwMode="auto">
          <a:xfrm>
            <a:off x="16464650" y="9985072"/>
            <a:ext cx="1425575" cy="335986"/>
          </a:xfrm>
          <a:prstGeom prst="line">
            <a:avLst/>
          </a:prstGeom>
          <a:noFill/>
          <a:ln w="25400">
            <a:solidFill>
              <a:schemeClr val="tx1"/>
            </a:solidFill>
            <a:round/>
            <a:headEnd type="none" w="sm" len="sm"/>
            <a:tailEnd type="stealth" w="med" len="lg"/>
          </a:ln>
          <a:effectLst/>
        </p:spPr>
        <p:txBody>
          <a:bodyPr lIns="208584" tIns="104292" rIns="208584" bIns="104292"/>
          <a:lstStyle/>
          <a:p>
            <a:endParaRPr lang="nl-BE"/>
          </a:p>
        </p:txBody>
      </p:sp>
      <p:sp>
        <p:nvSpPr>
          <p:cNvPr id="488558" name="Oval 110"/>
          <p:cNvSpPr>
            <a:spLocks noChangeArrowheads="1"/>
          </p:cNvSpPr>
          <p:nvPr/>
        </p:nvSpPr>
        <p:spPr bwMode="auto">
          <a:xfrm>
            <a:off x="1317916" y="4273317"/>
            <a:ext cx="5167709" cy="2519892"/>
          </a:xfrm>
          <a:prstGeom prst="ellipse">
            <a:avLst/>
          </a:prstGeom>
          <a:solidFill>
            <a:schemeClr val="accent2"/>
          </a:solidFill>
          <a:ln w="9525">
            <a:solidFill>
              <a:schemeClr val="hlink"/>
            </a:solidFill>
            <a:round/>
            <a:headEnd/>
            <a:tailEnd/>
          </a:ln>
          <a:effectLst/>
        </p:spPr>
        <p:txBody>
          <a:bodyPr wrap="none" lIns="210032" tIns="105017" rIns="210032" bIns="105017" anchor="ctr"/>
          <a:lstStyle/>
          <a:p>
            <a:pPr algn="ctr"/>
            <a:r>
              <a:rPr lang="en-US" sz="4600" dirty="0">
                <a:solidFill>
                  <a:schemeClr val="bg1"/>
                </a:solidFill>
              </a:rPr>
              <a:t>Cobol or</a:t>
            </a:r>
          </a:p>
          <a:p>
            <a:pPr algn="ctr"/>
            <a:r>
              <a:rPr lang="en-US" sz="4600" dirty="0">
                <a:solidFill>
                  <a:schemeClr val="bg1"/>
                </a:solidFill>
              </a:rPr>
              <a:t>NATURAL</a:t>
            </a:r>
          </a:p>
          <a:p>
            <a:pPr algn="ctr"/>
            <a:r>
              <a:rPr lang="en-US" sz="4600" dirty="0">
                <a:solidFill>
                  <a:schemeClr val="bg1"/>
                </a:solidFill>
              </a:rPr>
              <a:t>Application</a:t>
            </a:r>
          </a:p>
        </p:txBody>
      </p:sp>
      <p:sp>
        <p:nvSpPr>
          <p:cNvPr id="488559" name="Line 111"/>
          <p:cNvSpPr>
            <a:spLocks noChangeShapeType="1"/>
          </p:cNvSpPr>
          <p:nvPr/>
        </p:nvSpPr>
        <p:spPr bwMode="auto">
          <a:xfrm flipH="1" flipV="1">
            <a:off x="3456278" y="6961202"/>
            <a:ext cx="0" cy="671971"/>
          </a:xfrm>
          <a:prstGeom prst="line">
            <a:avLst/>
          </a:prstGeom>
          <a:noFill/>
          <a:ln w="25400">
            <a:solidFill>
              <a:schemeClr val="tx1"/>
            </a:solidFill>
            <a:round/>
            <a:headEnd type="none" w="sm" len="sm"/>
            <a:tailEnd type="stealth" w="med" len="lg"/>
          </a:ln>
          <a:effectLst/>
        </p:spPr>
        <p:txBody>
          <a:bodyPr lIns="208584" tIns="104292" rIns="208584" bIns="104292"/>
          <a:lstStyle/>
          <a:p>
            <a:endParaRPr lang="nl-BE"/>
          </a:p>
        </p:txBody>
      </p:sp>
      <p:sp>
        <p:nvSpPr>
          <p:cNvPr id="488560" name="Line 112"/>
          <p:cNvSpPr>
            <a:spLocks noChangeShapeType="1"/>
          </p:cNvSpPr>
          <p:nvPr/>
        </p:nvSpPr>
        <p:spPr bwMode="auto">
          <a:xfrm flipH="1">
            <a:off x="4347262" y="6961202"/>
            <a:ext cx="0" cy="671971"/>
          </a:xfrm>
          <a:prstGeom prst="line">
            <a:avLst/>
          </a:prstGeom>
          <a:noFill/>
          <a:ln w="25400">
            <a:solidFill>
              <a:schemeClr val="tx1"/>
            </a:solidFill>
            <a:round/>
            <a:headEnd type="none" w="sm" len="sm"/>
            <a:tailEnd type="stealth" w="med" len="lg"/>
          </a:ln>
          <a:effectLst/>
        </p:spPr>
        <p:txBody>
          <a:bodyPr lIns="208584" tIns="104292" rIns="208584" bIns="104292"/>
          <a:lstStyle/>
          <a:p>
            <a:endParaRPr lang="nl-BE"/>
          </a:p>
        </p:txBody>
      </p:sp>
      <p:sp>
        <p:nvSpPr>
          <p:cNvPr id="488561" name="Text Box 113"/>
          <p:cNvSpPr txBox="1">
            <a:spLocks noChangeArrowheads="1"/>
          </p:cNvSpPr>
          <p:nvPr/>
        </p:nvSpPr>
        <p:spPr bwMode="auto">
          <a:xfrm>
            <a:off x="15016800" y="11497008"/>
            <a:ext cx="3671850" cy="919971"/>
          </a:xfrm>
          <a:prstGeom prst="rect">
            <a:avLst/>
          </a:prstGeom>
          <a:noFill/>
          <a:ln w="9525">
            <a:noFill/>
            <a:miter lim="800000"/>
            <a:headEnd/>
            <a:tailEnd/>
          </a:ln>
          <a:effectLst/>
        </p:spPr>
        <p:txBody>
          <a:bodyPr wrap="none" lIns="210032" tIns="105017" rIns="210032" bIns="105017">
            <a:spAutoFit/>
          </a:bodyPr>
          <a:lstStyle/>
          <a:p>
            <a:pPr algn="ctr"/>
            <a:r>
              <a:rPr lang="en-US" sz="4600" b="1" dirty="0">
                <a:solidFill>
                  <a:srgbClr val="FF0000"/>
                </a:solidFill>
              </a:rPr>
              <a:t>Intelligence</a:t>
            </a:r>
          </a:p>
        </p:txBody>
      </p:sp>
      <p:sp>
        <p:nvSpPr>
          <p:cNvPr id="488562" name="Text Box 114"/>
          <p:cNvSpPr txBox="1">
            <a:spLocks noChangeArrowheads="1"/>
          </p:cNvSpPr>
          <p:nvPr/>
        </p:nvSpPr>
        <p:spPr bwMode="auto">
          <a:xfrm>
            <a:off x="1332765" y="11497008"/>
            <a:ext cx="5675091" cy="1627857"/>
          </a:xfrm>
          <a:prstGeom prst="rect">
            <a:avLst/>
          </a:prstGeom>
          <a:noFill/>
          <a:ln w="9525">
            <a:noFill/>
            <a:miter lim="800000"/>
            <a:headEnd/>
            <a:tailEnd/>
          </a:ln>
          <a:effectLst/>
        </p:spPr>
        <p:txBody>
          <a:bodyPr wrap="none" lIns="210032" tIns="105017" rIns="210032" bIns="105017">
            <a:spAutoFit/>
          </a:bodyPr>
          <a:lstStyle/>
          <a:p>
            <a:pPr algn="ctr"/>
            <a:r>
              <a:rPr lang="en-US" sz="4600" b="1" dirty="0"/>
              <a:t>Transactional Data</a:t>
            </a:r>
          </a:p>
          <a:p>
            <a:pPr algn="ctr"/>
            <a:r>
              <a:rPr lang="en-US" sz="4600" b="1" dirty="0"/>
              <a:t>&amp; Applications</a:t>
            </a:r>
          </a:p>
        </p:txBody>
      </p:sp>
      <p:graphicFrame>
        <p:nvGraphicFramePr>
          <p:cNvPr id="488563" name="Object 115"/>
          <p:cNvGraphicFramePr>
            <a:graphicFrameLocks noChangeAspect="1"/>
          </p:cNvGraphicFramePr>
          <p:nvPr/>
        </p:nvGraphicFramePr>
        <p:xfrm>
          <a:off x="14148090" y="9159107"/>
          <a:ext cx="2138363" cy="1161950"/>
        </p:xfrm>
        <a:graphic>
          <a:graphicData uri="http://schemas.openxmlformats.org/presentationml/2006/ole">
            <p:oleObj spid="_x0000_s119810" name="VISIO" r:id="rId3" imgW="4606560" imgH="1863360" progId="Visio.Drawing.6">
              <p:embed/>
            </p:oleObj>
          </a:graphicData>
        </a:graphic>
      </p:graphicFrame>
      <p:pic>
        <p:nvPicPr>
          <p:cNvPr id="488564" name="Picture 116" descr="C:\Documents and Settings\mripple\Application Data\Microsoft\Media Catalog\Downloaded Clips\cl0\pe01729_.wmf"/>
          <p:cNvPicPr>
            <a:picLocks noChangeAspect="1" noChangeArrowheads="1"/>
          </p:cNvPicPr>
          <p:nvPr/>
        </p:nvPicPr>
        <p:blipFill>
          <a:blip r:embed="rId4"/>
          <a:srcRect/>
          <a:stretch>
            <a:fillRect/>
          </a:stretch>
        </p:blipFill>
        <p:spPr bwMode="auto">
          <a:xfrm>
            <a:off x="18246618" y="6625216"/>
            <a:ext cx="2138363" cy="1326442"/>
          </a:xfrm>
          <a:prstGeom prst="rect">
            <a:avLst/>
          </a:prstGeom>
          <a:noFill/>
        </p:spPr>
      </p:pic>
      <p:graphicFrame>
        <p:nvGraphicFramePr>
          <p:cNvPr id="488565" name="Object 117"/>
          <p:cNvGraphicFramePr>
            <a:graphicFrameLocks noChangeAspect="1"/>
          </p:cNvGraphicFramePr>
          <p:nvPr/>
        </p:nvGraphicFramePr>
        <p:xfrm>
          <a:off x="18068422" y="9481094"/>
          <a:ext cx="2687803" cy="1452436"/>
        </p:xfrm>
        <a:graphic>
          <a:graphicData uri="http://schemas.openxmlformats.org/presentationml/2006/ole">
            <p:oleObj spid="_x0000_s119811" name="Clip" r:id="rId5" imgW="4582440" imgH="2628360" progId="MS_ClipArt_Gallery.2">
              <p:embed/>
            </p:oleObj>
          </a:graphicData>
        </a:graphic>
      </p:graphicFrame>
      <p:graphicFrame>
        <p:nvGraphicFramePr>
          <p:cNvPr id="488566" name="Object 118"/>
          <p:cNvGraphicFramePr>
            <a:graphicFrameLocks noChangeAspect="1"/>
          </p:cNvGraphicFramePr>
          <p:nvPr/>
        </p:nvGraphicFramePr>
        <p:xfrm>
          <a:off x="17712028" y="3601346"/>
          <a:ext cx="2866000" cy="1648428"/>
        </p:xfrm>
        <a:graphic>
          <a:graphicData uri="http://schemas.openxmlformats.org/presentationml/2006/ole">
            <p:oleObj spid="_x0000_s119812" name="Clip" r:id="rId6" imgW="4582440" imgH="2794320" progId="MS_ClipArt_Gallery.2">
              <p:embed/>
            </p:oleObj>
          </a:graphicData>
        </a:graphic>
      </p:graphicFrame>
      <p:sp>
        <p:nvSpPr>
          <p:cNvPr id="488567" name="Text Box 119"/>
          <p:cNvSpPr txBox="1">
            <a:spLocks noChangeArrowheads="1"/>
          </p:cNvSpPr>
          <p:nvPr/>
        </p:nvSpPr>
        <p:spPr bwMode="auto">
          <a:xfrm>
            <a:off x="14678968" y="4105325"/>
            <a:ext cx="1066971" cy="1473969"/>
          </a:xfrm>
          <a:prstGeom prst="rect">
            <a:avLst/>
          </a:prstGeom>
          <a:solidFill>
            <a:schemeClr val="hlink"/>
          </a:solidFill>
          <a:ln w="9525">
            <a:noFill/>
            <a:miter lim="800000"/>
            <a:headEnd/>
            <a:tailEnd/>
          </a:ln>
          <a:effectLst/>
        </p:spPr>
        <p:txBody>
          <a:bodyPr wrap="none" lIns="210032" tIns="105017" rIns="210032" bIns="105017">
            <a:spAutoFit/>
          </a:bodyPr>
          <a:lstStyle/>
          <a:p>
            <a:pPr algn="ctr"/>
            <a:r>
              <a:rPr lang="en-US" sz="8200" b="1" i="1" dirty="0"/>
              <a:t>?</a:t>
            </a:r>
          </a:p>
        </p:txBody>
      </p:sp>
      <p:sp>
        <p:nvSpPr>
          <p:cNvPr id="488568" name="Line 120"/>
          <p:cNvSpPr>
            <a:spLocks noChangeShapeType="1"/>
          </p:cNvSpPr>
          <p:nvPr/>
        </p:nvSpPr>
        <p:spPr bwMode="auto">
          <a:xfrm flipV="1">
            <a:off x="11653334" y="5449267"/>
            <a:ext cx="2494756" cy="2015913"/>
          </a:xfrm>
          <a:prstGeom prst="line">
            <a:avLst/>
          </a:prstGeom>
          <a:noFill/>
          <a:ln w="25400">
            <a:solidFill>
              <a:schemeClr val="tx1"/>
            </a:solidFill>
            <a:round/>
            <a:headEnd type="none" w="sm" len="sm"/>
            <a:tailEnd type="stealth" w="med" len="lg"/>
          </a:ln>
          <a:effectLst/>
        </p:spPr>
        <p:txBody>
          <a:bodyPr lIns="208584" tIns="104292" rIns="208584" bIns="104292"/>
          <a:lstStyle/>
          <a:p>
            <a:endParaRPr lang="nl-BE"/>
          </a:p>
        </p:txBody>
      </p:sp>
      <p:sp>
        <p:nvSpPr>
          <p:cNvPr id="488569" name="Line 121"/>
          <p:cNvSpPr>
            <a:spLocks noChangeShapeType="1"/>
          </p:cNvSpPr>
          <p:nvPr/>
        </p:nvSpPr>
        <p:spPr bwMode="auto">
          <a:xfrm>
            <a:off x="16286454" y="4609304"/>
            <a:ext cx="1859929" cy="7000"/>
          </a:xfrm>
          <a:prstGeom prst="line">
            <a:avLst/>
          </a:prstGeom>
          <a:noFill/>
          <a:ln w="25400">
            <a:solidFill>
              <a:schemeClr val="tx1"/>
            </a:solidFill>
            <a:round/>
            <a:headEnd type="none" w="sm" len="sm"/>
            <a:tailEnd type="stealth" w="med" len="lg"/>
          </a:ln>
          <a:effectLst/>
        </p:spPr>
        <p:txBody>
          <a:bodyPr lIns="208584" tIns="104292" rIns="208584" bIns="104292"/>
          <a:lstStyle/>
          <a:p>
            <a:endParaRPr lang="nl-BE"/>
          </a:p>
        </p:txBody>
      </p:sp>
      <p:sp>
        <p:nvSpPr>
          <p:cNvPr id="488570" name="Rectangle 122"/>
          <p:cNvSpPr>
            <a:spLocks noChangeArrowheads="1"/>
          </p:cNvSpPr>
          <p:nvPr/>
        </p:nvSpPr>
        <p:spPr bwMode="auto">
          <a:xfrm>
            <a:off x="14344848" y="5617260"/>
            <a:ext cx="3157287" cy="704528"/>
          </a:xfrm>
          <a:prstGeom prst="rect">
            <a:avLst/>
          </a:prstGeom>
          <a:noFill/>
          <a:ln w="9525">
            <a:noFill/>
            <a:miter lim="800000"/>
            <a:headEnd/>
            <a:tailEnd/>
          </a:ln>
          <a:effectLst/>
        </p:spPr>
        <p:txBody>
          <a:bodyPr wrap="none" lIns="210032" tIns="105017" rIns="210032" bIns="105017">
            <a:spAutoFit/>
          </a:bodyPr>
          <a:lstStyle/>
          <a:p>
            <a:r>
              <a:rPr lang="en-US" sz="3200" b="1" dirty="0"/>
              <a:t>Ad Hoc Query</a:t>
            </a:r>
          </a:p>
        </p:txBody>
      </p:sp>
      <p:sp>
        <p:nvSpPr>
          <p:cNvPr id="488571" name="Rectangle 123"/>
          <p:cNvSpPr>
            <a:spLocks noChangeArrowheads="1"/>
          </p:cNvSpPr>
          <p:nvPr/>
        </p:nvSpPr>
        <p:spPr bwMode="auto">
          <a:xfrm>
            <a:off x="8980381" y="10489050"/>
            <a:ext cx="1929386" cy="704528"/>
          </a:xfrm>
          <a:prstGeom prst="rect">
            <a:avLst/>
          </a:prstGeom>
          <a:noFill/>
          <a:ln w="9525">
            <a:noFill/>
            <a:miter lim="800000"/>
            <a:headEnd/>
            <a:tailEnd/>
          </a:ln>
          <a:effectLst/>
        </p:spPr>
        <p:txBody>
          <a:bodyPr wrap="none" lIns="210032" tIns="105017" rIns="210032" bIns="105017">
            <a:spAutoFit/>
          </a:bodyPr>
          <a:lstStyle/>
          <a:p>
            <a:r>
              <a:rPr lang="en-US" sz="3200" b="1" dirty="0"/>
              <a:t>RDBMS</a:t>
            </a:r>
          </a:p>
        </p:txBody>
      </p:sp>
      <p:grpSp>
        <p:nvGrpSpPr>
          <p:cNvPr id="488581" name="Group 124"/>
          <p:cNvGrpSpPr>
            <a:grpSpLocks/>
          </p:cNvGrpSpPr>
          <p:nvPr/>
        </p:nvGrpSpPr>
        <p:grpSpPr bwMode="auto">
          <a:xfrm>
            <a:off x="8185920" y="5603260"/>
            <a:ext cx="3667886" cy="4703798"/>
            <a:chOff x="1936" y="2112"/>
            <a:chExt cx="988" cy="1344"/>
          </a:xfrm>
        </p:grpSpPr>
        <p:sp>
          <p:nvSpPr>
            <p:cNvPr id="488573" name="Rectangle 125"/>
            <p:cNvSpPr>
              <a:spLocks noChangeArrowheads="1"/>
            </p:cNvSpPr>
            <p:nvPr/>
          </p:nvSpPr>
          <p:spPr bwMode="auto">
            <a:xfrm>
              <a:off x="1940" y="2255"/>
              <a:ext cx="981" cy="1034"/>
            </a:xfrm>
            <a:prstGeom prst="rect">
              <a:avLst/>
            </a:prstGeom>
            <a:gradFill rotWithShape="0">
              <a:gsLst>
                <a:gs pos="0">
                  <a:srgbClr val="333333"/>
                </a:gs>
                <a:gs pos="50000">
                  <a:srgbClr val="333333">
                    <a:gamma/>
                    <a:tint val="0"/>
                    <a:invGamma/>
                  </a:srgbClr>
                </a:gs>
                <a:gs pos="100000">
                  <a:srgbClr val="333333"/>
                </a:gs>
              </a:gsLst>
              <a:lin ang="0" scaled="1"/>
            </a:gradFill>
            <a:ln w="9525">
              <a:noFill/>
              <a:miter lim="800000"/>
              <a:headEnd/>
              <a:tailEnd/>
            </a:ln>
            <a:effectLst/>
          </p:spPr>
          <p:txBody>
            <a:bodyPr wrap="none" anchor="ctr"/>
            <a:lstStyle/>
            <a:p>
              <a:endParaRPr lang="nl-BE"/>
            </a:p>
          </p:txBody>
        </p:sp>
        <p:sp>
          <p:nvSpPr>
            <p:cNvPr id="488574" name="Oval 126"/>
            <p:cNvSpPr>
              <a:spLocks noChangeArrowheads="1"/>
            </p:cNvSpPr>
            <p:nvPr/>
          </p:nvSpPr>
          <p:spPr bwMode="auto">
            <a:xfrm>
              <a:off x="1939" y="3139"/>
              <a:ext cx="980" cy="317"/>
            </a:xfrm>
            <a:prstGeom prst="ellipse">
              <a:avLst/>
            </a:prstGeom>
            <a:gradFill rotWithShape="0">
              <a:gsLst>
                <a:gs pos="0">
                  <a:srgbClr val="333333"/>
                </a:gs>
                <a:gs pos="50000">
                  <a:srgbClr val="333333">
                    <a:gamma/>
                    <a:tint val="0"/>
                    <a:invGamma/>
                  </a:srgbClr>
                </a:gs>
                <a:gs pos="100000">
                  <a:srgbClr val="333333"/>
                </a:gs>
              </a:gsLst>
              <a:lin ang="0" scaled="1"/>
            </a:gradFill>
            <a:ln w="9525">
              <a:noFill/>
              <a:round/>
              <a:headEnd/>
              <a:tailEnd/>
            </a:ln>
            <a:effectLst/>
          </p:spPr>
          <p:txBody>
            <a:bodyPr wrap="none" anchor="ctr"/>
            <a:lstStyle/>
            <a:p>
              <a:endParaRPr lang="nl-BE"/>
            </a:p>
          </p:txBody>
        </p:sp>
        <p:sp>
          <p:nvSpPr>
            <p:cNvPr id="488575" name="Oval 127"/>
            <p:cNvSpPr>
              <a:spLocks noChangeArrowheads="1"/>
            </p:cNvSpPr>
            <p:nvPr/>
          </p:nvSpPr>
          <p:spPr bwMode="auto">
            <a:xfrm>
              <a:off x="1936" y="2112"/>
              <a:ext cx="988" cy="316"/>
            </a:xfrm>
            <a:prstGeom prst="ellipse">
              <a:avLst/>
            </a:prstGeom>
            <a:gradFill rotWithShape="0">
              <a:gsLst>
                <a:gs pos="0">
                  <a:srgbClr val="333333"/>
                </a:gs>
                <a:gs pos="50000">
                  <a:srgbClr val="333333">
                    <a:gamma/>
                    <a:tint val="50196"/>
                    <a:invGamma/>
                  </a:srgbClr>
                </a:gs>
                <a:gs pos="100000">
                  <a:srgbClr val="333333"/>
                </a:gs>
              </a:gsLst>
              <a:lin ang="2700000" scaled="1"/>
            </a:gradFill>
            <a:ln w="9525">
              <a:noFill/>
              <a:round/>
              <a:headEnd/>
              <a:tailEnd/>
            </a:ln>
            <a:effectLst/>
          </p:spPr>
          <p:txBody>
            <a:bodyPr wrap="none" anchor="ctr"/>
            <a:lstStyle/>
            <a:p>
              <a:endParaRPr lang="nl-BE"/>
            </a:p>
          </p:txBody>
        </p:sp>
        <p:sp>
          <p:nvSpPr>
            <p:cNvPr id="488576" name="Rectangle 128"/>
            <p:cNvSpPr>
              <a:spLocks noChangeArrowheads="1"/>
            </p:cNvSpPr>
            <p:nvPr/>
          </p:nvSpPr>
          <p:spPr bwMode="auto">
            <a:xfrm>
              <a:off x="2104" y="2691"/>
              <a:ext cx="656" cy="220"/>
            </a:xfrm>
            <a:prstGeom prst="rect">
              <a:avLst/>
            </a:prstGeom>
            <a:gradFill rotWithShape="0">
              <a:gsLst>
                <a:gs pos="0">
                  <a:srgbClr val="000066"/>
                </a:gs>
                <a:gs pos="100000">
                  <a:srgbClr val="000066">
                    <a:gamma/>
                    <a:shade val="49804"/>
                    <a:invGamma/>
                  </a:srgbClr>
                </a:gs>
              </a:gsLst>
              <a:lin ang="2700000" scaled="1"/>
            </a:gradFill>
            <a:ln w="12700">
              <a:solidFill>
                <a:schemeClr val="tx1"/>
              </a:solidFill>
              <a:miter lim="800000"/>
              <a:headEnd/>
              <a:tailEnd/>
            </a:ln>
            <a:effectLst/>
          </p:spPr>
          <p:txBody>
            <a:bodyPr wrap="none" anchor="ctr"/>
            <a:lstStyle/>
            <a:p>
              <a:endParaRPr lang="nl-BE"/>
            </a:p>
          </p:txBody>
        </p:sp>
        <p:sp>
          <p:nvSpPr>
            <p:cNvPr id="488577" name="Rectangle 129"/>
            <p:cNvSpPr>
              <a:spLocks noChangeArrowheads="1"/>
            </p:cNvSpPr>
            <p:nvPr/>
          </p:nvSpPr>
          <p:spPr bwMode="auto">
            <a:xfrm>
              <a:off x="2104" y="2914"/>
              <a:ext cx="656" cy="220"/>
            </a:xfrm>
            <a:prstGeom prst="rect">
              <a:avLst/>
            </a:prstGeom>
            <a:gradFill rotWithShape="0">
              <a:gsLst>
                <a:gs pos="0">
                  <a:srgbClr val="000066"/>
                </a:gs>
                <a:gs pos="100000">
                  <a:srgbClr val="000066">
                    <a:gamma/>
                    <a:shade val="49804"/>
                    <a:invGamma/>
                  </a:srgbClr>
                </a:gs>
              </a:gsLst>
              <a:lin ang="2700000" scaled="1"/>
            </a:gradFill>
            <a:ln w="12700">
              <a:solidFill>
                <a:schemeClr val="tx1"/>
              </a:solidFill>
              <a:miter lim="800000"/>
              <a:headEnd/>
              <a:tailEnd/>
            </a:ln>
            <a:effectLst/>
          </p:spPr>
          <p:txBody>
            <a:bodyPr wrap="none" anchor="ctr"/>
            <a:lstStyle/>
            <a:p>
              <a:endParaRPr lang="nl-BE"/>
            </a:p>
          </p:txBody>
        </p:sp>
        <p:sp>
          <p:nvSpPr>
            <p:cNvPr id="488578" name="Rectangle 130"/>
            <p:cNvSpPr>
              <a:spLocks noChangeArrowheads="1"/>
            </p:cNvSpPr>
            <p:nvPr/>
          </p:nvSpPr>
          <p:spPr bwMode="auto">
            <a:xfrm>
              <a:off x="2105" y="2468"/>
              <a:ext cx="655" cy="220"/>
            </a:xfrm>
            <a:prstGeom prst="rect">
              <a:avLst/>
            </a:prstGeom>
            <a:gradFill rotWithShape="0">
              <a:gsLst>
                <a:gs pos="0">
                  <a:srgbClr val="000066"/>
                </a:gs>
                <a:gs pos="100000">
                  <a:srgbClr val="000066">
                    <a:gamma/>
                    <a:shade val="49804"/>
                    <a:invGamma/>
                  </a:srgbClr>
                </a:gs>
              </a:gsLst>
              <a:lin ang="2700000" scaled="1"/>
            </a:gradFill>
            <a:ln w="12700">
              <a:solidFill>
                <a:schemeClr val="tx1"/>
              </a:solidFill>
              <a:miter lim="800000"/>
              <a:headEnd/>
              <a:tailEnd/>
            </a:ln>
            <a:effectLst/>
          </p:spPr>
          <p:txBody>
            <a:bodyPr wrap="none" anchor="ctr"/>
            <a:lstStyle/>
            <a:p>
              <a:endParaRPr lang="nl-BE"/>
            </a:p>
          </p:txBody>
        </p:sp>
        <p:sp>
          <p:nvSpPr>
            <p:cNvPr id="488579" name="Rectangle 131"/>
            <p:cNvSpPr>
              <a:spLocks noChangeArrowheads="1"/>
            </p:cNvSpPr>
            <p:nvPr/>
          </p:nvSpPr>
          <p:spPr bwMode="auto">
            <a:xfrm>
              <a:off x="2104" y="3139"/>
              <a:ext cx="656" cy="220"/>
            </a:xfrm>
            <a:prstGeom prst="rect">
              <a:avLst/>
            </a:prstGeom>
            <a:gradFill rotWithShape="0">
              <a:gsLst>
                <a:gs pos="0">
                  <a:srgbClr val="000066"/>
                </a:gs>
                <a:gs pos="100000">
                  <a:srgbClr val="000066">
                    <a:gamma/>
                    <a:shade val="49804"/>
                    <a:invGamma/>
                  </a:srgbClr>
                </a:gs>
              </a:gsLst>
              <a:lin ang="2700000" scaled="1"/>
            </a:gradFill>
            <a:ln w="12700">
              <a:solidFill>
                <a:schemeClr val="tx1"/>
              </a:solidFill>
              <a:miter lim="800000"/>
              <a:headEnd/>
              <a:tailEnd/>
            </a:ln>
            <a:effectLst/>
          </p:spPr>
          <p:txBody>
            <a:bodyPr wrap="none" anchor="ctr"/>
            <a:lstStyle/>
            <a:p>
              <a:endParaRPr lang="nl-BE"/>
            </a:p>
          </p:txBody>
        </p:sp>
        <p:sp>
          <p:nvSpPr>
            <p:cNvPr id="488580" name="Rectangle 132"/>
            <p:cNvSpPr>
              <a:spLocks noChangeArrowheads="1"/>
            </p:cNvSpPr>
            <p:nvPr/>
          </p:nvSpPr>
          <p:spPr bwMode="auto">
            <a:xfrm>
              <a:off x="2031" y="2448"/>
              <a:ext cx="743" cy="128"/>
            </a:xfrm>
            <a:prstGeom prst="rect">
              <a:avLst/>
            </a:prstGeom>
            <a:noFill/>
            <a:ln w="9525">
              <a:noFill/>
              <a:miter lim="800000"/>
              <a:headEnd/>
              <a:tailEnd/>
            </a:ln>
            <a:effectLst/>
          </p:spPr>
          <p:txBody>
            <a:bodyPr wrap="none" lIns="92075" tIns="46038" rIns="92075" bIns="46038">
              <a:spAutoFit/>
            </a:bodyPr>
            <a:lstStyle/>
            <a:p>
              <a:pPr eaLnBrk="0" hangingPunct="0"/>
              <a:r>
                <a:rPr lang="en-US" sz="2300" b="1" u="sng" dirty="0"/>
                <a:t>Data Warehousing</a:t>
              </a:r>
            </a:p>
          </p:txBody>
        </p:sp>
        <p:grpSp>
          <p:nvGrpSpPr>
            <p:cNvPr id="488585" name="Group 133"/>
            <p:cNvGrpSpPr>
              <a:grpSpLocks/>
            </p:cNvGrpSpPr>
            <p:nvPr/>
          </p:nvGrpSpPr>
          <p:grpSpPr bwMode="auto">
            <a:xfrm>
              <a:off x="2265" y="2579"/>
              <a:ext cx="336" cy="109"/>
              <a:chOff x="2548" y="1519"/>
              <a:chExt cx="450" cy="147"/>
            </a:xfrm>
          </p:grpSpPr>
          <p:sp>
            <p:nvSpPr>
              <p:cNvPr id="488582" name="Line 134"/>
              <p:cNvSpPr>
                <a:spLocks noChangeShapeType="1"/>
              </p:cNvSpPr>
              <p:nvPr/>
            </p:nvSpPr>
            <p:spPr bwMode="auto">
              <a:xfrm>
                <a:off x="2708" y="1535"/>
                <a:ext cx="67" cy="0"/>
              </a:xfrm>
              <a:prstGeom prst="line">
                <a:avLst/>
              </a:prstGeom>
              <a:noFill/>
              <a:ln w="12700">
                <a:solidFill>
                  <a:schemeClr val="tx1"/>
                </a:solidFill>
                <a:round/>
                <a:headEnd type="none" w="sm" len="sm"/>
                <a:tailEnd type="none" w="sm" len="sm"/>
              </a:ln>
              <a:effectLst/>
            </p:spPr>
            <p:txBody>
              <a:bodyPr/>
              <a:lstStyle/>
              <a:p>
                <a:endParaRPr lang="nl-BE"/>
              </a:p>
            </p:txBody>
          </p:sp>
          <p:sp>
            <p:nvSpPr>
              <p:cNvPr id="488583" name="Line 135"/>
              <p:cNvSpPr>
                <a:spLocks noChangeShapeType="1"/>
              </p:cNvSpPr>
              <p:nvPr/>
            </p:nvSpPr>
            <p:spPr bwMode="auto">
              <a:xfrm>
                <a:off x="2777" y="1632"/>
                <a:ext cx="66" cy="0"/>
              </a:xfrm>
              <a:prstGeom prst="line">
                <a:avLst/>
              </a:prstGeom>
              <a:noFill/>
              <a:ln w="12700">
                <a:solidFill>
                  <a:schemeClr val="tx1"/>
                </a:solidFill>
                <a:round/>
                <a:headEnd type="none" w="sm" len="sm"/>
                <a:tailEnd type="none" w="sm" len="sm"/>
              </a:ln>
              <a:effectLst/>
            </p:spPr>
            <p:txBody>
              <a:bodyPr/>
              <a:lstStyle/>
              <a:p>
                <a:endParaRPr lang="nl-BE"/>
              </a:p>
            </p:txBody>
          </p:sp>
          <p:sp>
            <p:nvSpPr>
              <p:cNvPr id="488584" name="Line 136"/>
              <p:cNvSpPr>
                <a:spLocks noChangeShapeType="1"/>
              </p:cNvSpPr>
              <p:nvPr/>
            </p:nvSpPr>
            <p:spPr bwMode="auto">
              <a:xfrm>
                <a:off x="2775" y="1538"/>
                <a:ext cx="0" cy="97"/>
              </a:xfrm>
              <a:prstGeom prst="line">
                <a:avLst/>
              </a:prstGeom>
              <a:noFill/>
              <a:ln w="12700">
                <a:solidFill>
                  <a:schemeClr val="tx1"/>
                </a:solidFill>
                <a:round/>
                <a:headEnd type="none" w="sm" len="sm"/>
                <a:tailEnd type="none" w="sm" len="sm"/>
              </a:ln>
              <a:effectLst/>
            </p:spPr>
            <p:txBody>
              <a:bodyPr/>
              <a:lstStyle/>
              <a:p>
                <a:endParaRPr lang="nl-BE"/>
              </a:p>
            </p:txBody>
          </p:sp>
          <p:grpSp>
            <p:nvGrpSpPr>
              <p:cNvPr id="488595" name="Group 137"/>
              <p:cNvGrpSpPr>
                <a:grpSpLocks/>
              </p:cNvGrpSpPr>
              <p:nvPr/>
            </p:nvGrpSpPr>
            <p:grpSpPr bwMode="auto">
              <a:xfrm>
                <a:off x="2839" y="1544"/>
                <a:ext cx="159" cy="122"/>
                <a:chOff x="2839" y="1544"/>
                <a:chExt cx="159" cy="122"/>
              </a:xfrm>
            </p:grpSpPr>
            <p:sp>
              <p:nvSpPr>
                <p:cNvPr id="488586" name="Rectangle 138"/>
                <p:cNvSpPr>
                  <a:spLocks noChangeArrowheads="1"/>
                </p:cNvSpPr>
                <p:nvPr/>
              </p:nvSpPr>
              <p:spPr bwMode="auto">
                <a:xfrm>
                  <a:off x="2839" y="1545"/>
                  <a:ext cx="157" cy="120"/>
                </a:xfrm>
                <a:prstGeom prst="rect">
                  <a:avLst/>
                </a:prstGeom>
                <a:solidFill>
                  <a:schemeClr val="hlink"/>
                </a:solidFill>
                <a:ln w="12700">
                  <a:solidFill>
                    <a:schemeClr val="tx1"/>
                  </a:solidFill>
                  <a:miter lim="800000"/>
                  <a:headEnd/>
                  <a:tailEnd/>
                </a:ln>
                <a:effectLst/>
              </p:spPr>
              <p:txBody>
                <a:bodyPr wrap="none" anchor="ctr"/>
                <a:lstStyle/>
                <a:p>
                  <a:endParaRPr lang="nl-BE"/>
                </a:p>
              </p:txBody>
            </p:sp>
            <p:sp>
              <p:nvSpPr>
                <p:cNvPr id="488587" name="Rectangle 139"/>
                <p:cNvSpPr>
                  <a:spLocks noChangeArrowheads="1"/>
                </p:cNvSpPr>
                <p:nvPr/>
              </p:nvSpPr>
              <p:spPr bwMode="auto">
                <a:xfrm>
                  <a:off x="2844" y="1549"/>
                  <a:ext cx="149" cy="24"/>
                </a:xfrm>
                <a:prstGeom prst="rect">
                  <a:avLst/>
                </a:prstGeom>
                <a:solidFill>
                  <a:schemeClr val="accent1"/>
                </a:solidFill>
                <a:ln w="12700">
                  <a:solidFill>
                    <a:schemeClr val="accent1"/>
                  </a:solidFill>
                  <a:miter lim="800000"/>
                  <a:headEnd/>
                  <a:tailEnd/>
                </a:ln>
                <a:effectLst/>
              </p:spPr>
              <p:txBody>
                <a:bodyPr wrap="none" anchor="ctr"/>
                <a:lstStyle/>
                <a:p>
                  <a:endParaRPr lang="nl-BE"/>
                </a:p>
              </p:txBody>
            </p:sp>
            <p:sp>
              <p:nvSpPr>
                <p:cNvPr id="488588" name="Line 140"/>
                <p:cNvSpPr>
                  <a:spLocks noChangeShapeType="1"/>
                </p:cNvSpPr>
                <p:nvPr/>
              </p:nvSpPr>
              <p:spPr bwMode="auto">
                <a:xfrm>
                  <a:off x="2840" y="1580"/>
                  <a:ext cx="157" cy="0"/>
                </a:xfrm>
                <a:prstGeom prst="line">
                  <a:avLst/>
                </a:prstGeom>
                <a:noFill/>
                <a:ln w="12700">
                  <a:solidFill>
                    <a:schemeClr val="tx1"/>
                  </a:solidFill>
                  <a:round/>
                  <a:headEnd type="none" w="sm" len="sm"/>
                  <a:tailEnd type="none" w="sm" len="sm"/>
                </a:ln>
                <a:effectLst/>
              </p:spPr>
              <p:txBody>
                <a:bodyPr/>
                <a:lstStyle/>
                <a:p>
                  <a:endParaRPr lang="nl-BE"/>
                </a:p>
              </p:txBody>
            </p:sp>
            <p:sp>
              <p:nvSpPr>
                <p:cNvPr id="488589" name="Line 141"/>
                <p:cNvSpPr>
                  <a:spLocks noChangeShapeType="1"/>
                </p:cNvSpPr>
                <p:nvPr/>
              </p:nvSpPr>
              <p:spPr bwMode="auto">
                <a:xfrm flipV="1">
                  <a:off x="2872" y="1545"/>
                  <a:ext cx="0" cy="121"/>
                </a:xfrm>
                <a:prstGeom prst="line">
                  <a:avLst/>
                </a:prstGeom>
                <a:noFill/>
                <a:ln w="12700">
                  <a:solidFill>
                    <a:schemeClr val="tx1"/>
                  </a:solidFill>
                  <a:round/>
                  <a:headEnd type="none" w="sm" len="sm"/>
                  <a:tailEnd type="none" w="sm" len="sm"/>
                </a:ln>
                <a:effectLst/>
              </p:spPr>
              <p:txBody>
                <a:bodyPr/>
                <a:lstStyle/>
                <a:p>
                  <a:endParaRPr lang="nl-BE"/>
                </a:p>
              </p:txBody>
            </p:sp>
            <p:sp>
              <p:nvSpPr>
                <p:cNvPr id="488590" name="Line 142"/>
                <p:cNvSpPr>
                  <a:spLocks noChangeShapeType="1"/>
                </p:cNvSpPr>
                <p:nvPr/>
              </p:nvSpPr>
              <p:spPr bwMode="auto">
                <a:xfrm flipV="1">
                  <a:off x="2903" y="1544"/>
                  <a:ext cx="0" cy="120"/>
                </a:xfrm>
                <a:prstGeom prst="line">
                  <a:avLst/>
                </a:prstGeom>
                <a:noFill/>
                <a:ln w="12700">
                  <a:solidFill>
                    <a:schemeClr val="tx1"/>
                  </a:solidFill>
                  <a:round/>
                  <a:headEnd type="none" w="sm" len="sm"/>
                  <a:tailEnd type="none" w="sm" len="sm"/>
                </a:ln>
                <a:effectLst/>
              </p:spPr>
              <p:txBody>
                <a:bodyPr/>
                <a:lstStyle/>
                <a:p>
                  <a:endParaRPr lang="nl-BE"/>
                </a:p>
              </p:txBody>
            </p:sp>
            <p:sp>
              <p:nvSpPr>
                <p:cNvPr id="488591" name="Line 143"/>
                <p:cNvSpPr>
                  <a:spLocks noChangeShapeType="1"/>
                </p:cNvSpPr>
                <p:nvPr/>
              </p:nvSpPr>
              <p:spPr bwMode="auto">
                <a:xfrm flipV="1">
                  <a:off x="2934" y="1544"/>
                  <a:ext cx="0" cy="120"/>
                </a:xfrm>
                <a:prstGeom prst="line">
                  <a:avLst/>
                </a:prstGeom>
                <a:noFill/>
                <a:ln w="12700">
                  <a:solidFill>
                    <a:schemeClr val="tx1"/>
                  </a:solidFill>
                  <a:round/>
                  <a:headEnd type="none" w="sm" len="sm"/>
                  <a:tailEnd type="none" w="sm" len="sm"/>
                </a:ln>
                <a:effectLst/>
              </p:spPr>
              <p:txBody>
                <a:bodyPr/>
                <a:lstStyle/>
                <a:p>
                  <a:endParaRPr lang="nl-BE"/>
                </a:p>
              </p:txBody>
            </p:sp>
            <p:sp>
              <p:nvSpPr>
                <p:cNvPr id="488592" name="Line 144"/>
                <p:cNvSpPr>
                  <a:spLocks noChangeShapeType="1"/>
                </p:cNvSpPr>
                <p:nvPr/>
              </p:nvSpPr>
              <p:spPr bwMode="auto">
                <a:xfrm flipV="1">
                  <a:off x="2967" y="1544"/>
                  <a:ext cx="0" cy="120"/>
                </a:xfrm>
                <a:prstGeom prst="line">
                  <a:avLst/>
                </a:prstGeom>
                <a:noFill/>
                <a:ln w="12700">
                  <a:solidFill>
                    <a:schemeClr val="tx1"/>
                  </a:solidFill>
                  <a:round/>
                  <a:headEnd type="none" w="sm" len="sm"/>
                  <a:tailEnd type="none" w="sm" len="sm"/>
                </a:ln>
                <a:effectLst/>
              </p:spPr>
              <p:txBody>
                <a:bodyPr/>
                <a:lstStyle/>
                <a:p>
                  <a:endParaRPr lang="nl-BE"/>
                </a:p>
              </p:txBody>
            </p:sp>
            <p:sp>
              <p:nvSpPr>
                <p:cNvPr id="488593" name="Line 145"/>
                <p:cNvSpPr>
                  <a:spLocks noChangeShapeType="1"/>
                </p:cNvSpPr>
                <p:nvPr/>
              </p:nvSpPr>
              <p:spPr bwMode="auto">
                <a:xfrm>
                  <a:off x="2840" y="1611"/>
                  <a:ext cx="157" cy="0"/>
                </a:xfrm>
                <a:prstGeom prst="line">
                  <a:avLst/>
                </a:prstGeom>
                <a:noFill/>
                <a:ln w="12700">
                  <a:solidFill>
                    <a:schemeClr val="tx1"/>
                  </a:solidFill>
                  <a:round/>
                  <a:headEnd type="none" w="sm" len="sm"/>
                  <a:tailEnd type="none" w="sm" len="sm"/>
                </a:ln>
                <a:effectLst/>
              </p:spPr>
              <p:txBody>
                <a:bodyPr/>
                <a:lstStyle/>
                <a:p>
                  <a:endParaRPr lang="nl-BE"/>
                </a:p>
              </p:txBody>
            </p:sp>
            <p:sp>
              <p:nvSpPr>
                <p:cNvPr id="488594" name="Line 146"/>
                <p:cNvSpPr>
                  <a:spLocks noChangeShapeType="1"/>
                </p:cNvSpPr>
                <p:nvPr/>
              </p:nvSpPr>
              <p:spPr bwMode="auto">
                <a:xfrm>
                  <a:off x="2842" y="1640"/>
                  <a:ext cx="156" cy="0"/>
                </a:xfrm>
                <a:prstGeom prst="line">
                  <a:avLst/>
                </a:prstGeom>
                <a:noFill/>
                <a:ln w="12700">
                  <a:solidFill>
                    <a:schemeClr val="tx1"/>
                  </a:solidFill>
                  <a:round/>
                  <a:headEnd type="none" w="sm" len="sm"/>
                  <a:tailEnd type="none" w="sm" len="sm"/>
                </a:ln>
                <a:effectLst/>
              </p:spPr>
              <p:txBody>
                <a:bodyPr/>
                <a:lstStyle/>
                <a:p>
                  <a:endParaRPr lang="nl-BE"/>
                </a:p>
              </p:txBody>
            </p:sp>
          </p:grpSp>
          <p:grpSp>
            <p:nvGrpSpPr>
              <p:cNvPr id="488606" name="Group 147"/>
              <p:cNvGrpSpPr>
                <a:grpSpLocks/>
              </p:cNvGrpSpPr>
              <p:nvPr/>
            </p:nvGrpSpPr>
            <p:grpSpPr bwMode="auto">
              <a:xfrm>
                <a:off x="2548" y="1519"/>
                <a:ext cx="160" cy="121"/>
                <a:chOff x="2548" y="1519"/>
                <a:chExt cx="160" cy="121"/>
              </a:xfrm>
            </p:grpSpPr>
            <p:sp>
              <p:nvSpPr>
                <p:cNvPr id="488596" name="Rectangle 148"/>
                <p:cNvSpPr>
                  <a:spLocks noChangeArrowheads="1"/>
                </p:cNvSpPr>
                <p:nvPr/>
              </p:nvSpPr>
              <p:spPr bwMode="auto">
                <a:xfrm>
                  <a:off x="2549" y="1519"/>
                  <a:ext cx="155" cy="120"/>
                </a:xfrm>
                <a:prstGeom prst="rect">
                  <a:avLst/>
                </a:prstGeom>
                <a:solidFill>
                  <a:schemeClr val="hlink"/>
                </a:solidFill>
                <a:ln w="12700">
                  <a:solidFill>
                    <a:schemeClr val="tx1"/>
                  </a:solidFill>
                  <a:miter lim="800000"/>
                  <a:headEnd/>
                  <a:tailEnd/>
                </a:ln>
                <a:effectLst/>
              </p:spPr>
              <p:txBody>
                <a:bodyPr wrap="none" anchor="ctr"/>
                <a:lstStyle/>
                <a:p>
                  <a:endParaRPr lang="nl-BE"/>
                </a:p>
              </p:txBody>
            </p:sp>
            <p:sp>
              <p:nvSpPr>
                <p:cNvPr id="488597" name="Rectangle 149"/>
                <p:cNvSpPr>
                  <a:spLocks noChangeArrowheads="1"/>
                </p:cNvSpPr>
                <p:nvPr/>
              </p:nvSpPr>
              <p:spPr bwMode="auto">
                <a:xfrm>
                  <a:off x="2553" y="1523"/>
                  <a:ext cx="150" cy="26"/>
                </a:xfrm>
                <a:prstGeom prst="rect">
                  <a:avLst/>
                </a:prstGeom>
                <a:solidFill>
                  <a:schemeClr val="accent1"/>
                </a:solidFill>
                <a:ln w="12700">
                  <a:solidFill>
                    <a:schemeClr val="accent1"/>
                  </a:solidFill>
                  <a:miter lim="800000"/>
                  <a:headEnd/>
                  <a:tailEnd/>
                </a:ln>
                <a:effectLst/>
              </p:spPr>
              <p:txBody>
                <a:bodyPr wrap="none" anchor="ctr"/>
                <a:lstStyle/>
                <a:p>
                  <a:endParaRPr lang="nl-BE"/>
                </a:p>
              </p:txBody>
            </p:sp>
            <p:sp>
              <p:nvSpPr>
                <p:cNvPr id="488598" name="Line 150"/>
                <p:cNvSpPr>
                  <a:spLocks noChangeShapeType="1"/>
                </p:cNvSpPr>
                <p:nvPr/>
              </p:nvSpPr>
              <p:spPr bwMode="auto">
                <a:xfrm>
                  <a:off x="2549" y="1554"/>
                  <a:ext cx="158" cy="0"/>
                </a:xfrm>
                <a:prstGeom prst="line">
                  <a:avLst/>
                </a:prstGeom>
                <a:noFill/>
                <a:ln w="12700">
                  <a:solidFill>
                    <a:schemeClr val="tx1"/>
                  </a:solidFill>
                  <a:round/>
                  <a:headEnd type="none" w="sm" len="sm"/>
                  <a:tailEnd type="none" w="sm" len="sm"/>
                </a:ln>
                <a:effectLst/>
              </p:spPr>
              <p:txBody>
                <a:bodyPr/>
                <a:lstStyle/>
                <a:p>
                  <a:endParaRPr lang="nl-BE"/>
                </a:p>
              </p:txBody>
            </p:sp>
            <p:sp>
              <p:nvSpPr>
                <p:cNvPr id="488599" name="Line 151"/>
                <p:cNvSpPr>
                  <a:spLocks noChangeShapeType="1"/>
                </p:cNvSpPr>
                <p:nvPr/>
              </p:nvSpPr>
              <p:spPr bwMode="auto">
                <a:xfrm flipV="1">
                  <a:off x="2580" y="1520"/>
                  <a:ext cx="0" cy="120"/>
                </a:xfrm>
                <a:prstGeom prst="line">
                  <a:avLst/>
                </a:prstGeom>
                <a:noFill/>
                <a:ln w="12700">
                  <a:solidFill>
                    <a:schemeClr val="tx1"/>
                  </a:solidFill>
                  <a:round/>
                  <a:headEnd type="none" w="sm" len="sm"/>
                  <a:tailEnd type="none" w="sm" len="sm"/>
                </a:ln>
                <a:effectLst/>
              </p:spPr>
              <p:txBody>
                <a:bodyPr/>
                <a:lstStyle/>
                <a:p>
                  <a:endParaRPr lang="nl-BE"/>
                </a:p>
              </p:txBody>
            </p:sp>
            <p:sp>
              <p:nvSpPr>
                <p:cNvPr id="488600" name="Line 152"/>
                <p:cNvSpPr>
                  <a:spLocks noChangeShapeType="1"/>
                </p:cNvSpPr>
                <p:nvPr/>
              </p:nvSpPr>
              <p:spPr bwMode="auto">
                <a:xfrm flipV="1">
                  <a:off x="2612" y="1519"/>
                  <a:ext cx="0" cy="120"/>
                </a:xfrm>
                <a:prstGeom prst="line">
                  <a:avLst/>
                </a:prstGeom>
                <a:noFill/>
                <a:ln w="12700">
                  <a:solidFill>
                    <a:schemeClr val="tx1"/>
                  </a:solidFill>
                  <a:round/>
                  <a:headEnd type="none" w="sm" len="sm"/>
                  <a:tailEnd type="none" w="sm" len="sm"/>
                </a:ln>
                <a:effectLst/>
              </p:spPr>
              <p:txBody>
                <a:bodyPr/>
                <a:lstStyle/>
                <a:p>
                  <a:endParaRPr lang="nl-BE"/>
                </a:p>
              </p:txBody>
            </p:sp>
            <p:sp>
              <p:nvSpPr>
                <p:cNvPr id="488601" name="Line 153"/>
                <p:cNvSpPr>
                  <a:spLocks noChangeShapeType="1"/>
                </p:cNvSpPr>
                <p:nvPr/>
              </p:nvSpPr>
              <p:spPr bwMode="auto">
                <a:xfrm flipV="1">
                  <a:off x="2643" y="1519"/>
                  <a:ext cx="0" cy="120"/>
                </a:xfrm>
                <a:prstGeom prst="line">
                  <a:avLst/>
                </a:prstGeom>
                <a:noFill/>
                <a:ln w="12700">
                  <a:solidFill>
                    <a:schemeClr val="tx1"/>
                  </a:solidFill>
                  <a:round/>
                  <a:headEnd type="none" w="sm" len="sm"/>
                  <a:tailEnd type="none" w="sm" len="sm"/>
                </a:ln>
                <a:effectLst/>
              </p:spPr>
              <p:txBody>
                <a:bodyPr/>
                <a:lstStyle/>
                <a:p>
                  <a:endParaRPr lang="nl-BE"/>
                </a:p>
              </p:txBody>
            </p:sp>
            <p:sp>
              <p:nvSpPr>
                <p:cNvPr id="488602" name="Line 154"/>
                <p:cNvSpPr>
                  <a:spLocks noChangeShapeType="1"/>
                </p:cNvSpPr>
                <p:nvPr/>
              </p:nvSpPr>
              <p:spPr bwMode="auto">
                <a:xfrm flipV="1">
                  <a:off x="2675" y="1519"/>
                  <a:ext cx="0" cy="120"/>
                </a:xfrm>
                <a:prstGeom prst="line">
                  <a:avLst/>
                </a:prstGeom>
                <a:noFill/>
                <a:ln w="12700">
                  <a:solidFill>
                    <a:schemeClr val="tx1"/>
                  </a:solidFill>
                  <a:round/>
                  <a:headEnd type="none" w="sm" len="sm"/>
                  <a:tailEnd type="none" w="sm" len="sm"/>
                </a:ln>
                <a:effectLst/>
              </p:spPr>
              <p:txBody>
                <a:bodyPr/>
                <a:lstStyle/>
                <a:p>
                  <a:endParaRPr lang="nl-BE"/>
                </a:p>
              </p:txBody>
            </p:sp>
            <p:sp>
              <p:nvSpPr>
                <p:cNvPr id="488603" name="Line 155"/>
                <p:cNvSpPr>
                  <a:spLocks noChangeShapeType="1"/>
                </p:cNvSpPr>
                <p:nvPr/>
              </p:nvSpPr>
              <p:spPr bwMode="auto">
                <a:xfrm>
                  <a:off x="2548" y="1584"/>
                  <a:ext cx="159" cy="0"/>
                </a:xfrm>
                <a:prstGeom prst="line">
                  <a:avLst/>
                </a:prstGeom>
                <a:noFill/>
                <a:ln w="12700">
                  <a:solidFill>
                    <a:schemeClr val="tx1"/>
                  </a:solidFill>
                  <a:round/>
                  <a:headEnd type="none" w="sm" len="sm"/>
                  <a:tailEnd type="none" w="sm" len="sm"/>
                </a:ln>
                <a:effectLst/>
              </p:spPr>
              <p:txBody>
                <a:bodyPr/>
                <a:lstStyle/>
                <a:p>
                  <a:endParaRPr lang="nl-BE"/>
                </a:p>
              </p:txBody>
            </p:sp>
            <p:sp>
              <p:nvSpPr>
                <p:cNvPr id="488604" name="Line 156"/>
                <p:cNvSpPr>
                  <a:spLocks noChangeShapeType="1"/>
                </p:cNvSpPr>
                <p:nvPr/>
              </p:nvSpPr>
              <p:spPr bwMode="auto">
                <a:xfrm>
                  <a:off x="2551" y="1614"/>
                  <a:ext cx="157" cy="0"/>
                </a:xfrm>
                <a:prstGeom prst="line">
                  <a:avLst/>
                </a:prstGeom>
                <a:noFill/>
                <a:ln w="12700">
                  <a:solidFill>
                    <a:schemeClr val="tx1"/>
                  </a:solidFill>
                  <a:round/>
                  <a:headEnd type="none" w="sm" len="sm"/>
                  <a:tailEnd type="none" w="sm" len="sm"/>
                </a:ln>
                <a:effectLst/>
              </p:spPr>
              <p:txBody>
                <a:bodyPr/>
                <a:lstStyle/>
                <a:p>
                  <a:endParaRPr lang="nl-BE"/>
                </a:p>
              </p:txBody>
            </p:sp>
          </p:grpSp>
        </p:grpSp>
        <p:sp>
          <p:nvSpPr>
            <p:cNvPr id="488605" name="Rectangle 157"/>
            <p:cNvSpPr>
              <a:spLocks noChangeArrowheads="1"/>
            </p:cNvSpPr>
            <p:nvPr/>
          </p:nvSpPr>
          <p:spPr bwMode="auto">
            <a:xfrm>
              <a:off x="2320" y="2688"/>
              <a:ext cx="200" cy="128"/>
            </a:xfrm>
            <a:prstGeom prst="rect">
              <a:avLst/>
            </a:prstGeom>
            <a:noFill/>
            <a:ln w="9525">
              <a:noFill/>
              <a:miter lim="800000"/>
              <a:headEnd/>
              <a:tailEnd/>
            </a:ln>
            <a:effectLst/>
          </p:spPr>
          <p:txBody>
            <a:bodyPr wrap="none" lIns="92075" tIns="46038" rIns="92075" bIns="46038">
              <a:spAutoFit/>
            </a:bodyPr>
            <a:lstStyle/>
            <a:p>
              <a:pPr eaLnBrk="0" hangingPunct="0"/>
              <a:r>
                <a:rPr lang="en-US" sz="2300" b="1" u="sng" dirty="0"/>
                <a:t>ETL</a:t>
              </a:r>
              <a:endParaRPr lang="en-US" sz="2300" b="1" u="sng" dirty="0">
                <a:solidFill>
                  <a:schemeClr val="bg1"/>
                </a:solidFill>
              </a:endParaRPr>
            </a:p>
          </p:txBody>
        </p:sp>
        <p:grpSp>
          <p:nvGrpSpPr>
            <p:cNvPr id="488607" name="Group 158"/>
            <p:cNvGrpSpPr>
              <a:grpSpLocks/>
            </p:cNvGrpSpPr>
            <p:nvPr/>
          </p:nvGrpSpPr>
          <p:grpSpPr bwMode="auto">
            <a:xfrm>
              <a:off x="2252" y="2773"/>
              <a:ext cx="361" cy="98"/>
              <a:chOff x="2531" y="1815"/>
              <a:chExt cx="483" cy="132"/>
            </a:xfrm>
          </p:grpSpPr>
          <p:grpSp>
            <p:nvGrpSpPr>
              <p:cNvPr id="488610" name="Group 159"/>
              <p:cNvGrpSpPr>
                <a:grpSpLocks/>
              </p:cNvGrpSpPr>
              <p:nvPr/>
            </p:nvGrpSpPr>
            <p:grpSpPr bwMode="auto">
              <a:xfrm>
                <a:off x="2531" y="1815"/>
                <a:ext cx="100" cy="131"/>
                <a:chOff x="2531" y="1815"/>
                <a:chExt cx="100" cy="131"/>
              </a:xfrm>
            </p:grpSpPr>
            <p:pic>
              <p:nvPicPr>
                <p:cNvPr id="488608" name="Picture 160"/>
                <p:cNvPicPr>
                  <a:picLocks noChangeArrowheads="1"/>
                </p:cNvPicPr>
                <p:nvPr/>
              </p:nvPicPr>
              <p:blipFill>
                <a:blip r:embed="rId7"/>
                <a:srcRect/>
                <a:stretch>
                  <a:fillRect/>
                </a:stretch>
              </p:blipFill>
              <p:spPr bwMode="auto">
                <a:xfrm>
                  <a:off x="2531" y="1815"/>
                  <a:ext cx="100" cy="131"/>
                </a:xfrm>
                <a:prstGeom prst="rect">
                  <a:avLst/>
                </a:prstGeom>
                <a:noFill/>
                <a:ln w="9525">
                  <a:noFill/>
                  <a:miter lim="800000"/>
                  <a:headEnd/>
                  <a:tailEnd/>
                </a:ln>
                <a:effectLst/>
              </p:spPr>
            </p:pic>
            <p:pic>
              <p:nvPicPr>
                <p:cNvPr id="488609" name="Picture 161"/>
                <p:cNvPicPr>
                  <a:picLocks noChangeArrowheads="1"/>
                </p:cNvPicPr>
                <p:nvPr/>
              </p:nvPicPr>
              <p:blipFill>
                <a:blip r:embed="rId8"/>
                <a:srcRect/>
                <a:stretch>
                  <a:fillRect/>
                </a:stretch>
              </p:blipFill>
              <p:spPr bwMode="auto">
                <a:xfrm>
                  <a:off x="2531" y="1815"/>
                  <a:ext cx="100" cy="131"/>
                </a:xfrm>
                <a:prstGeom prst="rect">
                  <a:avLst/>
                </a:prstGeom>
                <a:noFill/>
                <a:ln w="9525">
                  <a:noFill/>
                  <a:miter lim="800000"/>
                  <a:headEnd/>
                  <a:tailEnd/>
                </a:ln>
                <a:effectLst/>
              </p:spPr>
            </p:pic>
          </p:grpSp>
          <p:grpSp>
            <p:nvGrpSpPr>
              <p:cNvPr id="488613" name="Group 162"/>
              <p:cNvGrpSpPr>
                <a:grpSpLocks/>
              </p:cNvGrpSpPr>
              <p:nvPr/>
            </p:nvGrpSpPr>
            <p:grpSpPr bwMode="auto">
              <a:xfrm>
                <a:off x="2915" y="1815"/>
                <a:ext cx="99" cy="131"/>
                <a:chOff x="2915" y="1815"/>
                <a:chExt cx="99" cy="131"/>
              </a:xfrm>
            </p:grpSpPr>
            <p:pic>
              <p:nvPicPr>
                <p:cNvPr id="488611" name="Picture 163"/>
                <p:cNvPicPr>
                  <a:picLocks noChangeArrowheads="1"/>
                </p:cNvPicPr>
                <p:nvPr/>
              </p:nvPicPr>
              <p:blipFill>
                <a:blip r:embed="rId9"/>
                <a:srcRect/>
                <a:stretch>
                  <a:fillRect/>
                </a:stretch>
              </p:blipFill>
              <p:spPr bwMode="auto">
                <a:xfrm>
                  <a:off x="2915" y="1815"/>
                  <a:ext cx="99" cy="131"/>
                </a:xfrm>
                <a:prstGeom prst="rect">
                  <a:avLst/>
                </a:prstGeom>
                <a:noFill/>
                <a:ln w="9525">
                  <a:noFill/>
                  <a:miter lim="800000"/>
                  <a:headEnd/>
                  <a:tailEnd/>
                </a:ln>
                <a:effectLst/>
              </p:spPr>
            </p:pic>
            <p:pic>
              <p:nvPicPr>
                <p:cNvPr id="488612" name="Picture 164"/>
                <p:cNvPicPr>
                  <a:picLocks noChangeArrowheads="1"/>
                </p:cNvPicPr>
                <p:nvPr/>
              </p:nvPicPr>
              <p:blipFill>
                <a:blip r:embed="rId10"/>
                <a:srcRect/>
                <a:stretch>
                  <a:fillRect/>
                </a:stretch>
              </p:blipFill>
              <p:spPr bwMode="auto">
                <a:xfrm>
                  <a:off x="2915" y="1815"/>
                  <a:ext cx="99" cy="131"/>
                </a:xfrm>
                <a:prstGeom prst="rect">
                  <a:avLst/>
                </a:prstGeom>
                <a:noFill/>
                <a:ln w="9525">
                  <a:noFill/>
                  <a:miter lim="800000"/>
                  <a:headEnd/>
                  <a:tailEnd/>
                </a:ln>
                <a:effectLst/>
              </p:spPr>
            </p:pic>
          </p:grpSp>
          <p:grpSp>
            <p:nvGrpSpPr>
              <p:cNvPr id="488621" name="Group 165"/>
              <p:cNvGrpSpPr>
                <a:grpSpLocks/>
              </p:cNvGrpSpPr>
              <p:nvPr/>
            </p:nvGrpSpPr>
            <p:grpSpPr bwMode="auto">
              <a:xfrm>
                <a:off x="2636" y="1864"/>
                <a:ext cx="280" cy="83"/>
                <a:chOff x="2636" y="1864"/>
                <a:chExt cx="280" cy="83"/>
              </a:xfrm>
            </p:grpSpPr>
            <p:sp>
              <p:nvSpPr>
                <p:cNvPr id="488614" name="Freeform 166"/>
                <p:cNvSpPr>
                  <a:spLocks/>
                </p:cNvSpPr>
                <p:nvPr/>
              </p:nvSpPr>
              <p:spPr bwMode="auto">
                <a:xfrm>
                  <a:off x="2636" y="1873"/>
                  <a:ext cx="17" cy="17"/>
                </a:xfrm>
                <a:custGeom>
                  <a:avLst/>
                  <a:gdLst/>
                  <a:ahLst/>
                  <a:cxnLst>
                    <a:cxn ang="0">
                      <a:pos x="1" y="0"/>
                    </a:cxn>
                    <a:cxn ang="0">
                      <a:pos x="0" y="8"/>
                    </a:cxn>
                    <a:cxn ang="0">
                      <a:pos x="3" y="16"/>
                    </a:cxn>
                    <a:cxn ang="0">
                      <a:pos x="16" y="9"/>
                    </a:cxn>
                    <a:cxn ang="0">
                      <a:pos x="1" y="0"/>
                    </a:cxn>
                  </a:cxnLst>
                  <a:rect l="0" t="0" r="r" b="b"/>
                  <a:pathLst>
                    <a:path w="17" h="17">
                      <a:moveTo>
                        <a:pt x="1" y="0"/>
                      </a:moveTo>
                      <a:lnTo>
                        <a:pt x="0" y="8"/>
                      </a:lnTo>
                      <a:lnTo>
                        <a:pt x="3" y="16"/>
                      </a:lnTo>
                      <a:lnTo>
                        <a:pt x="16" y="9"/>
                      </a:lnTo>
                      <a:lnTo>
                        <a:pt x="1" y="0"/>
                      </a:lnTo>
                    </a:path>
                  </a:pathLst>
                </a:custGeom>
                <a:solidFill>
                  <a:srgbClr val="730000"/>
                </a:solidFill>
                <a:ln w="9525" cap="rnd">
                  <a:noFill/>
                  <a:round/>
                  <a:headEnd type="none" w="sm" len="sm"/>
                  <a:tailEnd type="none" w="sm" len="sm"/>
                </a:ln>
                <a:effectLst/>
              </p:spPr>
              <p:txBody>
                <a:bodyPr/>
                <a:lstStyle/>
                <a:p>
                  <a:endParaRPr lang="nl-BE"/>
                </a:p>
              </p:txBody>
            </p:sp>
            <p:sp>
              <p:nvSpPr>
                <p:cNvPr id="488615" name="Freeform 167"/>
                <p:cNvSpPr>
                  <a:spLocks/>
                </p:cNvSpPr>
                <p:nvPr/>
              </p:nvSpPr>
              <p:spPr bwMode="auto">
                <a:xfrm>
                  <a:off x="2636" y="1870"/>
                  <a:ext cx="277" cy="77"/>
                </a:xfrm>
                <a:custGeom>
                  <a:avLst/>
                  <a:gdLst/>
                  <a:ahLst/>
                  <a:cxnLst>
                    <a:cxn ang="0">
                      <a:pos x="195" y="56"/>
                    </a:cxn>
                    <a:cxn ang="0">
                      <a:pos x="178" y="58"/>
                    </a:cxn>
                    <a:cxn ang="0">
                      <a:pos x="161" y="59"/>
                    </a:cxn>
                    <a:cxn ang="0">
                      <a:pos x="145" y="59"/>
                    </a:cxn>
                    <a:cxn ang="0">
                      <a:pos x="130" y="58"/>
                    </a:cxn>
                    <a:cxn ang="0">
                      <a:pos x="114" y="56"/>
                    </a:cxn>
                    <a:cxn ang="0">
                      <a:pos x="101" y="55"/>
                    </a:cxn>
                    <a:cxn ang="0">
                      <a:pos x="88" y="52"/>
                    </a:cxn>
                    <a:cxn ang="0">
                      <a:pos x="74" y="49"/>
                    </a:cxn>
                    <a:cxn ang="0">
                      <a:pos x="62" y="46"/>
                    </a:cxn>
                    <a:cxn ang="0">
                      <a:pos x="50" y="43"/>
                    </a:cxn>
                    <a:cxn ang="0">
                      <a:pos x="39" y="38"/>
                    </a:cxn>
                    <a:cxn ang="0">
                      <a:pos x="30" y="32"/>
                    </a:cxn>
                    <a:cxn ang="0">
                      <a:pos x="20" y="27"/>
                    </a:cxn>
                    <a:cxn ang="0">
                      <a:pos x="13" y="21"/>
                    </a:cxn>
                    <a:cxn ang="0">
                      <a:pos x="5" y="15"/>
                    </a:cxn>
                    <a:cxn ang="0">
                      <a:pos x="0" y="8"/>
                    </a:cxn>
                    <a:cxn ang="0">
                      <a:pos x="7" y="5"/>
                    </a:cxn>
                    <a:cxn ang="0">
                      <a:pos x="14" y="9"/>
                    </a:cxn>
                    <a:cxn ang="0">
                      <a:pos x="23" y="13"/>
                    </a:cxn>
                    <a:cxn ang="0">
                      <a:pos x="31" y="17"/>
                    </a:cxn>
                    <a:cxn ang="0">
                      <a:pos x="42" y="20"/>
                    </a:cxn>
                    <a:cxn ang="0">
                      <a:pos x="52" y="23"/>
                    </a:cxn>
                    <a:cxn ang="0">
                      <a:pos x="62" y="26"/>
                    </a:cxn>
                    <a:cxn ang="0">
                      <a:pos x="74" y="28"/>
                    </a:cxn>
                    <a:cxn ang="0">
                      <a:pos x="86" y="30"/>
                    </a:cxn>
                    <a:cxn ang="0">
                      <a:pos x="99" y="30"/>
                    </a:cxn>
                    <a:cxn ang="0">
                      <a:pos x="113" y="30"/>
                    </a:cxn>
                    <a:cxn ang="0">
                      <a:pos x="126" y="30"/>
                    </a:cxn>
                    <a:cxn ang="0">
                      <a:pos x="141" y="29"/>
                    </a:cxn>
                    <a:cxn ang="0">
                      <a:pos x="155" y="29"/>
                    </a:cxn>
                    <a:cxn ang="0">
                      <a:pos x="171" y="26"/>
                    </a:cxn>
                    <a:cxn ang="0">
                      <a:pos x="187" y="25"/>
                    </a:cxn>
                    <a:cxn ang="0">
                      <a:pos x="204" y="22"/>
                    </a:cxn>
                    <a:cxn ang="0">
                      <a:pos x="208" y="0"/>
                    </a:cxn>
                    <a:cxn ang="0">
                      <a:pos x="276" y="25"/>
                    </a:cxn>
                    <a:cxn ang="0">
                      <a:pos x="192" y="76"/>
                    </a:cxn>
                    <a:cxn ang="0">
                      <a:pos x="195" y="56"/>
                    </a:cxn>
                  </a:cxnLst>
                  <a:rect l="0" t="0" r="r" b="b"/>
                  <a:pathLst>
                    <a:path w="277" h="77">
                      <a:moveTo>
                        <a:pt x="195" y="56"/>
                      </a:moveTo>
                      <a:lnTo>
                        <a:pt x="178" y="58"/>
                      </a:lnTo>
                      <a:lnTo>
                        <a:pt x="161" y="59"/>
                      </a:lnTo>
                      <a:lnTo>
                        <a:pt x="145" y="59"/>
                      </a:lnTo>
                      <a:lnTo>
                        <a:pt x="130" y="58"/>
                      </a:lnTo>
                      <a:lnTo>
                        <a:pt x="114" y="56"/>
                      </a:lnTo>
                      <a:lnTo>
                        <a:pt x="101" y="55"/>
                      </a:lnTo>
                      <a:lnTo>
                        <a:pt x="88" y="52"/>
                      </a:lnTo>
                      <a:lnTo>
                        <a:pt x="74" y="49"/>
                      </a:lnTo>
                      <a:lnTo>
                        <a:pt x="62" y="46"/>
                      </a:lnTo>
                      <a:lnTo>
                        <a:pt x="50" y="43"/>
                      </a:lnTo>
                      <a:lnTo>
                        <a:pt x="39" y="38"/>
                      </a:lnTo>
                      <a:lnTo>
                        <a:pt x="30" y="32"/>
                      </a:lnTo>
                      <a:lnTo>
                        <a:pt x="20" y="27"/>
                      </a:lnTo>
                      <a:lnTo>
                        <a:pt x="13" y="21"/>
                      </a:lnTo>
                      <a:lnTo>
                        <a:pt x="5" y="15"/>
                      </a:lnTo>
                      <a:lnTo>
                        <a:pt x="0" y="8"/>
                      </a:lnTo>
                      <a:lnTo>
                        <a:pt x="7" y="5"/>
                      </a:lnTo>
                      <a:lnTo>
                        <a:pt x="14" y="9"/>
                      </a:lnTo>
                      <a:lnTo>
                        <a:pt x="23" y="13"/>
                      </a:lnTo>
                      <a:lnTo>
                        <a:pt x="31" y="17"/>
                      </a:lnTo>
                      <a:lnTo>
                        <a:pt x="42" y="20"/>
                      </a:lnTo>
                      <a:lnTo>
                        <a:pt x="52" y="23"/>
                      </a:lnTo>
                      <a:lnTo>
                        <a:pt x="62" y="26"/>
                      </a:lnTo>
                      <a:lnTo>
                        <a:pt x="74" y="28"/>
                      </a:lnTo>
                      <a:lnTo>
                        <a:pt x="86" y="30"/>
                      </a:lnTo>
                      <a:lnTo>
                        <a:pt x="99" y="30"/>
                      </a:lnTo>
                      <a:lnTo>
                        <a:pt x="113" y="30"/>
                      </a:lnTo>
                      <a:lnTo>
                        <a:pt x="126" y="30"/>
                      </a:lnTo>
                      <a:lnTo>
                        <a:pt x="141" y="29"/>
                      </a:lnTo>
                      <a:lnTo>
                        <a:pt x="155" y="29"/>
                      </a:lnTo>
                      <a:lnTo>
                        <a:pt x="171" y="26"/>
                      </a:lnTo>
                      <a:lnTo>
                        <a:pt x="187" y="25"/>
                      </a:lnTo>
                      <a:lnTo>
                        <a:pt x="204" y="22"/>
                      </a:lnTo>
                      <a:lnTo>
                        <a:pt x="208" y="0"/>
                      </a:lnTo>
                      <a:lnTo>
                        <a:pt x="276" y="25"/>
                      </a:lnTo>
                      <a:lnTo>
                        <a:pt x="192" y="76"/>
                      </a:lnTo>
                      <a:lnTo>
                        <a:pt x="195" y="56"/>
                      </a:lnTo>
                    </a:path>
                  </a:pathLst>
                </a:custGeom>
                <a:solidFill>
                  <a:srgbClr val="730000"/>
                </a:solidFill>
                <a:ln w="9525" cap="rnd">
                  <a:noFill/>
                  <a:round/>
                  <a:headEnd type="none" w="sm" len="sm"/>
                  <a:tailEnd type="none" w="sm" len="sm"/>
                </a:ln>
                <a:effectLst/>
              </p:spPr>
              <p:txBody>
                <a:bodyPr/>
                <a:lstStyle/>
                <a:p>
                  <a:endParaRPr lang="nl-BE"/>
                </a:p>
              </p:txBody>
            </p:sp>
            <p:sp>
              <p:nvSpPr>
                <p:cNvPr id="488616" name="Freeform 168"/>
                <p:cNvSpPr>
                  <a:spLocks/>
                </p:cNvSpPr>
                <p:nvPr/>
              </p:nvSpPr>
              <p:spPr bwMode="auto">
                <a:xfrm>
                  <a:off x="2828" y="1889"/>
                  <a:ext cx="88" cy="58"/>
                </a:xfrm>
                <a:custGeom>
                  <a:avLst/>
                  <a:gdLst/>
                  <a:ahLst/>
                  <a:cxnLst>
                    <a:cxn ang="0">
                      <a:pos x="87" y="0"/>
                    </a:cxn>
                    <a:cxn ang="0">
                      <a:pos x="85" y="6"/>
                    </a:cxn>
                    <a:cxn ang="0">
                      <a:pos x="0" y="57"/>
                    </a:cxn>
                    <a:cxn ang="0">
                      <a:pos x="2" y="49"/>
                    </a:cxn>
                    <a:cxn ang="0">
                      <a:pos x="87" y="0"/>
                    </a:cxn>
                  </a:cxnLst>
                  <a:rect l="0" t="0" r="r" b="b"/>
                  <a:pathLst>
                    <a:path w="88" h="58">
                      <a:moveTo>
                        <a:pt x="87" y="0"/>
                      </a:moveTo>
                      <a:lnTo>
                        <a:pt x="85" y="6"/>
                      </a:lnTo>
                      <a:lnTo>
                        <a:pt x="0" y="57"/>
                      </a:lnTo>
                      <a:lnTo>
                        <a:pt x="2" y="49"/>
                      </a:lnTo>
                      <a:lnTo>
                        <a:pt x="87" y="0"/>
                      </a:lnTo>
                    </a:path>
                  </a:pathLst>
                </a:custGeom>
                <a:gradFill rotWithShape="0">
                  <a:gsLst>
                    <a:gs pos="0">
                      <a:srgbClr val="A60000"/>
                    </a:gs>
                    <a:gs pos="50000">
                      <a:srgbClr val="A60000">
                        <a:gamma/>
                        <a:tint val="80000"/>
                        <a:invGamma/>
                      </a:srgbClr>
                    </a:gs>
                    <a:gs pos="100000">
                      <a:srgbClr val="A60000"/>
                    </a:gs>
                  </a:gsLst>
                  <a:lin ang="2700000" scaled="1"/>
                </a:gradFill>
                <a:ln w="9525" cap="rnd">
                  <a:noFill/>
                  <a:round/>
                  <a:headEnd type="none" w="sm" len="sm"/>
                  <a:tailEnd type="none" w="sm" len="sm"/>
                </a:ln>
                <a:effectLst/>
              </p:spPr>
              <p:txBody>
                <a:bodyPr/>
                <a:lstStyle/>
                <a:p>
                  <a:endParaRPr lang="nl-BE"/>
                </a:p>
              </p:txBody>
            </p:sp>
            <p:sp>
              <p:nvSpPr>
                <p:cNvPr id="488617" name="Freeform 169"/>
                <p:cNvSpPr>
                  <a:spLocks/>
                </p:cNvSpPr>
                <p:nvPr/>
              </p:nvSpPr>
              <p:spPr bwMode="auto">
                <a:xfrm>
                  <a:off x="2638" y="1864"/>
                  <a:ext cx="278" cy="76"/>
                </a:xfrm>
                <a:custGeom>
                  <a:avLst/>
                  <a:gdLst/>
                  <a:ahLst/>
                  <a:cxnLst>
                    <a:cxn ang="0">
                      <a:pos x="196" y="56"/>
                    </a:cxn>
                    <a:cxn ang="0">
                      <a:pos x="179" y="57"/>
                    </a:cxn>
                    <a:cxn ang="0">
                      <a:pos x="162" y="58"/>
                    </a:cxn>
                    <a:cxn ang="0">
                      <a:pos x="147" y="58"/>
                    </a:cxn>
                    <a:cxn ang="0">
                      <a:pos x="131" y="57"/>
                    </a:cxn>
                    <a:cxn ang="0">
                      <a:pos x="115" y="56"/>
                    </a:cxn>
                    <a:cxn ang="0">
                      <a:pos x="101" y="54"/>
                    </a:cxn>
                    <a:cxn ang="0">
                      <a:pos x="88" y="51"/>
                    </a:cxn>
                    <a:cxn ang="0">
                      <a:pos x="75" y="48"/>
                    </a:cxn>
                    <a:cxn ang="0">
                      <a:pos x="62" y="45"/>
                    </a:cxn>
                    <a:cxn ang="0">
                      <a:pos x="50" y="41"/>
                    </a:cxn>
                    <a:cxn ang="0">
                      <a:pos x="39" y="37"/>
                    </a:cxn>
                    <a:cxn ang="0">
                      <a:pos x="30" y="31"/>
                    </a:cxn>
                    <a:cxn ang="0">
                      <a:pos x="21" y="27"/>
                    </a:cxn>
                    <a:cxn ang="0">
                      <a:pos x="13" y="20"/>
                    </a:cxn>
                    <a:cxn ang="0">
                      <a:pos x="6" y="15"/>
                    </a:cxn>
                    <a:cxn ang="0">
                      <a:pos x="0" y="8"/>
                    </a:cxn>
                    <a:cxn ang="0">
                      <a:pos x="7" y="4"/>
                    </a:cxn>
                    <a:cxn ang="0">
                      <a:pos x="15" y="9"/>
                    </a:cxn>
                    <a:cxn ang="0">
                      <a:pos x="22" y="13"/>
                    </a:cxn>
                    <a:cxn ang="0">
                      <a:pos x="32" y="17"/>
                    </a:cxn>
                    <a:cxn ang="0">
                      <a:pos x="41" y="20"/>
                    </a:cxn>
                    <a:cxn ang="0">
                      <a:pos x="53" y="22"/>
                    </a:cxn>
                    <a:cxn ang="0">
                      <a:pos x="63" y="25"/>
                    </a:cxn>
                    <a:cxn ang="0">
                      <a:pos x="75" y="28"/>
                    </a:cxn>
                    <a:cxn ang="0">
                      <a:pos x="87" y="29"/>
                    </a:cxn>
                    <a:cxn ang="0">
                      <a:pos x="100" y="30"/>
                    </a:cxn>
                    <a:cxn ang="0">
                      <a:pos x="113" y="30"/>
                    </a:cxn>
                    <a:cxn ang="0">
                      <a:pos x="127" y="30"/>
                    </a:cxn>
                    <a:cxn ang="0">
                      <a:pos x="141" y="29"/>
                    </a:cxn>
                    <a:cxn ang="0">
                      <a:pos x="156" y="28"/>
                    </a:cxn>
                    <a:cxn ang="0">
                      <a:pos x="172" y="26"/>
                    </a:cxn>
                    <a:cxn ang="0">
                      <a:pos x="188" y="24"/>
                    </a:cxn>
                    <a:cxn ang="0">
                      <a:pos x="204" y="21"/>
                    </a:cxn>
                    <a:cxn ang="0">
                      <a:pos x="209" y="0"/>
                    </a:cxn>
                    <a:cxn ang="0">
                      <a:pos x="277" y="25"/>
                    </a:cxn>
                    <a:cxn ang="0">
                      <a:pos x="192" y="75"/>
                    </a:cxn>
                    <a:cxn ang="0">
                      <a:pos x="196" y="56"/>
                    </a:cxn>
                  </a:cxnLst>
                  <a:rect l="0" t="0" r="r" b="b"/>
                  <a:pathLst>
                    <a:path w="278" h="76">
                      <a:moveTo>
                        <a:pt x="196" y="56"/>
                      </a:moveTo>
                      <a:lnTo>
                        <a:pt x="179" y="57"/>
                      </a:lnTo>
                      <a:lnTo>
                        <a:pt x="162" y="58"/>
                      </a:lnTo>
                      <a:lnTo>
                        <a:pt x="147" y="58"/>
                      </a:lnTo>
                      <a:lnTo>
                        <a:pt x="131" y="57"/>
                      </a:lnTo>
                      <a:lnTo>
                        <a:pt x="115" y="56"/>
                      </a:lnTo>
                      <a:lnTo>
                        <a:pt x="101" y="54"/>
                      </a:lnTo>
                      <a:lnTo>
                        <a:pt x="88" y="51"/>
                      </a:lnTo>
                      <a:lnTo>
                        <a:pt x="75" y="48"/>
                      </a:lnTo>
                      <a:lnTo>
                        <a:pt x="62" y="45"/>
                      </a:lnTo>
                      <a:lnTo>
                        <a:pt x="50" y="41"/>
                      </a:lnTo>
                      <a:lnTo>
                        <a:pt x="39" y="37"/>
                      </a:lnTo>
                      <a:lnTo>
                        <a:pt x="30" y="31"/>
                      </a:lnTo>
                      <a:lnTo>
                        <a:pt x="21" y="27"/>
                      </a:lnTo>
                      <a:lnTo>
                        <a:pt x="13" y="20"/>
                      </a:lnTo>
                      <a:lnTo>
                        <a:pt x="6" y="15"/>
                      </a:lnTo>
                      <a:lnTo>
                        <a:pt x="0" y="8"/>
                      </a:lnTo>
                      <a:lnTo>
                        <a:pt x="7" y="4"/>
                      </a:lnTo>
                      <a:lnTo>
                        <a:pt x="15" y="9"/>
                      </a:lnTo>
                      <a:lnTo>
                        <a:pt x="22" y="13"/>
                      </a:lnTo>
                      <a:lnTo>
                        <a:pt x="32" y="17"/>
                      </a:lnTo>
                      <a:lnTo>
                        <a:pt x="41" y="20"/>
                      </a:lnTo>
                      <a:lnTo>
                        <a:pt x="53" y="22"/>
                      </a:lnTo>
                      <a:lnTo>
                        <a:pt x="63" y="25"/>
                      </a:lnTo>
                      <a:lnTo>
                        <a:pt x="75" y="28"/>
                      </a:lnTo>
                      <a:lnTo>
                        <a:pt x="87" y="29"/>
                      </a:lnTo>
                      <a:lnTo>
                        <a:pt x="100" y="30"/>
                      </a:lnTo>
                      <a:lnTo>
                        <a:pt x="113" y="30"/>
                      </a:lnTo>
                      <a:lnTo>
                        <a:pt x="127" y="30"/>
                      </a:lnTo>
                      <a:lnTo>
                        <a:pt x="141" y="29"/>
                      </a:lnTo>
                      <a:lnTo>
                        <a:pt x="156" y="28"/>
                      </a:lnTo>
                      <a:lnTo>
                        <a:pt x="172" y="26"/>
                      </a:lnTo>
                      <a:lnTo>
                        <a:pt x="188" y="24"/>
                      </a:lnTo>
                      <a:lnTo>
                        <a:pt x="204" y="21"/>
                      </a:lnTo>
                      <a:lnTo>
                        <a:pt x="209" y="0"/>
                      </a:lnTo>
                      <a:lnTo>
                        <a:pt x="277" y="25"/>
                      </a:lnTo>
                      <a:lnTo>
                        <a:pt x="192" y="75"/>
                      </a:lnTo>
                      <a:lnTo>
                        <a:pt x="196" y="56"/>
                      </a:lnTo>
                    </a:path>
                  </a:pathLst>
                </a:custGeom>
                <a:gradFill rotWithShape="0">
                  <a:gsLst>
                    <a:gs pos="0">
                      <a:srgbClr val="FF0000">
                        <a:gamma/>
                        <a:tint val="89804"/>
                        <a:invGamma/>
                      </a:srgbClr>
                    </a:gs>
                    <a:gs pos="100000">
                      <a:srgbClr val="FF0000"/>
                    </a:gs>
                  </a:gsLst>
                  <a:lin ang="0" scaled="1"/>
                </a:gradFill>
                <a:ln w="9525" cap="rnd">
                  <a:noFill/>
                  <a:round/>
                  <a:headEnd type="none" w="sm" len="sm"/>
                  <a:tailEnd type="none" w="sm" len="sm"/>
                </a:ln>
                <a:effectLst/>
              </p:spPr>
              <p:txBody>
                <a:bodyPr/>
                <a:lstStyle/>
                <a:p>
                  <a:endParaRPr lang="nl-BE"/>
                </a:p>
              </p:txBody>
            </p:sp>
          </p:grpSp>
        </p:grpSp>
        <p:sp>
          <p:nvSpPr>
            <p:cNvPr id="488618" name="Rectangle 170"/>
            <p:cNvSpPr>
              <a:spLocks noChangeArrowheads="1"/>
            </p:cNvSpPr>
            <p:nvPr/>
          </p:nvSpPr>
          <p:spPr bwMode="auto">
            <a:xfrm>
              <a:off x="2272" y="2880"/>
              <a:ext cx="271" cy="128"/>
            </a:xfrm>
            <a:prstGeom prst="rect">
              <a:avLst/>
            </a:prstGeom>
            <a:noFill/>
            <a:ln w="9525">
              <a:noFill/>
              <a:miter lim="800000"/>
              <a:headEnd/>
              <a:tailEnd/>
            </a:ln>
            <a:effectLst/>
          </p:spPr>
          <p:txBody>
            <a:bodyPr wrap="none" lIns="92075" tIns="46038" rIns="92075" bIns="46038">
              <a:spAutoFit/>
            </a:bodyPr>
            <a:lstStyle/>
            <a:p>
              <a:pPr eaLnBrk="0" hangingPunct="0"/>
              <a:r>
                <a:rPr lang="en-US" sz="2300" b="1" u="sng" dirty="0"/>
                <a:t>OLAP</a:t>
              </a:r>
              <a:endParaRPr lang="en-US" sz="2300" b="1" u="sng" dirty="0">
                <a:solidFill>
                  <a:schemeClr val="bg1"/>
                </a:solidFill>
              </a:endParaRPr>
            </a:p>
          </p:txBody>
        </p:sp>
        <p:pic>
          <p:nvPicPr>
            <p:cNvPr id="488619" name="Picture 171"/>
            <p:cNvPicPr>
              <a:picLocks noChangeArrowheads="1"/>
            </p:cNvPicPr>
            <p:nvPr/>
          </p:nvPicPr>
          <p:blipFill>
            <a:blip r:embed="rId11"/>
            <a:srcRect/>
            <a:stretch>
              <a:fillRect/>
            </a:stretch>
          </p:blipFill>
          <p:spPr bwMode="auto">
            <a:xfrm>
              <a:off x="2387" y="3006"/>
              <a:ext cx="91" cy="86"/>
            </a:xfrm>
            <a:prstGeom prst="rect">
              <a:avLst/>
            </a:prstGeom>
            <a:noFill/>
            <a:ln w="9525">
              <a:noFill/>
              <a:miter lim="800000"/>
              <a:headEnd/>
              <a:tailEnd/>
            </a:ln>
            <a:effectLst/>
          </p:spPr>
        </p:pic>
        <p:sp>
          <p:nvSpPr>
            <p:cNvPr id="488620" name="Rectangle 172"/>
            <p:cNvSpPr>
              <a:spLocks noChangeArrowheads="1"/>
            </p:cNvSpPr>
            <p:nvPr/>
          </p:nvSpPr>
          <p:spPr bwMode="auto">
            <a:xfrm>
              <a:off x="2176" y="3120"/>
              <a:ext cx="499" cy="128"/>
            </a:xfrm>
            <a:prstGeom prst="rect">
              <a:avLst/>
            </a:prstGeom>
            <a:noFill/>
            <a:ln w="9525">
              <a:noFill/>
              <a:miter lim="800000"/>
              <a:headEnd/>
              <a:tailEnd/>
            </a:ln>
            <a:effectLst/>
          </p:spPr>
          <p:txBody>
            <a:bodyPr wrap="none" lIns="92075" tIns="46038" rIns="92075" bIns="46038">
              <a:spAutoFit/>
            </a:bodyPr>
            <a:lstStyle/>
            <a:p>
              <a:pPr eaLnBrk="0" hangingPunct="0"/>
              <a:r>
                <a:rPr lang="en-US" sz="2300" b="1" u="sng" dirty="0"/>
                <a:t>Data Mining</a:t>
              </a:r>
            </a:p>
          </p:txBody>
        </p:sp>
        <p:grpSp>
          <p:nvGrpSpPr>
            <p:cNvPr id="488622" name="Group 173"/>
            <p:cNvGrpSpPr>
              <a:grpSpLocks/>
            </p:cNvGrpSpPr>
            <p:nvPr/>
          </p:nvGrpSpPr>
          <p:grpSpPr bwMode="auto">
            <a:xfrm>
              <a:off x="2351" y="3219"/>
              <a:ext cx="163" cy="115"/>
              <a:chOff x="2663" y="2412"/>
              <a:chExt cx="218" cy="155"/>
            </a:xfrm>
          </p:grpSpPr>
          <p:grpSp>
            <p:nvGrpSpPr>
              <p:cNvPr id="488643" name="Group 174"/>
              <p:cNvGrpSpPr>
                <a:grpSpLocks/>
              </p:cNvGrpSpPr>
              <p:nvPr/>
            </p:nvGrpSpPr>
            <p:grpSpPr bwMode="auto">
              <a:xfrm>
                <a:off x="2684" y="2441"/>
                <a:ext cx="197" cy="126"/>
                <a:chOff x="2684" y="2441"/>
                <a:chExt cx="197" cy="126"/>
              </a:xfrm>
            </p:grpSpPr>
            <p:sp>
              <p:nvSpPr>
                <p:cNvPr id="488623" name="Line 175"/>
                <p:cNvSpPr>
                  <a:spLocks noChangeShapeType="1"/>
                </p:cNvSpPr>
                <p:nvPr/>
              </p:nvSpPr>
              <p:spPr bwMode="auto">
                <a:xfrm>
                  <a:off x="2684" y="2474"/>
                  <a:ext cx="194" cy="0"/>
                </a:xfrm>
                <a:prstGeom prst="line">
                  <a:avLst/>
                </a:prstGeom>
                <a:noFill/>
                <a:ln w="12700">
                  <a:solidFill>
                    <a:schemeClr val="tx1"/>
                  </a:solidFill>
                  <a:round/>
                  <a:headEnd type="none" w="sm" len="sm"/>
                  <a:tailEnd type="none" w="sm" len="sm"/>
                </a:ln>
                <a:effectLst/>
              </p:spPr>
              <p:txBody>
                <a:bodyPr/>
                <a:lstStyle/>
                <a:p>
                  <a:endParaRPr lang="nl-BE"/>
                </a:p>
              </p:txBody>
            </p:sp>
            <p:sp>
              <p:nvSpPr>
                <p:cNvPr id="488624" name="Line 176"/>
                <p:cNvSpPr>
                  <a:spLocks noChangeShapeType="1"/>
                </p:cNvSpPr>
                <p:nvPr/>
              </p:nvSpPr>
              <p:spPr bwMode="auto">
                <a:xfrm flipV="1">
                  <a:off x="2686" y="2441"/>
                  <a:ext cx="25" cy="33"/>
                </a:xfrm>
                <a:prstGeom prst="line">
                  <a:avLst/>
                </a:prstGeom>
                <a:noFill/>
                <a:ln w="12700">
                  <a:solidFill>
                    <a:schemeClr val="tx1"/>
                  </a:solidFill>
                  <a:round/>
                  <a:headEnd type="none" w="sm" len="sm"/>
                  <a:tailEnd type="none" w="sm" len="sm"/>
                </a:ln>
                <a:effectLst/>
              </p:spPr>
              <p:txBody>
                <a:bodyPr/>
                <a:lstStyle/>
                <a:p>
                  <a:endParaRPr lang="nl-BE"/>
                </a:p>
              </p:txBody>
            </p:sp>
            <p:sp>
              <p:nvSpPr>
                <p:cNvPr id="488625" name="Line 177"/>
                <p:cNvSpPr>
                  <a:spLocks noChangeShapeType="1"/>
                </p:cNvSpPr>
                <p:nvPr/>
              </p:nvSpPr>
              <p:spPr bwMode="auto">
                <a:xfrm flipH="1" flipV="1">
                  <a:off x="2687" y="2474"/>
                  <a:ext cx="97" cy="92"/>
                </a:xfrm>
                <a:prstGeom prst="line">
                  <a:avLst/>
                </a:prstGeom>
                <a:noFill/>
                <a:ln w="12700">
                  <a:solidFill>
                    <a:schemeClr val="tx1"/>
                  </a:solidFill>
                  <a:round/>
                  <a:headEnd type="none" w="sm" len="sm"/>
                  <a:tailEnd type="none" w="sm" len="sm"/>
                </a:ln>
                <a:effectLst/>
              </p:spPr>
              <p:txBody>
                <a:bodyPr/>
                <a:lstStyle/>
                <a:p>
                  <a:endParaRPr lang="nl-BE"/>
                </a:p>
              </p:txBody>
            </p:sp>
            <p:sp>
              <p:nvSpPr>
                <p:cNvPr id="488626" name="Line 178"/>
                <p:cNvSpPr>
                  <a:spLocks noChangeShapeType="1"/>
                </p:cNvSpPr>
                <p:nvPr/>
              </p:nvSpPr>
              <p:spPr bwMode="auto">
                <a:xfrm flipH="1" flipV="1">
                  <a:off x="2852" y="2442"/>
                  <a:ext cx="26" cy="32"/>
                </a:xfrm>
                <a:prstGeom prst="line">
                  <a:avLst/>
                </a:prstGeom>
                <a:noFill/>
                <a:ln w="12700">
                  <a:solidFill>
                    <a:schemeClr val="tx1"/>
                  </a:solidFill>
                  <a:round/>
                  <a:headEnd type="none" w="sm" len="sm"/>
                  <a:tailEnd type="none" w="sm" len="sm"/>
                </a:ln>
                <a:effectLst/>
              </p:spPr>
              <p:txBody>
                <a:bodyPr/>
                <a:lstStyle/>
                <a:p>
                  <a:endParaRPr lang="nl-BE"/>
                </a:p>
              </p:txBody>
            </p:sp>
            <p:sp>
              <p:nvSpPr>
                <p:cNvPr id="488627" name="Line 179"/>
                <p:cNvSpPr>
                  <a:spLocks noChangeShapeType="1"/>
                </p:cNvSpPr>
                <p:nvPr/>
              </p:nvSpPr>
              <p:spPr bwMode="auto">
                <a:xfrm>
                  <a:off x="2713" y="2442"/>
                  <a:ext cx="140" cy="0"/>
                </a:xfrm>
                <a:prstGeom prst="line">
                  <a:avLst/>
                </a:prstGeom>
                <a:noFill/>
                <a:ln w="12700">
                  <a:solidFill>
                    <a:schemeClr val="tx1"/>
                  </a:solidFill>
                  <a:round/>
                  <a:headEnd type="none" w="sm" len="sm"/>
                  <a:tailEnd type="none" w="sm" len="sm"/>
                </a:ln>
                <a:effectLst/>
              </p:spPr>
              <p:txBody>
                <a:bodyPr/>
                <a:lstStyle/>
                <a:p>
                  <a:endParaRPr lang="nl-BE"/>
                </a:p>
              </p:txBody>
            </p:sp>
            <p:sp>
              <p:nvSpPr>
                <p:cNvPr id="488628" name="Line 180"/>
                <p:cNvSpPr>
                  <a:spLocks noChangeShapeType="1"/>
                </p:cNvSpPr>
                <p:nvPr/>
              </p:nvSpPr>
              <p:spPr bwMode="auto">
                <a:xfrm flipV="1">
                  <a:off x="2784" y="2474"/>
                  <a:ext cx="97" cy="92"/>
                </a:xfrm>
                <a:prstGeom prst="line">
                  <a:avLst/>
                </a:prstGeom>
                <a:noFill/>
                <a:ln w="12700">
                  <a:solidFill>
                    <a:schemeClr val="tx1"/>
                  </a:solidFill>
                  <a:round/>
                  <a:headEnd type="none" w="sm" len="sm"/>
                  <a:tailEnd type="none" w="sm" len="sm"/>
                </a:ln>
                <a:effectLst/>
              </p:spPr>
              <p:txBody>
                <a:bodyPr/>
                <a:lstStyle/>
                <a:p>
                  <a:endParaRPr lang="nl-BE"/>
                </a:p>
              </p:txBody>
            </p:sp>
            <p:sp>
              <p:nvSpPr>
                <p:cNvPr id="488629" name="Line 181"/>
                <p:cNvSpPr>
                  <a:spLocks noChangeShapeType="1"/>
                </p:cNvSpPr>
                <p:nvPr/>
              </p:nvSpPr>
              <p:spPr bwMode="auto">
                <a:xfrm>
                  <a:off x="2697" y="2459"/>
                  <a:ext cx="169" cy="0"/>
                </a:xfrm>
                <a:prstGeom prst="line">
                  <a:avLst/>
                </a:prstGeom>
                <a:noFill/>
                <a:ln w="12700">
                  <a:solidFill>
                    <a:schemeClr val="tx1"/>
                  </a:solidFill>
                  <a:round/>
                  <a:headEnd type="none" w="sm" len="sm"/>
                  <a:tailEnd type="none" w="sm" len="sm"/>
                </a:ln>
                <a:effectLst/>
              </p:spPr>
              <p:txBody>
                <a:bodyPr/>
                <a:lstStyle/>
                <a:p>
                  <a:endParaRPr lang="nl-BE"/>
                </a:p>
              </p:txBody>
            </p:sp>
            <p:sp>
              <p:nvSpPr>
                <p:cNvPr id="488630" name="Line 182"/>
                <p:cNvSpPr>
                  <a:spLocks noChangeShapeType="1"/>
                </p:cNvSpPr>
                <p:nvPr/>
              </p:nvSpPr>
              <p:spPr bwMode="auto">
                <a:xfrm>
                  <a:off x="2783" y="2474"/>
                  <a:ext cx="0" cy="93"/>
                </a:xfrm>
                <a:prstGeom prst="line">
                  <a:avLst/>
                </a:prstGeom>
                <a:noFill/>
                <a:ln w="12700">
                  <a:solidFill>
                    <a:schemeClr val="tx1"/>
                  </a:solidFill>
                  <a:round/>
                  <a:headEnd type="none" w="sm" len="sm"/>
                  <a:tailEnd type="none" w="sm" len="sm"/>
                </a:ln>
                <a:effectLst/>
              </p:spPr>
              <p:txBody>
                <a:bodyPr/>
                <a:lstStyle/>
                <a:p>
                  <a:endParaRPr lang="nl-BE"/>
                </a:p>
              </p:txBody>
            </p:sp>
            <p:sp>
              <p:nvSpPr>
                <p:cNvPr id="488631" name="Line 183"/>
                <p:cNvSpPr>
                  <a:spLocks noChangeShapeType="1"/>
                </p:cNvSpPr>
                <p:nvPr/>
              </p:nvSpPr>
              <p:spPr bwMode="auto">
                <a:xfrm>
                  <a:off x="2729" y="2474"/>
                  <a:ext cx="55" cy="93"/>
                </a:xfrm>
                <a:prstGeom prst="line">
                  <a:avLst/>
                </a:prstGeom>
                <a:noFill/>
                <a:ln w="12700">
                  <a:solidFill>
                    <a:schemeClr val="tx1"/>
                  </a:solidFill>
                  <a:round/>
                  <a:headEnd type="none" w="sm" len="sm"/>
                  <a:tailEnd type="none" w="sm" len="sm"/>
                </a:ln>
                <a:effectLst/>
              </p:spPr>
              <p:txBody>
                <a:bodyPr/>
                <a:lstStyle/>
                <a:p>
                  <a:endParaRPr lang="nl-BE"/>
                </a:p>
              </p:txBody>
            </p:sp>
            <p:sp>
              <p:nvSpPr>
                <p:cNvPr id="488632" name="Line 184"/>
                <p:cNvSpPr>
                  <a:spLocks noChangeShapeType="1"/>
                </p:cNvSpPr>
                <p:nvPr/>
              </p:nvSpPr>
              <p:spPr bwMode="auto">
                <a:xfrm flipH="1">
                  <a:off x="2782" y="2474"/>
                  <a:ext cx="54" cy="93"/>
                </a:xfrm>
                <a:prstGeom prst="line">
                  <a:avLst/>
                </a:prstGeom>
                <a:noFill/>
                <a:ln w="12700">
                  <a:solidFill>
                    <a:schemeClr val="tx1"/>
                  </a:solidFill>
                  <a:round/>
                  <a:headEnd type="none" w="sm" len="sm"/>
                  <a:tailEnd type="none" w="sm" len="sm"/>
                </a:ln>
                <a:effectLst/>
              </p:spPr>
              <p:txBody>
                <a:bodyPr/>
                <a:lstStyle/>
                <a:p>
                  <a:endParaRPr lang="nl-BE"/>
                </a:p>
              </p:txBody>
            </p:sp>
            <p:sp>
              <p:nvSpPr>
                <p:cNvPr id="488633" name="Line 185"/>
                <p:cNvSpPr>
                  <a:spLocks noChangeShapeType="1"/>
                </p:cNvSpPr>
                <p:nvPr/>
              </p:nvSpPr>
              <p:spPr bwMode="auto">
                <a:xfrm>
                  <a:off x="2716" y="2443"/>
                  <a:ext cx="63" cy="28"/>
                </a:xfrm>
                <a:prstGeom prst="line">
                  <a:avLst/>
                </a:prstGeom>
                <a:noFill/>
                <a:ln w="12700">
                  <a:solidFill>
                    <a:schemeClr val="tx1"/>
                  </a:solidFill>
                  <a:round/>
                  <a:headEnd type="none" w="sm" len="sm"/>
                  <a:tailEnd type="none" w="sm" len="sm"/>
                </a:ln>
                <a:effectLst/>
              </p:spPr>
              <p:txBody>
                <a:bodyPr/>
                <a:lstStyle/>
                <a:p>
                  <a:endParaRPr lang="nl-BE"/>
                </a:p>
              </p:txBody>
            </p:sp>
            <p:sp>
              <p:nvSpPr>
                <p:cNvPr id="488634" name="Line 186"/>
                <p:cNvSpPr>
                  <a:spLocks noChangeShapeType="1"/>
                </p:cNvSpPr>
                <p:nvPr/>
              </p:nvSpPr>
              <p:spPr bwMode="auto">
                <a:xfrm flipH="1">
                  <a:off x="2784" y="2444"/>
                  <a:ext cx="66" cy="28"/>
                </a:xfrm>
                <a:prstGeom prst="line">
                  <a:avLst/>
                </a:prstGeom>
                <a:noFill/>
                <a:ln w="12700">
                  <a:solidFill>
                    <a:schemeClr val="tx1"/>
                  </a:solidFill>
                  <a:round/>
                  <a:headEnd type="none" w="sm" len="sm"/>
                  <a:tailEnd type="none" w="sm" len="sm"/>
                </a:ln>
                <a:effectLst/>
              </p:spPr>
              <p:txBody>
                <a:bodyPr/>
                <a:lstStyle/>
                <a:p>
                  <a:endParaRPr lang="nl-BE"/>
                </a:p>
              </p:txBody>
            </p:sp>
            <p:sp>
              <p:nvSpPr>
                <p:cNvPr id="488635" name="Line 187"/>
                <p:cNvSpPr>
                  <a:spLocks noChangeShapeType="1"/>
                </p:cNvSpPr>
                <p:nvPr/>
              </p:nvSpPr>
              <p:spPr bwMode="auto">
                <a:xfrm flipV="1">
                  <a:off x="2731" y="2442"/>
                  <a:ext cx="51" cy="32"/>
                </a:xfrm>
                <a:prstGeom prst="line">
                  <a:avLst/>
                </a:prstGeom>
                <a:noFill/>
                <a:ln w="12700">
                  <a:solidFill>
                    <a:schemeClr val="tx1"/>
                  </a:solidFill>
                  <a:round/>
                  <a:headEnd type="none" w="sm" len="sm"/>
                  <a:tailEnd type="none" w="sm" len="sm"/>
                </a:ln>
                <a:effectLst/>
              </p:spPr>
              <p:txBody>
                <a:bodyPr/>
                <a:lstStyle/>
                <a:p>
                  <a:endParaRPr lang="nl-BE"/>
                </a:p>
              </p:txBody>
            </p:sp>
            <p:sp>
              <p:nvSpPr>
                <p:cNvPr id="488636" name="Line 188"/>
                <p:cNvSpPr>
                  <a:spLocks noChangeShapeType="1"/>
                </p:cNvSpPr>
                <p:nvPr/>
              </p:nvSpPr>
              <p:spPr bwMode="auto">
                <a:xfrm flipH="1" flipV="1">
                  <a:off x="2782" y="2442"/>
                  <a:ext cx="51" cy="32"/>
                </a:xfrm>
                <a:prstGeom prst="line">
                  <a:avLst/>
                </a:prstGeom>
                <a:noFill/>
                <a:ln w="12700">
                  <a:solidFill>
                    <a:schemeClr val="tx1"/>
                  </a:solidFill>
                  <a:round/>
                  <a:headEnd type="none" w="sm" len="sm"/>
                  <a:tailEnd type="none" w="sm" len="sm"/>
                </a:ln>
                <a:effectLst/>
              </p:spPr>
              <p:txBody>
                <a:bodyPr/>
                <a:lstStyle/>
                <a:p>
                  <a:endParaRPr lang="nl-BE"/>
                </a:p>
              </p:txBody>
            </p:sp>
            <p:sp>
              <p:nvSpPr>
                <p:cNvPr id="488637" name="Line 189"/>
                <p:cNvSpPr>
                  <a:spLocks noChangeShapeType="1"/>
                </p:cNvSpPr>
                <p:nvPr/>
              </p:nvSpPr>
              <p:spPr bwMode="auto">
                <a:xfrm>
                  <a:off x="2698" y="2459"/>
                  <a:ext cx="31" cy="13"/>
                </a:xfrm>
                <a:prstGeom prst="line">
                  <a:avLst/>
                </a:prstGeom>
                <a:noFill/>
                <a:ln w="12700">
                  <a:solidFill>
                    <a:schemeClr val="tx1"/>
                  </a:solidFill>
                  <a:round/>
                  <a:headEnd type="none" w="sm" len="sm"/>
                  <a:tailEnd type="none" w="sm" len="sm"/>
                </a:ln>
                <a:effectLst/>
              </p:spPr>
              <p:txBody>
                <a:bodyPr/>
                <a:lstStyle/>
                <a:p>
                  <a:endParaRPr lang="nl-BE"/>
                </a:p>
              </p:txBody>
            </p:sp>
            <p:sp>
              <p:nvSpPr>
                <p:cNvPr id="488638" name="Line 190"/>
                <p:cNvSpPr>
                  <a:spLocks noChangeShapeType="1"/>
                </p:cNvSpPr>
                <p:nvPr/>
              </p:nvSpPr>
              <p:spPr bwMode="auto">
                <a:xfrm flipH="1">
                  <a:off x="2833" y="2459"/>
                  <a:ext cx="31" cy="15"/>
                </a:xfrm>
                <a:prstGeom prst="line">
                  <a:avLst/>
                </a:prstGeom>
                <a:noFill/>
                <a:ln w="12700">
                  <a:solidFill>
                    <a:schemeClr val="tx1"/>
                  </a:solidFill>
                  <a:round/>
                  <a:headEnd type="none" w="sm" len="sm"/>
                  <a:tailEnd type="none" w="sm" len="sm"/>
                </a:ln>
                <a:effectLst/>
              </p:spPr>
              <p:txBody>
                <a:bodyPr/>
                <a:lstStyle/>
                <a:p>
                  <a:endParaRPr lang="nl-BE"/>
                </a:p>
              </p:txBody>
            </p:sp>
            <p:sp>
              <p:nvSpPr>
                <p:cNvPr id="488639" name="Line 191"/>
                <p:cNvSpPr>
                  <a:spLocks noChangeShapeType="1"/>
                </p:cNvSpPr>
                <p:nvPr/>
              </p:nvSpPr>
              <p:spPr bwMode="auto">
                <a:xfrm flipH="1">
                  <a:off x="2731" y="2476"/>
                  <a:ext cx="1" cy="37"/>
                </a:xfrm>
                <a:prstGeom prst="line">
                  <a:avLst/>
                </a:prstGeom>
                <a:noFill/>
                <a:ln w="12700">
                  <a:solidFill>
                    <a:schemeClr val="tx1"/>
                  </a:solidFill>
                  <a:round/>
                  <a:headEnd type="none" w="sm" len="sm"/>
                  <a:tailEnd type="none" w="sm" len="sm"/>
                </a:ln>
                <a:effectLst/>
              </p:spPr>
              <p:txBody>
                <a:bodyPr/>
                <a:lstStyle/>
                <a:p>
                  <a:endParaRPr lang="nl-BE"/>
                </a:p>
              </p:txBody>
            </p:sp>
            <p:sp>
              <p:nvSpPr>
                <p:cNvPr id="488640" name="Line 192"/>
                <p:cNvSpPr>
                  <a:spLocks noChangeShapeType="1"/>
                </p:cNvSpPr>
                <p:nvPr/>
              </p:nvSpPr>
              <p:spPr bwMode="auto">
                <a:xfrm>
                  <a:off x="2837" y="2477"/>
                  <a:ext cx="0" cy="39"/>
                </a:xfrm>
                <a:prstGeom prst="line">
                  <a:avLst/>
                </a:prstGeom>
                <a:noFill/>
                <a:ln w="12700">
                  <a:solidFill>
                    <a:schemeClr val="tx1"/>
                  </a:solidFill>
                  <a:round/>
                  <a:headEnd type="none" w="sm" len="sm"/>
                  <a:tailEnd type="none" w="sm" len="sm"/>
                </a:ln>
                <a:effectLst/>
              </p:spPr>
              <p:txBody>
                <a:bodyPr/>
                <a:lstStyle/>
                <a:p>
                  <a:endParaRPr lang="nl-BE"/>
                </a:p>
              </p:txBody>
            </p:sp>
            <p:sp>
              <p:nvSpPr>
                <p:cNvPr id="488641" name="Line 193"/>
                <p:cNvSpPr>
                  <a:spLocks noChangeShapeType="1"/>
                </p:cNvSpPr>
                <p:nvPr/>
              </p:nvSpPr>
              <p:spPr bwMode="auto">
                <a:xfrm>
                  <a:off x="2731" y="2474"/>
                  <a:ext cx="37" cy="42"/>
                </a:xfrm>
                <a:prstGeom prst="line">
                  <a:avLst/>
                </a:prstGeom>
                <a:noFill/>
                <a:ln w="12700">
                  <a:solidFill>
                    <a:schemeClr val="tx1"/>
                  </a:solidFill>
                  <a:round/>
                  <a:headEnd type="none" w="sm" len="sm"/>
                  <a:tailEnd type="none" w="sm" len="sm"/>
                </a:ln>
                <a:effectLst/>
              </p:spPr>
              <p:txBody>
                <a:bodyPr/>
                <a:lstStyle/>
                <a:p>
                  <a:endParaRPr lang="nl-BE"/>
                </a:p>
              </p:txBody>
            </p:sp>
            <p:sp>
              <p:nvSpPr>
                <p:cNvPr id="488642" name="Line 194"/>
                <p:cNvSpPr>
                  <a:spLocks noChangeShapeType="1"/>
                </p:cNvSpPr>
                <p:nvPr/>
              </p:nvSpPr>
              <p:spPr bwMode="auto">
                <a:xfrm flipH="1">
                  <a:off x="2768" y="2474"/>
                  <a:ext cx="14" cy="42"/>
                </a:xfrm>
                <a:prstGeom prst="line">
                  <a:avLst/>
                </a:prstGeom>
                <a:noFill/>
                <a:ln w="12700">
                  <a:solidFill>
                    <a:schemeClr val="tx1"/>
                  </a:solidFill>
                  <a:round/>
                  <a:headEnd type="none" w="sm" len="sm"/>
                  <a:tailEnd type="none" w="sm" len="sm"/>
                </a:ln>
                <a:effectLst/>
              </p:spPr>
              <p:txBody>
                <a:bodyPr/>
                <a:lstStyle/>
                <a:p>
                  <a:endParaRPr lang="nl-BE"/>
                </a:p>
              </p:txBody>
            </p:sp>
            <p:grpSp>
              <p:nvGrpSpPr>
                <p:cNvPr id="488652" name="Group 195"/>
                <p:cNvGrpSpPr>
                  <a:grpSpLocks/>
                </p:cNvGrpSpPr>
                <p:nvPr/>
              </p:nvGrpSpPr>
              <p:grpSpPr bwMode="auto">
                <a:xfrm>
                  <a:off x="2782" y="2475"/>
                  <a:ext cx="51" cy="43"/>
                  <a:chOff x="2782" y="2475"/>
                  <a:chExt cx="51" cy="43"/>
                </a:xfrm>
              </p:grpSpPr>
              <p:sp>
                <p:nvSpPr>
                  <p:cNvPr id="488644" name="Line 196"/>
                  <p:cNvSpPr>
                    <a:spLocks noChangeShapeType="1"/>
                  </p:cNvSpPr>
                  <p:nvPr/>
                </p:nvSpPr>
                <p:spPr bwMode="auto">
                  <a:xfrm flipH="1">
                    <a:off x="2796" y="2475"/>
                    <a:ext cx="37" cy="43"/>
                  </a:xfrm>
                  <a:prstGeom prst="line">
                    <a:avLst/>
                  </a:prstGeom>
                  <a:noFill/>
                  <a:ln w="12700">
                    <a:solidFill>
                      <a:schemeClr val="tx1"/>
                    </a:solidFill>
                    <a:round/>
                    <a:headEnd type="none" w="sm" len="sm"/>
                    <a:tailEnd type="none" w="sm" len="sm"/>
                  </a:ln>
                  <a:effectLst/>
                </p:spPr>
                <p:txBody>
                  <a:bodyPr/>
                  <a:lstStyle/>
                  <a:p>
                    <a:endParaRPr lang="nl-BE"/>
                  </a:p>
                </p:txBody>
              </p:sp>
              <p:sp>
                <p:nvSpPr>
                  <p:cNvPr id="488645" name="Line 197"/>
                  <p:cNvSpPr>
                    <a:spLocks noChangeShapeType="1"/>
                  </p:cNvSpPr>
                  <p:nvPr/>
                </p:nvSpPr>
                <p:spPr bwMode="auto">
                  <a:xfrm>
                    <a:off x="2782" y="2475"/>
                    <a:ext cx="14" cy="43"/>
                  </a:xfrm>
                  <a:prstGeom prst="line">
                    <a:avLst/>
                  </a:prstGeom>
                  <a:noFill/>
                  <a:ln w="12700">
                    <a:solidFill>
                      <a:schemeClr val="tx1"/>
                    </a:solidFill>
                    <a:round/>
                    <a:headEnd type="none" w="sm" len="sm"/>
                    <a:tailEnd type="none" w="sm" len="sm"/>
                  </a:ln>
                  <a:effectLst/>
                </p:spPr>
                <p:txBody>
                  <a:bodyPr/>
                  <a:lstStyle/>
                  <a:p>
                    <a:endParaRPr lang="nl-BE"/>
                  </a:p>
                </p:txBody>
              </p:sp>
            </p:grpSp>
          </p:grpSp>
          <p:sp>
            <p:nvSpPr>
              <p:cNvPr id="488646" name="Line 198"/>
              <p:cNvSpPr>
                <a:spLocks noChangeShapeType="1"/>
              </p:cNvSpPr>
              <p:nvPr/>
            </p:nvSpPr>
            <p:spPr bwMode="auto">
              <a:xfrm flipH="1">
                <a:off x="2663" y="2449"/>
                <a:ext cx="33" cy="0"/>
              </a:xfrm>
              <a:prstGeom prst="line">
                <a:avLst/>
              </a:prstGeom>
              <a:noFill/>
              <a:ln w="12700">
                <a:solidFill>
                  <a:schemeClr val="tx1"/>
                </a:solidFill>
                <a:round/>
                <a:headEnd type="none" w="sm" len="sm"/>
                <a:tailEnd type="none" w="sm" len="sm"/>
              </a:ln>
              <a:effectLst/>
            </p:spPr>
            <p:txBody>
              <a:bodyPr/>
              <a:lstStyle/>
              <a:p>
                <a:endParaRPr lang="nl-BE"/>
              </a:p>
            </p:txBody>
          </p:sp>
          <p:sp>
            <p:nvSpPr>
              <p:cNvPr id="488647" name="Line 199"/>
              <p:cNvSpPr>
                <a:spLocks noChangeShapeType="1"/>
              </p:cNvSpPr>
              <p:nvPr/>
            </p:nvSpPr>
            <p:spPr bwMode="auto">
              <a:xfrm flipV="1">
                <a:off x="2729" y="2416"/>
                <a:ext cx="21" cy="18"/>
              </a:xfrm>
              <a:prstGeom prst="line">
                <a:avLst/>
              </a:prstGeom>
              <a:noFill/>
              <a:ln w="12700">
                <a:solidFill>
                  <a:schemeClr val="tx1"/>
                </a:solidFill>
                <a:round/>
                <a:headEnd type="none" w="sm" len="sm"/>
                <a:tailEnd type="none" w="sm" len="sm"/>
              </a:ln>
              <a:effectLst/>
            </p:spPr>
            <p:txBody>
              <a:bodyPr/>
              <a:lstStyle/>
              <a:p>
                <a:endParaRPr lang="nl-BE"/>
              </a:p>
            </p:txBody>
          </p:sp>
          <p:sp>
            <p:nvSpPr>
              <p:cNvPr id="488648" name="Line 200"/>
              <p:cNvSpPr>
                <a:spLocks noChangeShapeType="1"/>
              </p:cNvSpPr>
              <p:nvPr/>
            </p:nvSpPr>
            <p:spPr bwMode="auto">
              <a:xfrm flipH="1" flipV="1">
                <a:off x="2709" y="2412"/>
                <a:ext cx="5" cy="20"/>
              </a:xfrm>
              <a:prstGeom prst="line">
                <a:avLst/>
              </a:prstGeom>
              <a:noFill/>
              <a:ln w="12700">
                <a:solidFill>
                  <a:schemeClr val="tx1"/>
                </a:solidFill>
                <a:round/>
                <a:headEnd type="none" w="sm" len="sm"/>
                <a:tailEnd type="none" w="sm" len="sm"/>
              </a:ln>
              <a:effectLst/>
            </p:spPr>
            <p:txBody>
              <a:bodyPr/>
              <a:lstStyle/>
              <a:p>
                <a:endParaRPr lang="nl-BE"/>
              </a:p>
            </p:txBody>
          </p:sp>
          <p:sp>
            <p:nvSpPr>
              <p:cNvPr id="488649" name="Line 201"/>
              <p:cNvSpPr>
                <a:spLocks noChangeShapeType="1"/>
              </p:cNvSpPr>
              <p:nvPr/>
            </p:nvSpPr>
            <p:spPr bwMode="auto">
              <a:xfrm flipH="1" flipV="1">
                <a:off x="2677" y="2425"/>
                <a:ext cx="24" cy="16"/>
              </a:xfrm>
              <a:prstGeom prst="line">
                <a:avLst/>
              </a:prstGeom>
              <a:noFill/>
              <a:ln w="12700">
                <a:solidFill>
                  <a:schemeClr val="tx1"/>
                </a:solidFill>
                <a:round/>
                <a:headEnd type="none" w="sm" len="sm"/>
                <a:tailEnd type="none" w="sm" len="sm"/>
              </a:ln>
              <a:effectLst/>
            </p:spPr>
            <p:txBody>
              <a:bodyPr/>
              <a:lstStyle/>
              <a:p>
                <a:endParaRPr lang="nl-BE"/>
              </a:p>
            </p:txBody>
          </p:sp>
        </p:grpSp>
        <p:sp>
          <p:nvSpPr>
            <p:cNvPr id="488650" name="Rectangle 202"/>
            <p:cNvSpPr>
              <a:spLocks noChangeArrowheads="1"/>
            </p:cNvSpPr>
            <p:nvPr/>
          </p:nvSpPr>
          <p:spPr bwMode="auto">
            <a:xfrm>
              <a:off x="2128" y="2158"/>
              <a:ext cx="650" cy="185"/>
            </a:xfrm>
            <a:prstGeom prst="rect">
              <a:avLst/>
            </a:prstGeom>
            <a:noFill/>
            <a:ln w="9525">
              <a:noFill/>
              <a:miter lim="800000"/>
              <a:headEnd/>
              <a:tailEnd/>
            </a:ln>
            <a:effectLst/>
          </p:spPr>
          <p:txBody>
            <a:bodyPr lIns="92075" tIns="46038" rIns="92075" bIns="46038">
              <a:spAutoFit/>
            </a:bodyPr>
            <a:lstStyle/>
            <a:p>
              <a:pPr>
                <a:spcBef>
                  <a:spcPct val="50000"/>
                </a:spcBef>
              </a:pPr>
              <a:r>
                <a:rPr lang="en-US" sz="3600" b="1" u="sng" dirty="0">
                  <a:effectLst>
                    <a:outerShdw blurRad="38100" dist="38100" dir="2700000" algn="tl">
                      <a:srgbClr val="000000"/>
                    </a:outerShdw>
                  </a:effectLst>
                </a:rPr>
                <a:t>Oracle9</a:t>
              </a:r>
              <a:r>
                <a:rPr lang="en-US" sz="3600" b="1" i="1" u="sng" dirty="0">
                  <a:effectLst>
                    <a:outerShdw blurRad="38100" dist="38100" dir="2700000" algn="tl">
                      <a:srgbClr val="000000"/>
                    </a:outerShdw>
                  </a:effectLst>
                  <a:latin typeface="Times New Roman" pitchFamily="18" charset="0"/>
                </a:rPr>
                <a:t>i</a:t>
              </a:r>
            </a:p>
          </p:txBody>
        </p:sp>
      </p:grpSp>
      <p:sp>
        <p:nvSpPr>
          <p:cNvPr id="488651" name="AutoShape 203"/>
          <p:cNvSpPr>
            <a:spLocks noChangeArrowheads="1"/>
          </p:cNvSpPr>
          <p:nvPr/>
        </p:nvSpPr>
        <p:spPr bwMode="auto">
          <a:xfrm>
            <a:off x="5056337" y="7769667"/>
            <a:ext cx="3081321" cy="2568890"/>
          </a:xfrm>
          <a:prstGeom prst="rightArrow">
            <a:avLst>
              <a:gd name="adj1" fmla="val 50000"/>
              <a:gd name="adj2" fmla="val 28270"/>
            </a:avLst>
          </a:prstGeom>
          <a:solidFill>
            <a:srgbClr val="315FAF"/>
          </a:solidFill>
          <a:ln w="12700">
            <a:solidFill>
              <a:schemeClr val="tx1"/>
            </a:solidFill>
            <a:miter lim="800000"/>
            <a:headEnd type="none" w="sm" len="sm"/>
            <a:tailEnd type="none" w="sm" len="sm"/>
          </a:ln>
          <a:effectLst/>
        </p:spPr>
        <p:txBody>
          <a:bodyPr wrap="none" lIns="208584" tIns="104292" rIns="208584" bIns="104292" anchor="ctr"/>
          <a:lstStyle/>
          <a:p>
            <a:pPr algn="ctr"/>
            <a:r>
              <a:rPr lang="en-US" sz="3200" b="1" dirty="0" err="1"/>
              <a:t>Treehouse</a:t>
            </a:r>
            <a:endParaRPr lang="en-US" sz="3200" b="1" dirty="0"/>
          </a:p>
          <a:p>
            <a:pPr algn="ctr"/>
            <a:r>
              <a:rPr lang="en-US" sz="3200" b="1" dirty="0"/>
              <a:t>Software</a:t>
            </a:r>
            <a:endParaRPr lang="en-US" sz="3200" i="1"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ChangeArrowheads="1"/>
          </p:cNvSpPr>
          <p:nvPr/>
        </p:nvSpPr>
        <p:spPr bwMode="auto">
          <a:xfrm>
            <a:off x="2569005" y="3093867"/>
            <a:ext cx="16397826" cy="6453723"/>
          </a:xfrm>
          <a:prstGeom prst="rect">
            <a:avLst/>
          </a:prstGeom>
          <a:gradFill rotWithShape="0">
            <a:gsLst>
              <a:gs pos="0">
                <a:srgbClr val="00279F"/>
              </a:gs>
              <a:gs pos="100000">
                <a:srgbClr val="00279F">
                  <a:gamma/>
                  <a:shade val="69804"/>
                  <a:invGamma/>
                </a:srgbClr>
              </a:gs>
            </a:gsLst>
            <a:lin ang="5400000" scaled="1"/>
          </a:gradFill>
          <a:ln w="9525">
            <a:noFill/>
            <a:miter lim="800000"/>
            <a:headEnd/>
            <a:tailEnd/>
          </a:ln>
          <a:effectLst/>
        </p:spPr>
        <p:txBody>
          <a:bodyPr wrap="none" lIns="210032" tIns="105017" rIns="210032" bIns="105017" anchor="ctr"/>
          <a:lstStyle/>
          <a:p>
            <a:pPr algn="ctr"/>
            <a:endParaRPr lang="fr-FR" sz="5500" dirty="0"/>
          </a:p>
        </p:txBody>
      </p:sp>
      <p:sp>
        <p:nvSpPr>
          <p:cNvPr id="501763" name="Line 3"/>
          <p:cNvSpPr>
            <a:spLocks noChangeShapeType="1"/>
          </p:cNvSpPr>
          <p:nvPr/>
        </p:nvSpPr>
        <p:spPr bwMode="auto">
          <a:xfrm>
            <a:off x="11972605" y="6422226"/>
            <a:ext cx="5275369" cy="3499"/>
          </a:xfrm>
          <a:prstGeom prst="line">
            <a:avLst/>
          </a:prstGeom>
          <a:noFill/>
          <a:ln w="25400">
            <a:solidFill>
              <a:schemeClr val="tx1"/>
            </a:solidFill>
            <a:round/>
            <a:headEnd type="none" w="sm" len="sm"/>
            <a:tailEnd type="stealth" w="med" len="lg"/>
          </a:ln>
          <a:effectLst/>
        </p:spPr>
        <p:txBody>
          <a:bodyPr lIns="208584" tIns="104292" rIns="208584" bIns="104292"/>
          <a:lstStyle/>
          <a:p>
            <a:endParaRPr lang="nl-BE"/>
          </a:p>
        </p:txBody>
      </p:sp>
      <p:sp>
        <p:nvSpPr>
          <p:cNvPr id="501764" name="Rectangle 4"/>
          <p:cNvSpPr>
            <a:spLocks noGrp="1" noChangeArrowheads="1"/>
          </p:cNvSpPr>
          <p:nvPr>
            <p:ph type="title"/>
          </p:nvPr>
        </p:nvSpPr>
        <p:spPr>
          <a:xfrm>
            <a:off x="0" y="685970"/>
            <a:ext cx="21383625" cy="1931917"/>
          </a:xfrm>
          <a:noFill/>
          <a:ln/>
        </p:spPr>
        <p:txBody>
          <a:bodyPr/>
          <a:lstStyle/>
          <a:p>
            <a:pPr algn="ctr"/>
            <a:r>
              <a:rPr lang="en-US" sz="8200" dirty="0"/>
              <a:t>Oracle9i Business Intelligence Platform</a:t>
            </a:r>
          </a:p>
        </p:txBody>
      </p:sp>
      <p:sp>
        <p:nvSpPr>
          <p:cNvPr id="501765" name="Rectangle 5"/>
          <p:cNvSpPr>
            <a:spLocks noChangeArrowheads="1"/>
          </p:cNvSpPr>
          <p:nvPr/>
        </p:nvSpPr>
        <p:spPr bwMode="auto">
          <a:xfrm>
            <a:off x="2375960" y="9701583"/>
            <a:ext cx="19003955" cy="3247531"/>
          </a:xfrm>
          <a:prstGeom prst="rect">
            <a:avLst/>
          </a:prstGeom>
          <a:noFill/>
          <a:ln w="9525">
            <a:noFill/>
            <a:miter lim="800000"/>
            <a:headEnd/>
            <a:tailEnd/>
          </a:ln>
          <a:effectLst/>
        </p:spPr>
        <p:txBody>
          <a:bodyPr lIns="210032" tIns="105017" rIns="210032" bIns="105017">
            <a:spAutoFit/>
          </a:bodyPr>
          <a:lstStyle/>
          <a:p>
            <a:pPr marL="405580" indent="-405580">
              <a:spcBef>
                <a:spcPct val="20000"/>
              </a:spcBef>
              <a:buClr>
                <a:srgbClr val="CC0000"/>
              </a:buClr>
              <a:buFont typeface="Times"/>
              <a:buChar char="•"/>
            </a:pPr>
            <a:r>
              <a:rPr lang="en-US" dirty="0"/>
              <a:t>Single business intelligence platform</a:t>
            </a:r>
          </a:p>
          <a:p>
            <a:pPr marL="2346568" lvl="1" indent="-1158799">
              <a:spcBef>
                <a:spcPct val="5000"/>
              </a:spcBef>
              <a:buClr>
                <a:schemeClr val="tx1"/>
              </a:buClr>
              <a:buSzPct val="75000"/>
              <a:buFont typeface="Times"/>
              <a:buChar char="•"/>
            </a:pPr>
            <a:r>
              <a:rPr lang="en-US" sz="5500" dirty="0"/>
              <a:t>Reduce administration and implementation costs</a:t>
            </a:r>
          </a:p>
          <a:p>
            <a:pPr marL="2346568" lvl="1" indent="-1158799">
              <a:spcBef>
                <a:spcPct val="5000"/>
              </a:spcBef>
              <a:buClr>
                <a:schemeClr val="tx1"/>
              </a:buClr>
              <a:buSzPct val="75000"/>
              <a:buFont typeface="Times"/>
              <a:buChar char="•"/>
            </a:pPr>
            <a:r>
              <a:rPr lang="en-US" sz="5500" dirty="0"/>
              <a:t>Faster deployment</a:t>
            </a:r>
          </a:p>
          <a:p>
            <a:pPr marL="2346568" lvl="1" indent="-1158799">
              <a:spcBef>
                <a:spcPct val="5000"/>
              </a:spcBef>
              <a:buClr>
                <a:schemeClr val="tx1"/>
              </a:buClr>
              <a:buSzPct val="75000"/>
              <a:buFont typeface="Times"/>
              <a:buChar char="•"/>
            </a:pPr>
            <a:r>
              <a:rPr lang="en-US" sz="5500" dirty="0"/>
              <a:t>Improved scalability and reliability</a:t>
            </a:r>
          </a:p>
        </p:txBody>
      </p:sp>
      <p:sp>
        <p:nvSpPr>
          <p:cNvPr id="501766" name="Line 6"/>
          <p:cNvSpPr>
            <a:spLocks noChangeShapeType="1"/>
          </p:cNvSpPr>
          <p:nvPr/>
        </p:nvSpPr>
        <p:spPr bwMode="auto">
          <a:xfrm>
            <a:off x="4376962" y="5106282"/>
            <a:ext cx="4068829" cy="825964"/>
          </a:xfrm>
          <a:prstGeom prst="line">
            <a:avLst/>
          </a:prstGeom>
          <a:noFill/>
          <a:ln w="25400">
            <a:solidFill>
              <a:schemeClr val="tx1"/>
            </a:solidFill>
            <a:round/>
            <a:headEnd type="none" w="sm" len="sm"/>
            <a:tailEnd type="stealth" w="med" len="lg"/>
          </a:ln>
          <a:effectLst/>
        </p:spPr>
        <p:txBody>
          <a:bodyPr lIns="208584" tIns="104292" rIns="208584" bIns="104292"/>
          <a:lstStyle/>
          <a:p>
            <a:endParaRPr lang="nl-BE"/>
          </a:p>
        </p:txBody>
      </p:sp>
      <p:sp>
        <p:nvSpPr>
          <p:cNvPr id="501767" name="Line 7"/>
          <p:cNvSpPr>
            <a:spLocks noChangeShapeType="1"/>
          </p:cNvSpPr>
          <p:nvPr/>
        </p:nvSpPr>
        <p:spPr bwMode="auto">
          <a:xfrm flipV="1">
            <a:off x="4514321" y="6614716"/>
            <a:ext cx="3849796" cy="3501"/>
          </a:xfrm>
          <a:prstGeom prst="line">
            <a:avLst/>
          </a:prstGeom>
          <a:noFill/>
          <a:ln w="25400">
            <a:solidFill>
              <a:schemeClr val="tx1"/>
            </a:solidFill>
            <a:round/>
            <a:headEnd type="none" w="sm" len="sm"/>
            <a:tailEnd type="stealth" w="med" len="lg"/>
          </a:ln>
          <a:effectLst/>
        </p:spPr>
        <p:txBody>
          <a:bodyPr lIns="208584" tIns="104292" rIns="208584" bIns="104292"/>
          <a:lstStyle/>
          <a:p>
            <a:endParaRPr lang="nl-BE"/>
          </a:p>
        </p:txBody>
      </p:sp>
      <p:grpSp>
        <p:nvGrpSpPr>
          <p:cNvPr id="2" name="Group 8"/>
          <p:cNvGrpSpPr>
            <a:grpSpLocks/>
          </p:cNvGrpSpPr>
          <p:nvPr/>
        </p:nvGrpSpPr>
        <p:grpSpPr bwMode="auto">
          <a:xfrm>
            <a:off x="3634476" y="4486808"/>
            <a:ext cx="928109" cy="944959"/>
            <a:chOff x="871" y="1282"/>
            <a:chExt cx="250" cy="270"/>
          </a:xfrm>
        </p:grpSpPr>
        <p:sp>
          <p:nvSpPr>
            <p:cNvPr id="501769" name="Freeform 9"/>
            <p:cNvSpPr>
              <a:spLocks/>
            </p:cNvSpPr>
            <p:nvPr/>
          </p:nvSpPr>
          <p:spPr bwMode="auto">
            <a:xfrm>
              <a:off x="1053" y="1284"/>
              <a:ext cx="68" cy="268"/>
            </a:xfrm>
            <a:custGeom>
              <a:avLst/>
              <a:gdLst/>
              <a:ahLst/>
              <a:cxnLst>
                <a:cxn ang="0">
                  <a:pos x="12" y="0"/>
                </a:cxn>
                <a:cxn ang="0">
                  <a:pos x="67" y="15"/>
                </a:cxn>
                <a:cxn ang="0">
                  <a:pos x="67" y="220"/>
                </a:cxn>
                <a:cxn ang="0">
                  <a:pos x="12" y="267"/>
                </a:cxn>
                <a:cxn ang="0">
                  <a:pos x="5" y="146"/>
                </a:cxn>
                <a:cxn ang="0">
                  <a:pos x="0" y="12"/>
                </a:cxn>
              </a:cxnLst>
              <a:rect l="0" t="0" r="r" b="b"/>
              <a:pathLst>
                <a:path w="68" h="268">
                  <a:moveTo>
                    <a:pt x="12" y="0"/>
                  </a:moveTo>
                  <a:lnTo>
                    <a:pt x="67" y="15"/>
                  </a:lnTo>
                  <a:lnTo>
                    <a:pt x="67" y="220"/>
                  </a:lnTo>
                  <a:lnTo>
                    <a:pt x="12" y="267"/>
                  </a:lnTo>
                  <a:lnTo>
                    <a:pt x="5" y="146"/>
                  </a:lnTo>
                  <a:lnTo>
                    <a:pt x="0" y="12"/>
                  </a:lnTo>
                </a:path>
              </a:pathLst>
            </a:custGeom>
            <a:gradFill rotWithShape="0">
              <a:gsLst>
                <a:gs pos="0">
                  <a:srgbClr val="CECECE"/>
                </a:gs>
                <a:gs pos="100000">
                  <a:srgbClr val="CECECE">
                    <a:gamma/>
                    <a:shade val="60000"/>
                    <a:invGamma/>
                  </a:srgbClr>
                </a:gs>
              </a:gsLst>
              <a:lin ang="5400000" scaled="1"/>
            </a:gradFill>
            <a:ln w="9525" cap="rnd">
              <a:noFill/>
              <a:round/>
              <a:headEnd type="none" w="sm" len="sm"/>
              <a:tailEnd type="none" w="sm" len="sm"/>
            </a:ln>
            <a:effectLst/>
          </p:spPr>
          <p:txBody>
            <a:bodyPr/>
            <a:lstStyle/>
            <a:p>
              <a:endParaRPr lang="nl-BE"/>
            </a:p>
          </p:txBody>
        </p:sp>
        <p:sp>
          <p:nvSpPr>
            <p:cNvPr id="501770" name="Freeform 10"/>
            <p:cNvSpPr>
              <a:spLocks/>
            </p:cNvSpPr>
            <p:nvPr/>
          </p:nvSpPr>
          <p:spPr bwMode="auto">
            <a:xfrm>
              <a:off x="871" y="1282"/>
              <a:ext cx="198" cy="268"/>
            </a:xfrm>
            <a:custGeom>
              <a:avLst/>
              <a:gdLst/>
              <a:ahLst/>
              <a:cxnLst>
                <a:cxn ang="0">
                  <a:pos x="193" y="267"/>
                </a:cxn>
                <a:cxn ang="0">
                  <a:pos x="0" y="257"/>
                </a:cxn>
                <a:cxn ang="0">
                  <a:pos x="0" y="3"/>
                </a:cxn>
                <a:cxn ang="0">
                  <a:pos x="197" y="0"/>
                </a:cxn>
                <a:cxn ang="0">
                  <a:pos x="197" y="252"/>
                </a:cxn>
              </a:cxnLst>
              <a:rect l="0" t="0" r="r" b="b"/>
              <a:pathLst>
                <a:path w="198" h="268">
                  <a:moveTo>
                    <a:pt x="193" y="267"/>
                  </a:moveTo>
                  <a:lnTo>
                    <a:pt x="0" y="257"/>
                  </a:lnTo>
                  <a:lnTo>
                    <a:pt x="0" y="3"/>
                  </a:lnTo>
                  <a:lnTo>
                    <a:pt x="197" y="0"/>
                  </a:lnTo>
                  <a:lnTo>
                    <a:pt x="197" y="252"/>
                  </a:lnTo>
                </a:path>
              </a:pathLst>
            </a:custGeom>
            <a:gradFill rotWithShape="0">
              <a:gsLst>
                <a:gs pos="0">
                  <a:srgbClr val="000000"/>
                </a:gs>
                <a:gs pos="100000">
                  <a:srgbClr val="000000">
                    <a:gamma/>
                    <a:shade val="89804"/>
                    <a:invGamma/>
                  </a:srgbClr>
                </a:gs>
              </a:gsLst>
              <a:lin ang="5400000" scaled="1"/>
            </a:gradFill>
            <a:ln w="9525" cap="rnd">
              <a:noFill/>
              <a:round/>
              <a:headEnd type="none" w="sm" len="sm"/>
              <a:tailEnd type="none" w="sm" len="sm"/>
            </a:ln>
            <a:effectLst/>
          </p:spPr>
          <p:txBody>
            <a:bodyPr/>
            <a:lstStyle/>
            <a:p>
              <a:endParaRPr lang="nl-BE"/>
            </a:p>
          </p:txBody>
        </p:sp>
        <p:sp>
          <p:nvSpPr>
            <p:cNvPr id="501771" name="Line 11"/>
            <p:cNvSpPr>
              <a:spLocks noChangeShapeType="1"/>
            </p:cNvSpPr>
            <p:nvPr/>
          </p:nvSpPr>
          <p:spPr bwMode="auto">
            <a:xfrm flipH="1" flipV="1">
              <a:off x="893" y="1514"/>
              <a:ext cx="143" cy="3"/>
            </a:xfrm>
            <a:prstGeom prst="line">
              <a:avLst/>
            </a:prstGeom>
            <a:noFill/>
            <a:ln w="12700">
              <a:solidFill>
                <a:srgbClr val="919191"/>
              </a:solidFill>
              <a:round/>
              <a:headEnd type="none" w="sm" len="sm"/>
              <a:tailEnd type="none" w="sm" len="sm"/>
            </a:ln>
            <a:effectLst/>
          </p:spPr>
          <p:txBody>
            <a:bodyPr/>
            <a:lstStyle/>
            <a:p>
              <a:endParaRPr lang="nl-BE"/>
            </a:p>
          </p:txBody>
        </p:sp>
        <p:sp>
          <p:nvSpPr>
            <p:cNvPr id="501772" name="Line 12"/>
            <p:cNvSpPr>
              <a:spLocks noChangeShapeType="1"/>
            </p:cNvSpPr>
            <p:nvPr/>
          </p:nvSpPr>
          <p:spPr bwMode="auto">
            <a:xfrm flipH="1" flipV="1">
              <a:off x="893" y="1501"/>
              <a:ext cx="143" cy="3"/>
            </a:xfrm>
            <a:prstGeom prst="line">
              <a:avLst/>
            </a:prstGeom>
            <a:noFill/>
            <a:ln w="12700">
              <a:solidFill>
                <a:srgbClr val="919191"/>
              </a:solidFill>
              <a:round/>
              <a:headEnd type="none" w="sm" len="sm"/>
              <a:tailEnd type="none" w="sm" len="sm"/>
            </a:ln>
            <a:effectLst/>
          </p:spPr>
          <p:txBody>
            <a:bodyPr/>
            <a:lstStyle/>
            <a:p>
              <a:endParaRPr lang="nl-BE"/>
            </a:p>
          </p:txBody>
        </p:sp>
        <p:sp>
          <p:nvSpPr>
            <p:cNvPr id="501773" name="Line 13"/>
            <p:cNvSpPr>
              <a:spLocks noChangeShapeType="1"/>
            </p:cNvSpPr>
            <p:nvPr/>
          </p:nvSpPr>
          <p:spPr bwMode="auto">
            <a:xfrm flipH="1" flipV="1">
              <a:off x="893" y="1485"/>
              <a:ext cx="143" cy="5"/>
            </a:xfrm>
            <a:prstGeom prst="line">
              <a:avLst/>
            </a:prstGeom>
            <a:noFill/>
            <a:ln w="12700">
              <a:solidFill>
                <a:srgbClr val="919191"/>
              </a:solidFill>
              <a:round/>
              <a:headEnd type="none" w="sm" len="sm"/>
              <a:tailEnd type="none" w="sm" len="sm"/>
            </a:ln>
            <a:effectLst/>
          </p:spPr>
          <p:txBody>
            <a:bodyPr/>
            <a:lstStyle/>
            <a:p>
              <a:endParaRPr lang="nl-BE"/>
            </a:p>
          </p:txBody>
        </p:sp>
        <p:sp>
          <p:nvSpPr>
            <p:cNvPr id="501774" name="Line 14"/>
            <p:cNvSpPr>
              <a:spLocks noChangeShapeType="1"/>
            </p:cNvSpPr>
            <p:nvPr/>
          </p:nvSpPr>
          <p:spPr bwMode="auto">
            <a:xfrm flipH="1">
              <a:off x="895" y="1470"/>
              <a:ext cx="140" cy="0"/>
            </a:xfrm>
            <a:prstGeom prst="line">
              <a:avLst/>
            </a:prstGeom>
            <a:noFill/>
            <a:ln w="12700">
              <a:solidFill>
                <a:srgbClr val="919191"/>
              </a:solidFill>
              <a:round/>
              <a:headEnd type="none" w="sm" len="sm"/>
              <a:tailEnd type="none" w="sm" len="sm"/>
            </a:ln>
            <a:effectLst/>
          </p:spPr>
          <p:txBody>
            <a:bodyPr/>
            <a:lstStyle/>
            <a:p>
              <a:endParaRPr lang="nl-BE"/>
            </a:p>
          </p:txBody>
        </p:sp>
        <p:sp>
          <p:nvSpPr>
            <p:cNvPr id="501775" name="Line 15"/>
            <p:cNvSpPr>
              <a:spLocks noChangeShapeType="1"/>
            </p:cNvSpPr>
            <p:nvPr/>
          </p:nvSpPr>
          <p:spPr bwMode="auto">
            <a:xfrm flipH="1">
              <a:off x="893" y="1454"/>
              <a:ext cx="143" cy="0"/>
            </a:xfrm>
            <a:prstGeom prst="line">
              <a:avLst/>
            </a:prstGeom>
            <a:noFill/>
            <a:ln w="12700">
              <a:solidFill>
                <a:srgbClr val="919191"/>
              </a:solidFill>
              <a:round/>
              <a:headEnd type="none" w="sm" len="sm"/>
              <a:tailEnd type="none" w="sm" len="sm"/>
            </a:ln>
            <a:effectLst/>
          </p:spPr>
          <p:txBody>
            <a:bodyPr/>
            <a:lstStyle/>
            <a:p>
              <a:endParaRPr lang="nl-BE"/>
            </a:p>
          </p:txBody>
        </p:sp>
        <p:sp>
          <p:nvSpPr>
            <p:cNvPr id="501776" name="Line 16"/>
            <p:cNvSpPr>
              <a:spLocks noChangeShapeType="1"/>
            </p:cNvSpPr>
            <p:nvPr/>
          </p:nvSpPr>
          <p:spPr bwMode="auto">
            <a:xfrm flipH="1" flipV="1">
              <a:off x="895" y="1437"/>
              <a:ext cx="141" cy="4"/>
            </a:xfrm>
            <a:prstGeom prst="line">
              <a:avLst/>
            </a:prstGeom>
            <a:noFill/>
            <a:ln w="12700">
              <a:solidFill>
                <a:srgbClr val="919191"/>
              </a:solidFill>
              <a:round/>
              <a:headEnd type="none" w="sm" len="sm"/>
              <a:tailEnd type="none" w="sm" len="sm"/>
            </a:ln>
            <a:effectLst/>
          </p:spPr>
          <p:txBody>
            <a:bodyPr/>
            <a:lstStyle/>
            <a:p>
              <a:endParaRPr lang="nl-BE"/>
            </a:p>
          </p:txBody>
        </p:sp>
        <p:sp>
          <p:nvSpPr>
            <p:cNvPr id="501777" name="Line 17"/>
            <p:cNvSpPr>
              <a:spLocks noChangeShapeType="1"/>
            </p:cNvSpPr>
            <p:nvPr/>
          </p:nvSpPr>
          <p:spPr bwMode="auto">
            <a:xfrm flipH="1" flipV="1">
              <a:off x="895" y="1426"/>
              <a:ext cx="140" cy="1"/>
            </a:xfrm>
            <a:prstGeom prst="line">
              <a:avLst/>
            </a:prstGeom>
            <a:noFill/>
            <a:ln w="12700">
              <a:solidFill>
                <a:srgbClr val="919191"/>
              </a:solidFill>
              <a:round/>
              <a:headEnd type="none" w="sm" len="sm"/>
              <a:tailEnd type="none" w="sm" len="sm"/>
            </a:ln>
            <a:effectLst/>
          </p:spPr>
          <p:txBody>
            <a:bodyPr/>
            <a:lstStyle/>
            <a:p>
              <a:endParaRPr lang="nl-BE"/>
            </a:p>
          </p:txBody>
        </p:sp>
        <p:sp>
          <p:nvSpPr>
            <p:cNvPr id="501778" name="Line 18"/>
            <p:cNvSpPr>
              <a:spLocks noChangeShapeType="1"/>
            </p:cNvSpPr>
            <p:nvPr/>
          </p:nvSpPr>
          <p:spPr bwMode="auto">
            <a:xfrm flipH="1" flipV="1">
              <a:off x="895" y="1409"/>
              <a:ext cx="140" cy="2"/>
            </a:xfrm>
            <a:prstGeom prst="line">
              <a:avLst/>
            </a:prstGeom>
            <a:noFill/>
            <a:ln w="12700">
              <a:solidFill>
                <a:srgbClr val="919191"/>
              </a:solidFill>
              <a:round/>
              <a:headEnd type="none" w="sm" len="sm"/>
              <a:tailEnd type="none" w="sm" len="sm"/>
            </a:ln>
            <a:effectLst/>
          </p:spPr>
          <p:txBody>
            <a:bodyPr/>
            <a:lstStyle/>
            <a:p>
              <a:endParaRPr lang="nl-BE"/>
            </a:p>
          </p:txBody>
        </p:sp>
        <p:sp>
          <p:nvSpPr>
            <p:cNvPr id="501779" name="Line 19"/>
            <p:cNvSpPr>
              <a:spLocks noChangeShapeType="1"/>
            </p:cNvSpPr>
            <p:nvPr/>
          </p:nvSpPr>
          <p:spPr bwMode="auto">
            <a:xfrm flipH="1">
              <a:off x="893" y="1395"/>
              <a:ext cx="143" cy="0"/>
            </a:xfrm>
            <a:prstGeom prst="line">
              <a:avLst/>
            </a:prstGeom>
            <a:noFill/>
            <a:ln w="12700">
              <a:solidFill>
                <a:srgbClr val="919191"/>
              </a:solidFill>
              <a:round/>
              <a:headEnd type="none" w="sm" len="sm"/>
              <a:tailEnd type="none" w="sm" len="sm"/>
            </a:ln>
            <a:effectLst/>
          </p:spPr>
          <p:txBody>
            <a:bodyPr/>
            <a:lstStyle/>
            <a:p>
              <a:endParaRPr lang="nl-BE"/>
            </a:p>
          </p:txBody>
        </p:sp>
        <p:sp>
          <p:nvSpPr>
            <p:cNvPr id="501780" name="Line 20"/>
            <p:cNvSpPr>
              <a:spLocks noChangeShapeType="1"/>
            </p:cNvSpPr>
            <p:nvPr/>
          </p:nvSpPr>
          <p:spPr bwMode="auto">
            <a:xfrm flipH="1">
              <a:off x="893" y="1380"/>
              <a:ext cx="143" cy="0"/>
            </a:xfrm>
            <a:prstGeom prst="line">
              <a:avLst/>
            </a:prstGeom>
            <a:noFill/>
            <a:ln w="12700">
              <a:solidFill>
                <a:srgbClr val="919191"/>
              </a:solidFill>
              <a:round/>
              <a:headEnd type="none" w="sm" len="sm"/>
              <a:tailEnd type="none" w="sm" len="sm"/>
            </a:ln>
            <a:effectLst/>
          </p:spPr>
          <p:txBody>
            <a:bodyPr/>
            <a:lstStyle/>
            <a:p>
              <a:endParaRPr lang="nl-BE"/>
            </a:p>
          </p:txBody>
        </p:sp>
        <p:sp>
          <p:nvSpPr>
            <p:cNvPr id="501781" name="Line 21"/>
            <p:cNvSpPr>
              <a:spLocks noChangeShapeType="1"/>
            </p:cNvSpPr>
            <p:nvPr/>
          </p:nvSpPr>
          <p:spPr bwMode="auto">
            <a:xfrm flipH="1">
              <a:off x="893" y="1367"/>
              <a:ext cx="144" cy="0"/>
            </a:xfrm>
            <a:prstGeom prst="line">
              <a:avLst/>
            </a:prstGeom>
            <a:noFill/>
            <a:ln w="12700">
              <a:solidFill>
                <a:srgbClr val="919191"/>
              </a:solidFill>
              <a:round/>
              <a:headEnd type="none" w="sm" len="sm"/>
              <a:tailEnd type="none" w="sm" len="sm"/>
            </a:ln>
            <a:effectLst/>
          </p:spPr>
          <p:txBody>
            <a:bodyPr/>
            <a:lstStyle/>
            <a:p>
              <a:endParaRPr lang="nl-BE"/>
            </a:p>
          </p:txBody>
        </p:sp>
        <p:sp>
          <p:nvSpPr>
            <p:cNvPr id="501782" name="Freeform 22"/>
            <p:cNvSpPr>
              <a:spLocks/>
            </p:cNvSpPr>
            <p:nvPr/>
          </p:nvSpPr>
          <p:spPr bwMode="auto">
            <a:xfrm>
              <a:off x="888" y="1344"/>
              <a:ext cx="148" cy="16"/>
            </a:xfrm>
            <a:custGeom>
              <a:avLst/>
              <a:gdLst/>
              <a:ahLst/>
              <a:cxnLst>
                <a:cxn ang="0">
                  <a:pos x="147" y="13"/>
                </a:cxn>
                <a:cxn ang="0">
                  <a:pos x="147" y="0"/>
                </a:cxn>
                <a:cxn ang="0">
                  <a:pos x="0" y="0"/>
                </a:cxn>
                <a:cxn ang="0">
                  <a:pos x="0" y="15"/>
                </a:cxn>
                <a:cxn ang="0">
                  <a:pos x="147" y="13"/>
                </a:cxn>
              </a:cxnLst>
              <a:rect l="0" t="0" r="r" b="b"/>
              <a:pathLst>
                <a:path w="148" h="16">
                  <a:moveTo>
                    <a:pt x="147" y="13"/>
                  </a:moveTo>
                  <a:lnTo>
                    <a:pt x="147" y="0"/>
                  </a:lnTo>
                  <a:lnTo>
                    <a:pt x="0" y="0"/>
                  </a:lnTo>
                  <a:lnTo>
                    <a:pt x="0" y="15"/>
                  </a:lnTo>
                  <a:lnTo>
                    <a:pt x="147" y="13"/>
                  </a:lnTo>
                </a:path>
              </a:pathLst>
            </a:custGeom>
            <a:gradFill rotWithShape="0">
              <a:gsLst>
                <a:gs pos="0">
                  <a:srgbClr val="919191"/>
                </a:gs>
                <a:gs pos="100000">
                  <a:srgbClr val="919191">
                    <a:gamma/>
                    <a:shade val="29804"/>
                    <a:invGamma/>
                  </a:srgbClr>
                </a:gs>
              </a:gsLst>
              <a:lin ang="5400000" scaled="1"/>
            </a:gradFill>
            <a:ln w="12700" cap="rnd" cmpd="sng">
              <a:solidFill>
                <a:schemeClr val="tx1"/>
              </a:solidFill>
              <a:prstDash val="solid"/>
              <a:round/>
              <a:headEnd type="none" w="sm" len="sm"/>
              <a:tailEnd type="none" w="sm" len="sm"/>
            </a:ln>
            <a:effectLst/>
          </p:spPr>
          <p:txBody>
            <a:bodyPr/>
            <a:lstStyle/>
            <a:p>
              <a:endParaRPr lang="nl-BE"/>
            </a:p>
          </p:txBody>
        </p:sp>
        <p:sp>
          <p:nvSpPr>
            <p:cNvPr id="501783" name="Freeform 23"/>
            <p:cNvSpPr>
              <a:spLocks/>
            </p:cNvSpPr>
            <p:nvPr/>
          </p:nvSpPr>
          <p:spPr bwMode="auto">
            <a:xfrm>
              <a:off x="872" y="1527"/>
              <a:ext cx="197" cy="22"/>
            </a:xfrm>
            <a:custGeom>
              <a:avLst/>
              <a:gdLst/>
              <a:ahLst/>
              <a:cxnLst>
                <a:cxn ang="0">
                  <a:pos x="196" y="21"/>
                </a:cxn>
                <a:cxn ang="0">
                  <a:pos x="196" y="8"/>
                </a:cxn>
                <a:cxn ang="0">
                  <a:pos x="0" y="0"/>
                </a:cxn>
                <a:cxn ang="0">
                  <a:pos x="0" y="12"/>
                </a:cxn>
              </a:cxnLst>
              <a:rect l="0" t="0" r="r" b="b"/>
              <a:pathLst>
                <a:path w="197" h="22">
                  <a:moveTo>
                    <a:pt x="196" y="21"/>
                  </a:moveTo>
                  <a:lnTo>
                    <a:pt x="196" y="8"/>
                  </a:lnTo>
                  <a:lnTo>
                    <a:pt x="0" y="0"/>
                  </a:lnTo>
                  <a:lnTo>
                    <a:pt x="0" y="12"/>
                  </a:lnTo>
                </a:path>
              </a:pathLst>
            </a:custGeom>
            <a:solidFill>
              <a:srgbClr val="919191"/>
            </a:solidFill>
            <a:ln w="9525" cap="rnd">
              <a:noFill/>
              <a:round/>
              <a:headEnd type="none" w="sm" len="sm"/>
              <a:tailEnd type="none" w="sm" len="sm"/>
            </a:ln>
            <a:effectLst/>
          </p:spPr>
          <p:txBody>
            <a:bodyPr/>
            <a:lstStyle/>
            <a:p>
              <a:endParaRPr lang="nl-BE"/>
            </a:p>
          </p:txBody>
        </p:sp>
        <p:sp>
          <p:nvSpPr>
            <p:cNvPr id="501784" name="Line 24"/>
            <p:cNvSpPr>
              <a:spLocks noChangeShapeType="1"/>
            </p:cNvSpPr>
            <p:nvPr/>
          </p:nvSpPr>
          <p:spPr bwMode="auto">
            <a:xfrm flipH="1">
              <a:off x="873" y="1296"/>
              <a:ext cx="195" cy="0"/>
            </a:xfrm>
            <a:prstGeom prst="line">
              <a:avLst/>
            </a:prstGeom>
            <a:noFill/>
            <a:ln w="12700">
              <a:solidFill>
                <a:srgbClr val="919191"/>
              </a:solidFill>
              <a:round/>
              <a:headEnd type="none" w="sm" len="sm"/>
              <a:tailEnd type="none" w="sm" len="sm"/>
            </a:ln>
            <a:effectLst/>
          </p:spPr>
          <p:txBody>
            <a:bodyPr/>
            <a:lstStyle/>
            <a:p>
              <a:endParaRPr lang="nl-BE"/>
            </a:p>
          </p:txBody>
        </p:sp>
        <p:sp>
          <p:nvSpPr>
            <p:cNvPr id="501785" name="Line 25"/>
            <p:cNvSpPr>
              <a:spLocks noChangeShapeType="1"/>
            </p:cNvSpPr>
            <p:nvPr/>
          </p:nvSpPr>
          <p:spPr bwMode="auto">
            <a:xfrm flipH="1">
              <a:off x="872" y="1293"/>
              <a:ext cx="196" cy="0"/>
            </a:xfrm>
            <a:prstGeom prst="line">
              <a:avLst/>
            </a:prstGeom>
            <a:noFill/>
            <a:ln w="12700">
              <a:solidFill>
                <a:srgbClr val="919191"/>
              </a:solidFill>
              <a:round/>
              <a:headEnd type="none" w="sm" len="sm"/>
              <a:tailEnd type="none" w="sm" len="sm"/>
            </a:ln>
            <a:effectLst/>
          </p:spPr>
          <p:txBody>
            <a:bodyPr/>
            <a:lstStyle/>
            <a:p>
              <a:endParaRPr lang="nl-BE"/>
            </a:p>
          </p:txBody>
        </p:sp>
        <p:sp>
          <p:nvSpPr>
            <p:cNvPr id="501786" name="Line 26"/>
            <p:cNvSpPr>
              <a:spLocks noChangeShapeType="1"/>
            </p:cNvSpPr>
            <p:nvPr/>
          </p:nvSpPr>
          <p:spPr bwMode="auto">
            <a:xfrm>
              <a:off x="872" y="1352"/>
              <a:ext cx="196" cy="0"/>
            </a:xfrm>
            <a:prstGeom prst="line">
              <a:avLst/>
            </a:prstGeom>
            <a:noFill/>
            <a:ln w="12700">
              <a:solidFill>
                <a:srgbClr val="474747"/>
              </a:solidFill>
              <a:round/>
              <a:headEnd type="none" w="sm" len="sm"/>
              <a:tailEnd type="none" w="sm" len="sm"/>
            </a:ln>
            <a:effectLst/>
          </p:spPr>
          <p:txBody>
            <a:bodyPr/>
            <a:lstStyle/>
            <a:p>
              <a:endParaRPr lang="nl-BE"/>
            </a:p>
          </p:txBody>
        </p:sp>
        <p:sp>
          <p:nvSpPr>
            <p:cNvPr id="501787" name="Line 27"/>
            <p:cNvSpPr>
              <a:spLocks noChangeShapeType="1"/>
            </p:cNvSpPr>
            <p:nvPr/>
          </p:nvSpPr>
          <p:spPr bwMode="auto">
            <a:xfrm>
              <a:off x="878" y="1420"/>
              <a:ext cx="190" cy="1"/>
            </a:xfrm>
            <a:prstGeom prst="line">
              <a:avLst/>
            </a:prstGeom>
            <a:noFill/>
            <a:ln w="12700">
              <a:solidFill>
                <a:srgbClr val="474747"/>
              </a:solidFill>
              <a:round/>
              <a:headEnd type="none" w="sm" len="sm"/>
              <a:tailEnd type="none" w="sm" len="sm"/>
            </a:ln>
            <a:effectLst/>
          </p:spPr>
          <p:txBody>
            <a:bodyPr/>
            <a:lstStyle/>
            <a:p>
              <a:endParaRPr lang="nl-BE"/>
            </a:p>
          </p:txBody>
        </p:sp>
        <p:sp>
          <p:nvSpPr>
            <p:cNvPr id="501788" name="Line 28"/>
            <p:cNvSpPr>
              <a:spLocks noChangeShapeType="1"/>
            </p:cNvSpPr>
            <p:nvPr/>
          </p:nvSpPr>
          <p:spPr bwMode="auto">
            <a:xfrm>
              <a:off x="878" y="1476"/>
              <a:ext cx="187" cy="9"/>
            </a:xfrm>
            <a:prstGeom prst="line">
              <a:avLst/>
            </a:prstGeom>
            <a:noFill/>
            <a:ln w="12700">
              <a:solidFill>
                <a:srgbClr val="474747"/>
              </a:solidFill>
              <a:round/>
              <a:headEnd type="none" w="sm" len="sm"/>
              <a:tailEnd type="none" w="sm" len="sm"/>
            </a:ln>
            <a:effectLst/>
          </p:spPr>
          <p:txBody>
            <a:bodyPr/>
            <a:lstStyle/>
            <a:p>
              <a:endParaRPr lang="nl-BE"/>
            </a:p>
          </p:txBody>
        </p:sp>
      </p:grpSp>
      <p:graphicFrame>
        <p:nvGraphicFramePr>
          <p:cNvPr id="501789" name="Object 29"/>
          <p:cNvGraphicFramePr>
            <a:graphicFrameLocks/>
          </p:cNvGraphicFramePr>
          <p:nvPr/>
        </p:nvGraphicFramePr>
        <p:xfrm>
          <a:off x="3664174" y="6030243"/>
          <a:ext cx="757337" cy="1081452"/>
        </p:xfrm>
        <a:graphic>
          <a:graphicData uri="http://schemas.openxmlformats.org/presentationml/2006/ole">
            <p:oleObj spid="_x0000_s120834" name="Image" r:id="rId4" imgW="323640" imgH="490320" progId="Photoshop.Image.4">
              <p:embed/>
            </p:oleObj>
          </a:graphicData>
        </a:graphic>
      </p:graphicFrame>
      <p:sp>
        <p:nvSpPr>
          <p:cNvPr id="501790" name="Line 30"/>
          <p:cNvSpPr>
            <a:spLocks noChangeShapeType="1"/>
          </p:cNvSpPr>
          <p:nvPr/>
        </p:nvSpPr>
        <p:spPr bwMode="auto">
          <a:xfrm flipV="1">
            <a:off x="4209902" y="7164193"/>
            <a:ext cx="4180202" cy="1340441"/>
          </a:xfrm>
          <a:prstGeom prst="line">
            <a:avLst/>
          </a:prstGeom>
          <a:noFill/>
          <a:ln w="25400">
            <a:solidFill>
              <a:schemeClr val="tx1"/>
            </a:solidFill>
            <a:round/>
            <a:headEnd type="none" w="sm" len="sm"/>
            <a:tailEnd type="stealth" w="med" len="lg"/>
          </a:ln>
          <a:effectLst/>
        </p:spPr>
        <p:txBody>
          <a:bodyPr lIns="208584" tIns="104292" rIns="208584" bIns="104292"/>
          <a:lstStyle/>
          <a:p>
            <a:endParaRPr lang="nl-BE"/>
          </a:p>
        </p:txBody>
      </p:sp>
      <p:grpSp>
        <p:nvGrpSpPr>
          <p:cNvPr id="3" name="Group 31"/>
          <p:cNvGrpSpPr>
            <a:grpSpLocks/>
          </p:cNvGrpSpPr>
          <p:nvPr/>
        </p:nvGrpSpPr>
        <p:grpSpPr bwMode="auto">
          <a:xfrm>
            <a:off x="2773191" y="7962159"/>
            <a:ext cx="2349970" cy="850462"/>
            <a:chOff x="639" y="2275"/>
            <a:chExt cx="633" cy="243"/>
          </a:xfrm>
        </p:grpSpPr>
        <p:sp>
          <p:nvSpPr>
            <p:cNvPr id="501792" name="Freeform 32"/>
            <p:cNvSpPr>
              <a:spLocks/>
            </p:cNvSpPr>
            <p:nvPr/>
          </p:nvSpPr>
          <p:spPr bwMode="auto">
            <a:xfrm>
              <a:off x="901" y="2364"/>
              <a:ext cx="301" cy="151"/>
            </a:xfrm>
            <a:custGeom>
              <a:avLst/>
              <a:gdLst/>
              <a:ahLst/>
              <a:cxnLst>
                <a:cxn ang="0">
                  <a:pos x="300" y="105"/>
                </a:cxn>
                <a:cxn ang="0">
                  <a:pos x="163" y="150"/>
                </a:cxn>
                <a:cxn ang="0">
                  <a:pos x="111" y="137"/>
                </a:cxn>
                <a:cxn ang="0">
                  <a:pos x="0" y="75"/>
                </a:cxn>
                <a:cxn ang="0">
                  <a:pos x="244" y="0"/>
                </a:cxn>
                <a:cxn ang="0">
                  <a:pos x="300" y="105"/>
                </a:cxn>
              </a:cxnLst>
              <a:rect l="0" t="0" r="r" b="b"/>
              <a:pathLst>
                <a:path w="301" h="151">
                  <a:moveTo>
                    <a:pt x="300" y="105"/>
                  </a:moveTo>
                  <a:lnTo>
                    <a:pt x="163" y="150"/>
                  </a:lnTo>
                  <a:lnTo>
                    <a:pt x="111" y="137"/>
                  </a:lnTo>
                  <a:lnTo>
                    <a:pt x="0" y="75"/>
                  </a:lnTo>
                  <a:lnTo>
                    <a:pt x="244" y="0"/>
                  </a:lnTo>
                  <a:lnTo>
                    <a:pt x="300" y="105"/>
                  </a:lnTo>
                </a:path>
              </a:pathLst>
            </a:custGeom>
            <a:solidFill>
              <a:schemeClr val="tx2"/>
            </a:solidFill>
            <a:ln w="9525" cap="rnd">
              <a:noFill/>
              <a:round/>
              <a:headEnd type="none" w="sm" len="sm"/>
              <a:tailEnd type="none" w="sm" len="sm"/>
            </a:ln>
            <a:effectLst/>
          </p:spPr>
          <p:txBody>
            <a:bodyPr/>
            <a:lstStyle/>
            <a:p>
              <a:endParaRPr lang="nl-BE"/>
            </a:p>
          </p:txBody>
        </p:sp>
        <p:sp>
          <p:nvSpPr>
            <p:cNvPr id="501793" name="Freeform 33"/>
            <p:cNvSpPr>
              <a:spLocks/>
            </p:cNvSpPr>
            <p:nvPr/>
          </p:nvSpPr>
          <p:spPr bwMode="auto">
            <a:xfrm>
              <a:off x="639" y="2368"/>
              <a:ext cx="301" cy="150"/>
            </a:xfrm>
            <a:custGeom>
              <a:avLst/>
              <a:gdLst/>
              <a:ahLst/>
              <a:cxnLst>
                <a:cxn ang="0">
                  <a:pos x="300" y="104"/>
                </a:cxn>
                <a:cxn ang="0">
                  <a:pos x="163" y="149"/>
                </a:cxn>
                <a:cxn ang="0">
                  <a:pos x="111" y="136"/>
                </a:cxn>
                <a:cxn ang="0">
                  <a:pos x="0" y="75"/>
                </a:cxn>
                <a:cxn ang="0">
                  <a:pos x="244" y="0"/>
                </a:cxn>
                <a:cxn ang="0">
                  <a:pos x="300" y="104"/>
                </a:cxn>
              </a:cxnLst>
              <a:rect l="0" t="0" r="r" b="b"/>
              <a:pathLst>
                <a:path w="301" h="150">
                  <a:moveTo>
                    <a:pt x="300" y="104"/>
                  </a:moveTo>
                  <a:lnTo>
                    <a:pt x="163" y="149"/>
                  </a:lnTo>
                  <a:lnTo>
                    <a:pt x="111" y="136"/>
                  </a:lnTo>
                  <a:lnTo>
                    <a:pt x="0" y="75"/>
                  </a:lnTo>
                  <a:lnTo>
                    <a:pt x="244" y="0"/>
                  </a:lnTo>
                  <a:lnTo>
                    <a:pt x="300" y="104"/>
                  </a:lnTo>
                </a:path>
              </a:pathLst>
            </a:custGeom>
            <a:solidFill>
              <a:schemeClr val="tx2"/>
            </a:solidFill>
            <a:ln w="9525" cap="rnd">
              <a:noFill/>
              <a:round/>
              <a:headEnd type="none" w="sm" len="sm"/>
              <a:tailEnd type="none" w="sm" len="sm"/>
            </a:ln>
            <a:effectLst/>
          </p:spPr>
          <p:txBody>
            <a:bodyPr/>
            <a:lstStyle/>
            <a:p>
              <a:endParaRPr lang="nl-BE"/>
            </a:p>
          </p:txBody>
        </p:sp>
        <p:graphicFrame>
          <p:nvGraphicFramePr>
            <p:cNvPr id="501794" name="Object 34"/>
            <p:cNvGraphicFramePr>
              <a:graphicFrameLocks/>
            </p:cNvGraphicFramePr>
            <p:nvPr/>
          </p:nvGraphicFramePr>
          <p:xfrm>
            <a:off x="746" y="2275"/>
            <a:ext cx="526" cy="212"/>
          </p:xfrm>
          <a:graphic>
            <a:graphicData uri="http://schemas.openxmlformats.org/presentationml/2006/ole">
              <p:oleObj spid="_x0000_s120836" r:id="rId5" imgW="834840" imgH="336240" progId="">
                <p:embed/>
              </p:oleObj>
            </a:graphicData>
          </a:graphic>
        </p:graphicFrame>
      </p:grpSp>
      <p:graphicFrame>
        <p:nvGraphicFramePr>
          <p:cNvPr id="501795" name="Object 35"/>
          <p:cNvGraphicFramePr>
            <a:graphicFrameLocks/>
          </p:cNvGraphicFramePr>
          <p:nvPr/>
        </p:nvGraphicFramePr>
        <p:xfrm>
          <a:off x="17106901" y="4511307"/>
          <a:ext cx="1833943" cy="1091953"/>
        </p:xfrm>
        <a:graphic>
          <a:graphicData uri="http://schemas.openxmlformats.org/presentationml/2006/ole">
            <p:oleObj spid="_x0000_s120835" name="Clip" r:id="rId6" imgW="784080" imgH="495000" progId="MS_ClipArt_Gallery.2">
              <p:embed/>
            </p:oleObj>
          </a:graphicData>
        </a:graphic>
      </p:graphicFrame>
      <p:grpSp>
        <p:nvGrpSpPr>
          <p:cNvPr id="4" name="Group 36"/>
          <p:cNvGrpSpPr>
            <a:grpSpLocks/>
          </p:cNvGrpSpPr>
          <p:nvPr/>
        </p:nvGrpSpPr>
        <p:grpSpPr bwMode="auto">
          <a:xfrm>
            <a:off x="17054926" y="6058241"/>
            <a:ext cx="1648321" cy="1382439"/>
            <a:chOff x="4486" y="1731"/>
            <a:chExt cx="444" cy="395"/>
          </a:xfrm>
        </p:grpSpPr>
        <p:grpSp>
          <p:nvGrpSpPr>
            <p:cNvPr id="5" name="Group 37"/>
            <p:cNvGrpSpPr>
              <a:grpSpLocks/>
            </p:cNvGrpSpPr>
            <p:nvPr/>
          </p:nvGrpSpPr>
          <p:grpSpPr bwMode="auto">
            <a:xfrm>
              <a:off x="4486" y="1753"/>
              <a:ext cx="374" cy="373"/>
              <a:chOff x="4486" y="1753"/>
              <a:chExt cx="374" cy="373"/>
            </a:xfrm>
          </p:grpSpPr>
          <p:grpSp>
            <p:nvGrpSpPr>
              <p:cNvPr id="6" name="Group 38"/>
              <p:cNvGrpSpPr>
                <a:grpSpLocks/>
              </p:cNvGrpSpPr>
              <p:nvPr/>
            </p:nvGrpSpPr>
            <p:grpSpPr bwMode="auto">
              <a:xfrm>
                <a:off x="4486" y="1857"/>
                <a:ext cx="374" cy="269"/>
                <a:chOff x="4486" y="1857"/>
                <a:chExt cx="374" cy="269"/>
              </a:xfrm>
            </p:grpSpPr>
            <p:sp>
              <p:nvSpPr>
                <p:cNvPr id="501799" name="Freeform 39"/>
                <p:cNvSpPr>
                  <a:spLocks/>
                </p:cNvSpPr>
                <p:nvPr/>
              </p:nvSpPr>
              <p:spPr bwMode="auto">
                <a:xfrm>
                  <a:off x="4643" y="1892"/>
                  <a:ext cx="133" cy="172"/>
                </a:xfrm>
                <a:custGeom>
                  <a:avLst/>
                  <a:gdLst/>
                  <a:ahLst/>
                  <a:cxnLst>
                    <a:cxn ang="0">
                      <a:pos x="44" y="3"/>
                    </a:cxn>
                    <a:cxn ang="0">
                      <a:pos x="0" y="155"/>
                    </a:cxn>
                    <a:cxn ang="0">
                      <a:pos x="132" y="171"/>
                    </a:cxn>
                    <a:cxn ang="0">
                      <a:pos x="98" y="0"/>
                    </a:cxn>
                  </a:cxnLst>
                  <a:rect l="0" t="0" r="r" b="b"/>
                  <a:pathLst>
                    <a:path w="133" h="172">
                      <a:moveTo>
                        <a:pt x="44" y="3"/>
                      </a:moveTo>
                      <a:lnTo>
                        <a:pt x="0" y="155"/>
                      </a:lnTo>
                      <a:lnTo>
                        <a:pt x="132" y="171"/>
                      </a:lnTo>
                      <a:lnTo>
                        <a:pt x="98" y="0"/>
                      </a:lnTo>
                    </a:path>
                  </a:pathLst>
                </a:custGeom>
                <a:noFill/>
                <a:ln w="25400" cap="rnd" cmpd="sng">
                  <a:solidFill>
                    <a:srgbClr val="000000"/>
                  </a:solidFill>
                  <a:prstDash val="solid"/>
                  <a:round/>
                  <a:headEnd type="none" w="sm" len="sm"/>
                  <a:tailEnd type="none" w="sm" len="sm"/>
                </a:ln>
                <a:effectLst/>
              </p:spPr>
              <p:txBody>
                <a:bodyPr/>
                <a:lstStyle/>
                <a:p>
                  <a:endParaRPr lang="nl-BE"/>
                </a:p>
              </p:txBody>
            </p:sp>
            <p:grpSp>
              <p:nvGrpSpPr>
                <p:cNvPr id="7" name="Group 40"/>
                <p:cNvGrpSpPr>
                  <a:grpSpLocks/>
                </p:cNvGrpSpPr>
                <p:nvPr/>
              </p:nvGrpSpPr>
              <p:grpSpPr bwMode="auto">
                <a:xfrm>
                  <a:off x="4492" y="1857"/>
                  <a:ext cx="368" cy="70"/>
                  <a:chOff x="4492" y="1857"/>
                  <a:chExt cx="368" cy="70"/>
                </a:xfrm>
              </p:grpSpPr>
              <p:sp>
                <p:nvSpPr>
                  <p:cNvPr id="501801" name="Freeform 41"/>
                  <p:cNvSpPr>
                    <a:spLocks/>
                  </p:cNvSpPr>
                  <p:nvPr/>
                </p:nvSpPr>
                <p:spPr bwMode="auto">
                  <a:xfrm>
                    <a:off x="4492" y="1857"/>
                    <a:ext cx="368" cy="62"/>
                  </a:xfrm>
                  <a:custGeom>
                    <a:avLst/>
                    <a:gdLst/>
                    <a:ahLst/>
                    <a:cxnLst>
                      <a:cxn ang="0">
                        <a:pos x="0" y="31"/>
                      </a:cxn>
                      <a:cxn ang="0">
                        <a:pos x="230" y="61"/>
                      </a:cxn>
                      <a:cxn ang="0">
                        <a:pos x="367" y="15"/>
                      </a:cxn>
                      <a:cxn ang="0">
                        <a:pos x="194" y="0"/>
                      </a:cxn>
                      <a:cxn ang="0">
                        <a:pos x="0" y="31"/>
                      </a:cxn>
                    </a:cxnLst>
                    <a:rect l="0" t="0" r="r" b="b"/>
                    <a:pathLst>
                      <a:path w="368" h="62">
                        <a:moveTo>
                          <a:pt x="0" y="31"/>
                        </a:moveTo>
                        <a:lnTo>
                          <a:pt x="230" y="61"/>
                        </a:lnTo>
                        <a:lnTo>
                          <a:pt x="367" y="15"/>
                        </a:lnTo>
                        <a:lnTo>
                          <a:pt x="194" y="0"/>
                        </a:lnTo>
                        <a:lnTo>
                          <a:pt x="0" y="31"/>
                        </a:lnTo>
                      </a:path>
                    </a:pathLst>
                  </a:custGeom>
                  <a:solidFill>
                    <a:srgbClr val="FFFFFF"/>
                  </a:solidFill>
                  <a:ln w="12700" cap="rnd" cmpd="sng">
                    <a:solidFill>
                      <a:srgbClr val="000000"/>
                    </a:solidFill>
                    <a:prstDash val="solid"/>
                    <a:round/>
                    <a:headEnd type="none" w="sm" len="sm"/>
                    <a:tailEnd type="none" w="sm" len="sm"/>
                  </a:ln>
                  <a:effectLst/>
                </p:spPr>
                <p:txBody>
                  <a:bodyPr/>
                  <a:lstStyle/>
                  <a:p>
                    <a:endParaRPr lang="nl-BE"/>
                  </a:p>
                </p:txBody>
              </p:sp>
              <p:sp>
                <p:nvSpPr>
                  <p:cNvPr id="501802" name="Freeform 42"/>
                  <p:cNvSpPr>
                    <a:spLocks/>
                  </p:cNvSpPr>
                  <p:nvPr/>
                </p:nvSpPr>
                <p:spPr bwMode="auto">
                  <a:xfrm>
                    <a:off x="4493" y="1888"/>
                    <a:ext cx="232" cy="39"/>
                  </a:xfrm>
                  <a:custGeom>
                    <a:avLst/>
                    <a:gdLst/>
                    <a:ahLst/>
                    <a:cxnLst>
                      <a:cxn ang="0">
                        <a:pos x="0" y="0"/>
                      </a:cxn>
                      <a:cxn ang="0">
                        <a:pos x="231" y="28"/>
                      </a:cxn>
                      <a:cxn ang="0">
                        <a:pos x="231" y="38"/>
                      </a:cxn>
                      <a:cxn ang="0">
                        <a:pos x="0" y="9"/>
                      </a:cxn>
                      <a:cxn ang="0">
                        <a:pos x="0" y="0"/>
                      </a:cxn>
                    </a:cxnLst>
                    <a:rect l="0" t="0" r="r" b="b"/>
                    <a:pathLst>
                      <a:path w="232" h="39">
                        <a:moveTo>
                          <a:pt x="0" y="0"/>
                        </a:moveTo>
                        <a:lnTo>
                          <a:pt x="231" y="28"/>
                        </a:lnTo>
                        <a:lnTo>
                          <a:pt x="231" y="38"/>
                        </a:lnTo>
                        <a:lnTo>
                          <a:pt x="0" y="9"/>
                        </a:lnTo>
                        <a:lnTo>
                          <a:pt x="0" y="0"/>
                        </a:lnTo>
                      </a:path>
                    </a:pathLst>
                  </a:custGeom>
                  <a:solidFill>
                    <a:srgbClr val="E0E0E0"/>
                  </a:solidFill>
                  <a:ln w="12700" cap="rnd" cmpd="sng">
                    <a:solidFill>
                      <a:srgbClr val="000000"/>
                    </a:solidFill>
                    <a:prstDash val="solid"/>
                    <a:round/>
                    <a:headEnd type="none" w="sm" len="sm"/>
                    <a:tailEnd type="none" w="sm" len="sm"/>
                  </a:ln>
                  <a:effectLst/>
                </p:spPr>
                <p:txBody>
                  <a:bodyPr/>
                  <a:lstStyle/>
                  <a:p>
                    <a:endParaRPr lang="nl-BE"/>
                  </a:p>
                </p:txBody>
              </p:sp>
              <p:sp>
                <p:nvSpPr>
                  <p:cNvPr id="501803" name="Freeform 43"/>
                  <p:cNvSpPr>
                    <a:spLocks/>
                  </p:cNvSpPr>
                  <p:nvPr/>
                </p:nvSpPr>
                <p:spPr bwMode="auto">
                  <a:xfrm>
                    <a:off x="4724" y="1872"/>
                    <a:ext cx="136" cy="55"/>
                  </a:xfrm>
                  <a:custGeom>
                    <a:avLst/>
                    <a:gdLst/>
                    <a:ahLst/>
                    <a:cxnLst>
                      <a:cxn ang="0">
                        <a:pos x="0" y="54"/>
                      </a:cxn>
                      <a:cxn ang="0">
                        <a:pos x="0" y="44"/>
                      </a:cxn>
                      <a:cxn ang="0">
                        <a:pos x="135" y="0"/>
                      </a:cxn>
                      <a:cxn ang="0">
                        <a:pos x="135" y="6"/>
                      </a:cxn>
                      <a:cxn ang="0">
                        <a:pos x="0" y="54"/>
                      </a:cxn>
                    </a:cxnLst>
                    <a:rect l="0" t="0" r="r" b="b"/>
                    <a:pathLst>
                      <a:path w="136" h="55">
                        <a:moveTo>
                          <a:pt x="0" y="54"/>
                        </a:moveTo>
                        <a:lnTo>
                          <a:pt x="0" y="44"/>
                        </a:lnTo>
                        <a:lnTo>
                          <a:pt x="135" y="0"/>
                        </a:lnTo>
                        <a:lnTo>
                          <a:pt x="135" y="6"/>
                        </a:lnTo>
                        <a:lnTo>
                          <a:pt x="0" y="54"/>
                        </a:lnTo>
                      </a:path>
                    </a:pathLst>
                  </a:custGeom>
                  <a:solidFill>
                    <a:srgbClr val="C0C0C0"/>
                  </a:solidFill>
                  <a:ln w="12700" cap="rnd" cmpd="sng">
                    <a:solidFill>
                      <a:srgbClr val="000000"/>
                    </a:solidFill>
                    <a:prstDash val="solid"/>
                    <a:round/>
                    <a:headEnd type="none" w="sm" len="sm"/>
                    <a:tailEnd type="none" w="sm" len="sm"/>
                  </a:ln>
                  <a:effectLst/>
                </p:spPr>
                <p:txBody>
                  <a:bodyPr/>
                  <a:lstStyle/>
                  <a:p>
                    <a:endParaRPr lang="nl-BE"/>
                  </a:p>
                </p:txBody>
              </p:sp>
            </p:grpSp>
            <p:sp>
              <p:nvSpPr>
                <p:cNvPr id="501804" name="Freeform 44"/>
                <p:cNvSpPr>
                  <a:spLocks/>
                </p:cNvSpPr>
                <p:nvPr/>
              </p:nvSpPr>
              <p:spPr bwMode="auto">
                <a:xfrm>
                  <a:off x="4486" y="1905"/>
                  <a:ext cx="161" cy="221"/>
                </a:xfrm>
                <a:custGeom>
                  <a:avLst/>
                  <a:gdLst/>
                  <a:ahLst/>
                  <a:cxnLst>
                    <a:cxn ang="0">
                      <a:pos x="72" y="0"/>
                    </a:cxn>
                    <a:cxn ang="0">
                      <a:pos x="0" y="203"/>
                    </a:cxn>
                    <a:cxn ang="0">
                      <a:pos x="160" y="220"/>
                    </a:cxn>
                    <a:cxn ang="0">
                      <a:pos x="134" y="4"/>
                    </a:cxn>
                  </a:cxnLst>
                  <a:rect l="0" t="0" r="r" b="b"/>
                  <a:pathLst>
                    <a:path w="161" h="221">
                      <a:moveTo>
                        <a:pt x="72" y="0"/>
                      </a:moveTo>
                      <a:lnTo>
                        <a:pt x="0" y="203"/>
                      </a:lnTo>
                      <a:lnTo>
                        <a:pt x="160" y="220"/>
                      </a:lnTo>
                      <a:lnTo>
                        <a:pt x="134" y="4"/>
                      </a:lnTo>
                    </a:path>
                  </a:pathLst>
                </a:custGeom>
                <a:noFill/>
                <a:ln w="25400" cap="rnd" cmpd="sng">
                  <a:solidFill>
                    <a:srgbClr val="000000"/>
                  </a:solidFill>
                  <a:prstDash val="solid"/>
                  <a:round/>
                  <a:headEnd type="none" w="sm" len="sm"/>
                  <a:tailEnd type="none" w="sm" len="sm"/>
                </a:ln>
                <a:effectLst/>
              </p:spPr>
              <p:txBody>
                <a:bodyPr/>
                <a:lstStyle/>
                <a:p>
                  <a:endParaRPr lang="nl-BE"/>
                </a:p>
              </p:txBody>
            </p:sp>
          </p:grpSp>
          <p:grpSp>
            <p:nvGrpSpPr>
              <p:cNvPr id="8" name="Group 45"/>
              <p:cNvGrpSpPr>
                <a:grpSpLocks/>
              </p:cNvGrpSpPr>
              <p:nvPr/>
            </p:nvGrpSpPr>
            <p:grpSpPr bwMode="auto">
              <a:xfrm>
                <a:off x="4552" y="1753"/>
                <a:ext cx="257" cy="158"/>
                <a:chOff x="4552" y="1753"/>
                <a:chExt cx="257" cy="158"/>
              </a:xfrm>
            </p:grpSpPr>
            <p:grpSp>
              <p:nvGrpSpPr>
                <p:cNvPr id="9" name="Group 46"/>
                <p:cNvGrpSpPr>
                  <a:grpSpLocks/>
                </p:cNvGrpSpPr>
                <p:nvPr/>
              </p:nvGrpSpPr>
              <p:grpSpPr bwMode="auto">
                <a:xfrm>
                  <a:off x="4552" y="1753"/>
                  <a:ext cx="198" cy="143"/>
                  <a:chOff x="4552" y="1753"/>
                  <a:chExt cx="198" cy="143"/>
                </a:xfrm>
              </p:grpSpPr>
              <p:grpSp>
                <p:nvGrpSpPr>
                  <p:cNvPr id="10" name="Group 47"/>
                  <p:cNvGrpSpPr>
                    <a:grpSpLocks/>
                  </p:cNvGrpSpPr>
                  <p:nvPr/>
                </p:nvGrpSpPr>
                <p:grpSpPr bwMode="auto">
                  <a:xfrm>
                    <a:off x="4552" y="1753"/>
                    <a:ext cx="198" cy="143"/>
                    <a:chOff x="4552" y="1753"/>
                    <a:chExt cx="198" cy="143"/>
                  </a:xfrm>
                </p:grpSpPr>
                <p:grpSp>
                  <p:nvGrpSpPr>
                    <p:cNvPr id="11" name="Group 48"/>
                    <p:cNvGrpSpPr>
                      <a:grpSpLocks/>
                    </p:cNvGrpSpPr>
                    <p:nvPr/>
                  </p:nvGrpSpPr>
                  <p:grpSpPr bwMode="auto">
                    <a:xfrm>
                      <a:off x="4552" y="1834"/>
                      <a:ext cx="198" cy="62"/>
                      <a:chOff x="4552" y="1834"/>
                      <a:chExt cx="198" cy="62"/>
                    </a:xfrm>
                  </p:grpSpPr>
                  <p:sp>
                    <p:nvSpPr>
                      <p:cNvPr id="501809" name="Freeform 49"/>
                      <p:cNvSpPr>
                        <a:spLocks/>
                      </p:cNvSpPr>
                      <p:nvPr/>
                    </p:nvSpPr>
                    <p:spPr bwMode="auto">
                      <a:xfrm>
                        <a:off x="4636" y="1834"/>
                        <a:ext cx="114" cy="62"/>
                      </a:xfrm>
                      <a:custGeom>
                        <a:avLst/>
                        <a:gdLst/>
                        <a:ahLst/>
                        <a:cxnLst>
                          <a:cxn ang="0">
                            <a:pos x="0" y="18"/>
                          </a:cxn>
                          <a:cxn ang="0">
                            <a:pos x="0" y="61"/>
                          </a:cxn>
                          <a:cxn ang="0">
                            <a:pos x="113" y="29"/>
                          </a:cxn>
                          <a:cxn ang="0">
                            <a:pos x="113" y="0"/>
                          </a:cxn>
                          <a:cxn ang="0">
                            <a:pos x="0" y="18"/>
                          </a:cxn>
                        </a:cxnLst>
                        <a:rect l="0" t="0" r="r" b="b"/>
                        <a:pathLst>
                          <a:path w="114" h="62">
                            <a:moveTo>
                              <a:pt x="0" y="18"/>
                            </a:moveTo>
                            <a:lnTo>
                              <a:pt x="0" y="61"/>
                            </a:lnTo>
                            <a:lnTo>
                              <a:pt x="113" y="29"/>
                            </a:lnTo>
                            <a:lnTo>
                              <a:pt x="113" y="0"/>
                            </a:lnTo>
                            <a:lnTo>
                              <a:pt x="0" y="18"/>
                            </a:lnTo>
                          </a:path>
                        </a:pathLst>
                      </a:custGeom>
                      <a:solidFill>
                        <a:srgbClr val="A0A0A0"/>
                      </a:solidFill>
                      <a:ln w="12700" cap="rnd" cmpd="sng">
                        <a:solidFill>
                          <a:srgbClr val="000000"/>
                        </a:solidFill>
                        <a:prstDash val="solid"/>
                        <a:round/>
                        <a:headEnd type="none" w="sm" len="sm"/>
                        <a:tailEnd type="none" w="sm" len="sm"/>
                      </a:ln>
                      <a:effectLst/>
                    </p:spPr>
                    <p:txBody>
                      <a:bodyPr/>
                      <a:lstStyle/>
                      <a:p>
                        <a:endParaRPr lang="nl-BE"/>
                      </a:p>
                    </p:txBody>
                  </p:sp>
                  <p:sp>
                    <p:nvSpPr>
                      <p:cNvPr id="501810" name="Freeform 50"/>
                      <p:cNvSpPr>
                        <a:spLocks/>
                      </p:cNvSpPr>
                      <p:nvPr/>
                    </p:nvSpPr>
                    <p:spPr bwMode="auto">
                      <a:xfrm>
                        <a:off x="4552" y="1848"/>
                        <a:ext cx="85" cy="48"/>
                      </a:xfrm>
                      <a:custGeom>
                        <a:avLst/>
                        <a:gdLst/>
                        <a:ahLst/>
                        <a:cxnLst>
                          <a:cxn ang="0">
                            <a:pos x="84" y="4"/>
                          </a:cxn>
                          <a:cxn ang="0">
                            <a:pos x="84" y="47"/>
                          </a:cxn>
                          <a:cxn ang="0">
                            <a:pos x="0" y="36"/>
                          </a:cxn>
                          <a:cxn ang="0">
                            <a:pos x="0" y="0"/>
                          </a:cxn>
                          <a:cxn ang="0">
                            <a:pos x="84" y="4"/>
                          </a:cxn>
                        </a:cxnLst>
                        <a:rect l="0" t="0" r="r" b="b"/>
                        <a:pathLst>
                          <a:path w="85" h="48">
                            <a:moveTo>
                              <a:pt x="84" y="4"/>
                            </a:moveTo>
                            <a:lnTo>
                              <a:pt x="84" y="47"/>
                            </a:lnTo>
                            <a:lnTo>
                              <a:pt x="0" y="36"/>
                            </a:lnTo>
                            <a:lnTo>
                              <a:pt x="0" y="0"/>
                            </a:lnTo>
                            <a:lnTo>
                              <a:pt x="84" y="4"/>
                            </a:lnTo>
                          </a:path>
                        </a:pathLst>
                      </a:custGeom>
                      <a:solidFill>
                        <a:srgbClr val="808080"/>
                      </a:solidFill>
                      <a:ln w="12700" cap="rnd" cmpd="sng">
                        <a:solidFill>
                          <a:srgbClr val="000000"/>
                        </a:solidFill>
                        <a:prstDash val="solid"/>
                        <a:round/>
                        <a:headEnd type="none" w="sm" len="sm"/>
                        <a:tailEnd type="none" w="sm" len="sm"/>
                      </a:ln>
                      <a:effectLst/>
                    </p:spPr>
                    <p:txBody>
                      <a:bodyPr/>
                      <a:lstStyle/>
                      <a:p>
                        <a:endParaRPr lang="nl-BE"/>
                      </a:p>
                    </p:txBody>
                  </p:sp>
                  <p:sp>
                    <p:nvSpPr>
                      <p:cNvPr id="501811" name="Freeform 51"/>
                      <p:cNvSpPr>
                        <a:spLocks/>
                      </p:cNvSpPr>
                      <p:nvPr/>
                    </p:nvSpPr>
                    <p:spPr bwMode="auto">
                      <a:xfrm>
                        <a:off x="4552" y="1834"/>
                        <a:ext cx="198" cy="20"/>
                      </a:xfrm>
                      <a:custGeom>
                        <a:avLst/>
                        <a:gdLst/>
                        <a:ahLst/>
                        <a:cxnLst>
                          <a:cxn ang="0">
                            <a:pos x="0" y="15"/>
                          </a:cxn>
                          <a:cxn ang="0">
                            <a:pos x="84" y="19"/>
                          </a:cxn>
                          <a:cxn ang="0">
                            <a:pos x="197" y="0"/>
                          </a:cxn>
                          <a:cxn ang="0">
                            <a:pos x="113" y="0"/>
                          </a:cxn>
                          <a:cxn ang="0">
                            <a:pos x="0" y="15"/>
                          </a:cxn>
                        </a:cxnLst>
                        <a:rect l="0" t="0" r="r" b="b"/>
                        <a:pathLst>
                          <a:path w="198" h="20">
                            <a:moveTo>
                              <a:pt x="0" y="15"/>
                            </a:moveTo>
                            <a:lnTo>
                              <a:pt x="84" y="19"/>
                            </a:lnTo>
                            <a:lnTo>
                              <a:pt x="197" y="0"/>
                            </a:lnTo>
                            <a:lnTo>
                              <a:pt x="113" y="0"/>
                            </a:lnTo>
                            <a:lnTo>
                              <a:pt x="0" y="15"/>
                            </a:lnTo>
                          </a:path>
                        </a:pathLst>
                      </a:custGeom>
                      <a:solidFill>
                        <a:srgbClr val="C0C0C0"/>
                      </a:solidFill>
                      <a:ln w="12700" cap="rnd" cmpd="sng">
                        <a:solidFill>
                          <a:srgbClr val="000000"/>
                        </a:solidFill>
                        <a:prstDash val="solid"/>
                        <a:round/>
                        <a:headEnd type="none" w="sm" len="sm"/>
                        <a:tailEnd type="none" w="sm" len="sm"/>
                      </a:ln>
                      <a:effectLst/>
                    </p:spPr>
                    <p:txBody>
                      <a:bodyPr/>
                      <a:lstStyle/>
                      <a:p>
                        <a:endParaRPr lang="nl-BE"/>
                      </a:p>
                    </p:txBody>
                  </p:sp>
                </p:grpSp>
                <p:sp>
                  <p:nvSpPr>
                    <p:cNvPr id="501812" name="Freeform 52"/>
                    <p:cNvSpPr>
                      <a:spLocks/>
                    </p:cNvSpPr>
                    <p:nvPr/>
                  </p:nvSpPr>
                  <p:spPr bwMode="auto">
                    <a:xfrm>
                      <a:off x="4615" y="1828"/>
                      <a:ext cx="73" cy="19"/>
                    </a:xfrm>
                    <a:custGeom>
                      <a:avLst/>
                      <a:gdLst/>
                      <a:ahLst/>
                      <a:cxnLst>
                        <a:cxn ang="0">
                          <a:pos x="0" y="9"/>
                        </a:cxn>
                        <a:cxn ang="0">
                          <a:pos x="0" y="15"/>
                        </a:cxn>
                        <a:cxn ang="0">
                          <a:pos x="33" y="18"/>
                        </a:cxn>
                        <a:cxn ang="0">
                          <a:pos x="72" y="11"/>
                        </a:cxn>
                        <a:cxn ang="0">
                          <a:pos x="72" y="0"/>
                        </a:cxn>
                        <a:cxn ang="0">
                          <a:pos x="0" y="9"/>
                        </a:cxn>
                      </a:cxnLst>
                      <a:rect l="0" t="0" r="r" b="b"/>
                      <a:pathLst>
                        <a:path w="73" h="19">
                          <a:moveTo>
                            <a:pt x="0" y="9"/>
                          </a:moveTo>
                          <a:lnTo>
                            <a:pt x="0" y="15"/>
                          </a:lnTo>
                          <a:lnTo>
                            <a:pt x="33" y="18"/>
                          </a:lnTo>
                          <a:lnTo>
                            <a:pt x="72" y="11"/>
                          </a:lnTo>
                          <a:lnTo>
                            <a:pt x="72" y="0"/>
                          </a:lnTo>
                          <a:lnTo>
                            <a:pt x="0" y="9"/>
                          </a:lnTo>
                        </a:path>
                      </a:pathLst>
                    </a:custGeom>
                    <a:solidFill>
                      <a:srgbClr val="606060"/>
                    </a:solidFill>
                    <a:ln w="12700" cap="rnd" cmpd="sng">
                      <a:solidFill>
                        <a:srgbClr val="000000"/>
                      </a:solidFill>
                      <a:prstDash val="solid"/>
                      <a:round/>
                      <a:headEnd type="none" w="sm" len="sm"/>
                      <a:tailEnd type="none" w="sm" len="sm"/>
                    </a:ln>
                    <a:effectLst/>
                  </p:spPr>
                  <p:txBody>
                    <a:bodyPr/>
                    <a:lstStyle/>
                    <a:p>
                      <a:endParaRPr lang="nl-BE"/>
                    </a:p>
                  </p:txBody>
                </p:sp>
                <p:grpSp>
                  <p:nvGrpSpPr>
                    <p:cNvPr id="12" name="Group 53"/>
                    <p:cNvGrpSpPr>
                      <a:grpSpLocks/>
                    </p:cNvGrpSpPr>
                    <p:nvPr/>
                  </p:nvGrpSpPr>
                  <p:grpSpPr bwMode="auto">
                    <a:xfrm>
                      <a:off x="4564" y="1753"/>
                      <a:ext cx="162" cy="90"/>
                      <a:chOff x="4564" y="1753"/>
                      <a:chExt cx="162" cy="90"/>
                    </a:xfrm>
                  </p:grpSpPr>
                  <p:sp>
                    <p:nvSpPr>
                      <p:cNvPr id="501814" name="Freeform 54"/>
                      <p:cNvSpPr>
                        <a:spLocks/>
                      </p:cNvSpPr>
                      <p:nvPr/>
                    </p:nvSpPr>
                    <p:spPr bwMode="auto">
                      <a:xfrm>
                        <a:off x="4635" y="1753"/>
                        <a:ext cx="91" cy="86"/>
                      </a:xfrm>
                      <a:custGeom>
                        <a:avLst/>
                        <a:gdLst/>
                        <a:ahLst/>
                        <a:cxnLst>
                          <a:cxn ang="0">
                            <a:pos x="12" y="85"/>
                          </a:cxn>
                          <a:cxn ang="0">
                            <a:pos x="0" y="2"/>
                          </a:cxn>
                          <a:cxn ang="0">
                            <a:pos x="77" y="0"/>
                          </a:cxn>
                          <a:cxn ang="0">
                            <a:pos x="90" y="72"/>
                          </a:cxn>
                          <a:cxn ang="0">
                            <a:pos x="12" y="85"/>
                          </a:cxn>
                        </a:cxnLst>
                        <a:rect l="0" t="0" r="r" b="b"/>
                        <a:pathLst>
                          <a:path w="91" h="86">
                            <a:moveTo>
                              <a:pt x="12" y="85"/>
                            </a:moveTo>
                            <a:lnTo>
                              <a:pt x="0" y="2"/>
                            </a:lnTo>
                            <a:lnTo>
                              <a:pt x="77" y="0"/>
                            </a:lnTo>
                            <a:lnTo>
                              <a:pt x="90" y="72"/>
                            </a:lnTo>
                            <a:lnTo>
                              <a:pt x="12" y="85"/>
                            </a:lnTo>
                          </a:path>
                        </a:pathLst>
                      </a:custGeom>
                      <a:solidFill>
                        <a:srgbClr val="A0A0A0"/>
                      </a:solidFill>
                      <a:ln w="12700" cap="rnd" cmpd="sng">
                        <a:solidFill>
                          <a:srgbClr val="000000"/>
                        </a:solidFill>
                        <a:prstDash val="solid"/>
                        <a:round/>
                        <a:headEnd type="none" w="sm" len="sm"/>
                        <a:tailEnd type="none" w="sm" len="sm"/>
                      </a:ln>
                      <a:effectLst/>
                    </p:spPr>
                    <p:txBody>
                      <a:bodyPr/>
                      <a:lstStyle/>
                      <a:p>
                        <a:endParaRPr lang="nl-BE"/>
                      </a:p>
                    </p:txBody>
                  </p:sp>
                  <p:sp>
                    <p:nvSpPr>
                      <p:cNvPr id="501815" name="Freeform 55"/>
                      <p:cNvSpPr>
                        <a:spLocks/>
                      </p:cNvSpPr>
                      <p:nvPr/>
                    </p:nvSpPr>
                    <p:spPr bwMode="auto">
                      <a:xfrm>
                        <a:off x="4564" y="1758"/>
                        <a:ext cx="84" cy="85"/>
                      </a:xfrm>
                      <a:custGeom>
                        <a:avLst/>
                        <a:gdLst/>
                        <a:ahLst/>
                        <a:cxnLst>
                          <a:cxn ang="0">
                            <a:pos x="69" y="0"/>
                          </a:cxn>
                          <a:cxn ang="0">
                            <a:pos x="0" y="18"/>
                          </a:cxn>
                          <a:cxn ang="0">
                            <a:pos x="9" y="84"/>
                          </a:cxn>
                          <a:cxn ang="0">
                            <a:pos x="83" y="81"/>
                          </a:cxn>
                          <a:cxn ang="0">
                            <a:pos x="69" y="0"/>
                          </a:cxn>
                        </a:cxnLst>
                        <a:rect l="0" t="0" r="r" b="b"/>
                        <a:pathLst>
                          <a:path w="84" h="85">
                            <a:moveTo>
                              <a:pt x="69" y="0"/>
                            </a:moveTo>
                            <a:lnTo>
                              <a:pt x="0" y="18"/>
                            </a:lnTo>
                            <a:lnTo>
                              <a:pt x="9" y="84"/>
                            </a:lnTo>
                            <a:lnTo>
                              <a:pt x="83" y="81"/>
                            </a:lnTo>
                            <a:lnTo>
                              <a:pt x="69" y="0"/>
                            </a:lnTo>
                          </a:path>
                        </a:pathLst>
                      </a:custGeom>
                      <a:solidFill>
                        <a:srgbClr val="808080"/>
                      </a:solidFill>
                      <a:ln w="12700" cap="rnd" cmpd="sng">
                        <a:solidFill>
                          <a:srgbClr val="000000"/>
                        </a:solidFill>
                        <a:prstDash val="solid"/>
                        <a:round/>
                        <a:headEnd type="none" w="sm" len="sm"/>
                        <a:tailEnd type="none" w="sm" len="sm"/>
                      </a:ln>
                      <a:effectLst/>
                    </p:spPr>
                    <p:txBody>
                      <a:bodyPr/>
                      <a:lstStyle/>
                      <a:p>
                        <a:endParaRPr lang="nl-BE"/>
                      </a:p>
                    </p:txBody>
                  </p:sp>
                  <p:sp>
                    <p:nvSpPr>
                      <p:cNvPr id="501816" name="Freeform 56"/>
                      <p:cNvSpPr>
                        <a:spLocks/>
                      </p:cNvSpPr>
                      <p:nvPr/>
                    </p:nvSpPr>
                    <p:spPr bwMode="auto">
                      <a:xfrm>
                        <a:off x="4650" y="1762"/>
                        <a:ext cx="68" cy="66"/>
                      </a:xfrm>
                      <a:custGeom>
                        <a:avLst/>
                        <a:gdLst/>
                        <a:ahLst/>
                        <a:cxnLst>
                          <a:cxn ang="0">
                            <a:pos x="0" y="2"/>
                          </a:cxn>
                          <a:cxn ang="0">
                            <a:pos x="9" y="65"/>
                          </a:cxn>
                          <a:cxn ang="0">
                            <a:pos x="67" y="57"/>
                          </a:cxn>
                          <a:cxn ang="0">
                            <a:pos x="56" y="0"/>
                          </a:cxn>
                          <a:cxn ang="0">
                            <a:pos x="0" y="2"/>
                          </a:cxn>
                        </a:cxnLst>
                        <a:rect l="0" t="0" r="r" b="b"/>
                        <a:pathLst>
                          <a:path w="68" h="66">
                            <a:moveTo>
                              <a:pt x="0" y="2"/>
                            </a:moveTo>
                            <a:lnTo>
                              <a:pt x="9" y="65"/>
                            </a:lnTo>
                            <a:lnTo>
                              <a:pt x="67" y="57"/>
                            </a:lnTo>
                            <a:lnTo>
                              <a:pt x="56" y="0"/>
                            </a:lnTo>
                            <a:lnTo>
                              <a:pt x="0" y="2"/>
                            </a:lnTo>
                          </a:path>
                        </a:pathLst>
                      </a:custGeom>
                      <a:solidFill>
                        <a:srgbClr val="00C0C0"/>
                      </a:solidFill>
                      <a:ln w="12700" cap="rnd" cmpd="sng">
                        <a:solidFill>
                          <a:srgbClr val="000000"/>
                        </a:solidFill>
                        <a:prstDash val="solid"/>
                        <a:round/>
                        <a:headEnd type="none" w="sm" len="sm"/>
                        <a:tailEnd type="none" w="sm" len="sm"/>
                      </a:ln>
                      <a:effectLst/>
                    </p:spPr>
                    <p:txBody>
                      <a:bodyPr/>
                      <a:lstStyle/>
                      <a:p>
                        <a:endParaRPr lang="nl-BE"/>
                      </a:p>
                    </p:txBody>
                  </p:sp>
                </p:grpSp>
              </p:grpSp>
              <p:grpSp>
                <p:nvGrpSpPr>
                  <p:cNvPr id="13" name="Group 57"/>
                  <p:cNvGrpSpPr>
                    <a:grpSpLocks/>
                  </p:cNvGrpSpPr>
                  <p:nvPr/>
                </p:nvGrpSpPr>
                <p:grpSpPr bwMode="auto">
                  <a:xfrm>
                    <a:off x="4676" y="1839"/>
                    <a:ext cx="65" cy="42"/>
                    <a:chOff x="4676" y="1839"/>
                    <a:chExt cx="65" cy="42"/>
                  </a:xfrm>
                </p:grpSpPr>
                <p:sp>
                  <p:nvSpPr>
                    <p:cNvPr id="501818" name="Freeform 58"/>
                    <p:cNvSpPr>
                      <a:spLocks/>
                    </p:cNvSpPr>
                    <p:nvPr/>
                  </p:nvSpPr>
                  <p:spPr bwMode="auto">
                    <a:xfrm>
                      <a:off x="4676" y="1839"/>
                      <a:ext cx="65" cy="42"/>
                    </a:xfrm>
                    <a:custGeom>
                      <a:avLst/>
                      <a:gdLst/>
                      <a:ahLst/>
                      <a:cxnLst>
                        <a:cxn ang="0">
                          <a:pos x="64" y="0"/>
                        </a:cxn>
                        <a:cxn ang="0">
                          <a:pos x="0" y="12"/>
                        </a:cxn>
                        <a:cxn ang="0">
                          <a:pos x="0" y="41"/>
                        </a:cxn>
                        <a:cxn ang="0">
                          <a:pos x="64" y="23"/>
                        </a:cxn>
                        <a:cxn ang="0">
                          <a:pos x="64" y="0"/>
                        </a:cxn>
                      </a:cxnLst>
                      <a:rect l="0" t="0" r="r" b="b"/>
                      <a:pathLst>
                        <a:path w="65" h="42">
                          <a:moveTo>
                            <a:pt x="64" y="0"/>
                          </a:moveTo>
                          <a:lnTo>
                            <a:pt x="0" y="12"/>
                          </a:lnTo>
                          <a:lnTo>
                            <a:pt x="0" y="41"/>
                          </a:lnTo>
                          <a:lnTo>
                            <a:pt x="64" y="23"/>
                          </a:lnTo>
                          <a:lnTo>
                            <a:pt x="64" y="0"/>
                          </a:lnTo>
                        </a:path>
                      </a:pathLst>
                    </a:custGeom>
                    <a:solidFill>
                      <a:srgbClr val="404040"/>
                    </a:solidFill>
                    <a:ln w="12700" cap="rnd" cmpd="sng">
                      <a:solidFill>
                        <a:srgbClr val="000000"/>
                      </a:solidFill>
                      <a:prstDash val="solid"/>
                      <a:round/>
                      <a:headEnd type="none" w="sm" len="sm"/>
                      <a:tailEnd type="none" w="sm" len="sm"/>
                    </a:ln>
                    <a:effectLst/>
                  </p:spPr>
                  <p:txBody>
                    <a:bodyPr/>
                    <a:lstStyle/>
                    <a:p>
                      <a:endParaRPr lang="nl-BE"/>
                    </a:p>
                  </p:txBody>
                </p:sp>
                <p:sp>
                  <p:nvSpPr>
                    <p:cNvPr id="501819" name="Line 59"/>
                    <p:cNvSpPr>
                      <a:spLocks noChangeShapeType="1"/>
                    </p:cNvSpPr>
                    <p:nvPr/>
                  </p:nvSpPr>
                  <p:spPr bwMode="auto">
                    <a:xfrm flipV="1">
                      <a:off x="4718" y="1850"/>
                      <a:ext cx="16" cy="2"/>
                    </a:xfrm>
                    <a:prstGeom prst="line">
                      <a:avLst/>
                    </a:prstGeom>
                    <a:noFill/>
                    <a:ln w="12700">
                      <a:solidFill>
                        <a:srgbClr val="000000"/>
                      </a:solidFill>
                      <a:round/>
                      <a:headEnd type="none" w="sm" len="sm"/>
                      <a:tailEnd type="none" w="sm" len="sm"/>
                    </a:ln>
                    <a:effectLst/>
                  </p:spPr>
                  <p:txBody>
                    <a:bodyPr/>
                    <a:lstStyle/>
                    <a:p>
                      <a:endParaRPr lang="nl-BE"/>
                    </a:p>
                  </p:txBody>
                </p:sp>
                <p:sp>
                  <p:nvSpPr>
                    <p:cNvPr id="501820" name="Line 60"/>
                    <p:cNvSpPr>
                      <a:spLocks noChangeShapeType="1"/>
                    </p:cNvSpPr>
                    <p:nvPr/>
                  </p:nvSpPr>
                  <p:spPr bwMode="auto">
                    <a:xfrm flipH="1">
                      <a:off x="4687" y="1854"/>
                      <a:ext cx="22" cy="4"/>
                    </a:xfrm>
                    <a:prstGeom prst="line">
                      <a:avLst/>
                    </a:prstGeom>
                    <a:noFill/>
                    <a:ln w="12700">
                      <a:solidFill>
                        <a:srgbClr val="000000"/>
                      </a:solidFill>
                      <a:round/>
                      <a:headEnd type="none" w="sm" len="sm"/>
                      <a:tailEnd type="none" w="sm" len="sm"/>
                    </a:ln>
                    <a:effectLst/>
                  </p:spPr>
                  <p:txBody>
                    <a:bodyPr/>
                    <a:lstStyle/>
                    <a:p>
                      <a:endParaRPr lang="nl-BE"/>
                    </a:p>
                  </p:txBody>
                </p:sp>
                <p:sp>
                  <p:nvSpPr>
                    <p:cNvPr id="501821" name="Line 61"/>
                    <p:cNvSpPr>
                      <a:spLocks noChangeShapeType="1"/>
                    </p:cNvSpPr>
                    <p:nvPr/>
                  </p:nvSpPr>
                  <p:spPr bwMode="auto">
                    <a:xfrm>
                      <a:off x="4714" y="1845"/>
                      <a:ext cx="0" cy="26"/>
                    </a:xfrm>
                    <a:prstGeom prst="line">
                      <a:avLst/>
                    </a:prstGeom>
                    <a:noFill/>
                    <a:ln w="12700">
                      <a:solidFill>
                        <a:srgbClr val="000000"/>
                      </a:solidFill>
                      <a:round/>
                      <a:headEnd type="none" w="sm" len="sm"/>
                      <a:tailEnd type="none" w="sm" len="sm"/>
                    </a:ln>
                    <a:effectLst/>
                  </p:spPr>
                  <p:txBody>
                    <a:bodyPr/>
                    <a:lstStyle/>
                    <a:p>
                      <a:endParaRPr lang="nl-BE"/>
                    </a:p>
                  </p:txBody>
                </p:sp>
                <p:sp>
                  <p:nvSpPr>
                    <p:cNvPr id="501822" name="Line 62"/>
                    <p:cNvSpPr>
                      <a:spLocks noChangeShapeType="1"/>
                    </p:cNvSpPr>
                    <p:nvPr/>
                  </p:nvSpPr>
                  <p:spPr bwMode="auto">
                    <a:xfrm>
                      <a:off x="4683" y="1852"/>
                      <a:ext cx="0" cy="27"/>
                    </a:xfrm>
                    <a:prstGeom prst="line">
                      <a:avLst/>
                    </a:prstGeom>
                    <a:noFill/>
                    <a:ln w="12700">
                      <a:solidFill>
                        <a:srgbClr val="000000"/>
                      </a:solidFill>
                      <a:round/>
                      <a:headEnd type="none" w="sm" len="sm"/>
                      <a:tailEnd type="none" w="sm" len="sm"/>
                    </a:ln>
                    <a:effectLst/>
                  </p:spPr>
                  <p:txBody>
                    <a:bodyPr/>
                    <a:lstStyle/>
                    <a:p>
                      <a:endParaRPr lang="nl-BE"/>
                    </a:p>
                  </p:txBody>
                </p:sp>
                <p:sp>
                  <p:nvSpPr>
                    <p:cNvPr id="501823" name="Line 63"/>
                    <p:cNvSpPr>
                      <a:spLocks noChangeShapeType="1"/>
                    </p:cNvSpPr>
                    <p:nvPr/>
                  </p:nvSpPr>
                  <p:spPr bwMode="auto">
                    <a:xfrm flipH="1">
                      <a:off x="4682" y="1850"/>
                      <a:ext cx="58" cy="13"/>
                    </a:xfrm>
                    <a:prstGeom prst="line">
                      <a:avLst/>
                    </a:prstGeom>
                    <a:noFill/>
                    <a:ln w="12700">
                      <a:solidFill>
                        <a:srgbClr val="000000"/>
                      </a:solidFill>
                      <a:round/>
                      <a:headEnd type="none" w="sm" len="sm"/>
                      <a:tailEnd type="none" w="sm" len="sm"/>
                    </a:ln>
                    <a:effectLst/>
                  </p:spPr>
                  <p:txBody>
                    <a:bodyPr/>
                    <a:lstStyle/>
                    <a:p>
                      <a:endParaRPr lang="nl-BE"/>
                    </a:p>
                  </p:txBody>
                </p:sp>
                <p:sp>
                  <p:nvSpPr>
                    <p:cNvPr id="501824" name="Line 64"/>
                    <p:cNvSpPr>
                      <a:spLocks noChangeShapeType="1"/>
                    </p:cNvSpPr>
                    <p:nvPr/>
                  </p:nvSpPr>
                  <p:spPr bwMode="auto">
                    <a:xfrm flipV="1">
                      <a:off x="4681" y="1847"/>
                      <a:ext cx="58" cy="11"/>
                    </a:xfrm>
                    <a:prstGeom prst="line">
                      <a:avLst/>
                    </a:prstGeom>
                    <a:noFill/>
                    <a:ln w="12700">
                      <a:solidFill>
                        <a:srgbClr val="000000"/>
                      </a:solidFill>
                      <a:round/>
                      <a:headEnd type="none" w="sm" len="sm"/>
                      <a:tailEnd type="none" w="sm" len="sm"/>
                    </a:ln>
                    <a:effectLst/>
                  </p:spPr>
                  <p:txBody>
                    <a:bodyPr/>
                    <a:lstStyle/>
                    <a:p>
                      <a:endParaRPr lang="nl-BE"/>
                    </a:p>
                  </p:txBody>
                </p:sp>
              </p:grpSp>
            </p:grpSp>
            <p:grpSp>
              <p:nvGrpSpPr>
                <p:cNvPr id="14" name="Group 65"/>
                <p:cNvGrpSpPr>
                  <a:grpSpLocks/>
                </p:cNvGrpSpPr>
                <p:nvPr/>
              </p:nvGrpSpPr>
              <p:grpSpPr bwMode="auto">
                <a:xfrm>
                  <a:off x="4651" y="1841"/>
                  <a:ext cx="158" cy="70"/>
                  <a:chOff x="4651" y="1841"/>
                  <a:chExt cx="158" cy="70"/>
                </a:xfrm>
              </p:grpSpPr>
              <p:grpSp>
                <p:nvGrpSpPr>
                  <p:cNvPr id="15" name="Group 66"/>
                  <p:cNvGrpSpPr>
                    <a:grpSpLocks/>
                  </p:cNvGrpSpPr>
                  <p:nvPr/>
                </p:nvGrpSpPr>
                <p:grpSpPr bwMode="auto">
                  <a:xfrm>
                    <a:off x="4661" y="1879"/>
                    <a:ext cx="28" cy="17"/>
                    <a:chOff x="4661" y="1879"/>
                    <a:chExt cx="28" cy="17"/>
                  </a:xfrm>
                </p:grpSpPr>
                <p:sp>
                  <p:nvSpPr>
                    <p:cNvPr id="501827" name="Freeform 67"/>
                    <p:cNvSpPr>
                      <a:spLocks/>
                    </p:cNvSpPr>
                    <p:nvPr/>
                  </p:nvSpPr>
                  <p:spPr bwMode="auto">
                    <a:xfrm>
                      <a:off x="4661" y="1879"/>
                      <a:ext cx="16" cy="17"/>
                    </a:xfrm>
                    <a:custGeom>
                      <a:avLst/>
                      <a:gdLst/>
                      <a:ahLst/>
                      <a:cxnLst>
                        <a:cxn ang="0">
                          <a:pos x="5" y="0"/>
                        </a:cxn>
                        <a:cxn ang="0">
                          <a:pos x="0" y="15"/>
                        </a:cxn>
                        <a:cxn ang="0">
                          <a:pos x="11" y="16"/>
                        </a:cxn>
                        <a:cxn ang="0">
                          <a:pos x="15" y="0"/>
                        </a:cxn>
                        <a:cxn ang="0">
                          <a:pos x="5" y="0"/>
                        </a:cxn>
                      </a:cxnLst>
                      <a:rect l="0" t="0" r="r" b="b"/>
                      <a:pathLst>
                        <a:path w="16" h="17">
                          <a:moveTo>
                            <a:pt x="5" y="0"/>
                          </a:moveTo>
                          <a:lnTo>
                            <a:pt x="0" y="15"/>
                          </a:lnTo>
                          <a:lnTo>
                            <a:pt x="11" y="16"/>
                          </a:lnTo>
                          <a:lnTo>
                            <a:pt x="15" y="0"/>
                          </a:lnTo>
                          <a:lnTo>
                            <a:pt x="5" y="0"/>
                          </a:lnTo>
                        </a:path>
                      </a:pathLst>
                    </a:custGeom>
                    <a:solidFill>
                      <a:srgbClr val="606060"/>
                    </a:solidFill>
                    <a:ln w="12700" cap="rnd" cmpd="sng">
                      <a:solidFill>
                        <a:srgbClr val="000000"/>
                      </a:solidFill>
                      <a:prstDash val="solid"/>
                      <a:round/>
                      <a:headEnd type="none" w="sm" len="sm"/>
                      <a:tailEnd type="none" w="sm" len="sm"/>
                    </a:ln>
                    <a:effectLst/>
                  </p:spPr>
                  <p:txBody>
                    <a:bodyPr/>
                    <a:lstStyle/>
                    <a:p>
                      <a:endParaRPr lang="nl-BE"/>
                    </a:p>
                  </p:txBody>
                </p:sp>
                <p:sp>
                  <p:nvSpPr>
                    <p:cNvPr id="501828" name="Freeform 68"/>
                    <p:cNvSpPr>
                      <a:spLocks/>
                    </p:cNvSpPr>
                    <p:nvPr/>
                  </p:nvSpPr>
                  <p:spPr bwMode="auto">
                    <a:xfrm>
                      <a:off x="4667" y="1881"/>
                      <a:ext cx="22" cy="15"/>
                    </a:xfrm>
                    <a:custGeom>
                      <a:avLst/>
                      <a:gdLst/>
                      <a:ahLst/>
                      <a:cxnLst>
                        <a:cxn ang="0">
                          <a:pos x="1" y="0"/>
                        </a:cxn>
                        <a:cxn ang="0">
                          <a:pos x="0" y="14"/>
                        </a:cxn>
                        <a:cxn ang="0">
                          <a:pos x="21" y="7"/>
                        </a:cxn>
                        <a:cxn ang="0">
                          <a:pos x="13" y="4"/>
                        </a:cxn>
                        <a:cxn ang="0">
                          <a:pos x="5" y="8"/>
                        </a:cxn>
                        <a:cxn ang="0">
                          <a:pos x="7" y="0"/>
                        </a:cxn>
                        <a:cxn ang="0">
                          <a:pos x="1" y="0"/>
                        </a:cxn>
                      </a:cxnLst>
                      <a:rect l="0" t="0" r="r" b="b"/>
                      <a:pathLst>
                        <a:path w="22" h="15">
                          <a:moveTo>
                            <a:pt x="1" y="0"/>
                          </a:moveTo>
                          <a:lnTo>
                            <a:pt x="0" y="14"/>
                          </a:lnTo>
                          <a:lnTo>
                            <a:pt x="21" y="7"/>
                          </a:lnTo>
                          <a:lnTo>
                            <a:pt x="13" y="4"/>
                          </a:lnTo>
                          <a:lnTo>
                            <a:pt x="5" y="8"/>
                          </a:lnTo>
                          <a:lnTo>
                            <a:pt x="7" y="0"/>
                          </a:lnTo>
                          <a:lnTo>
                            <a:pt x="1" y="0"/>
                          </a:lnTo>
                        </a:path>
                      </a:pathLst>
                    </a:custGeom>
                    <a:solidFill>
                      <a:srgbClr val="404040"/>
                    </a:solidFill>
                    <a:ln w="12700" cap="rnd" cmpd="sng">
                      <a:solidFill>
                        <a:srgbClr val="000000"/>
                      </a:solidFill>
                      <a:prstDash val="solid"/>
                      <a:round/>
                      <a:headEnd type="none" w="sm" len="sm"/>
                      <a:tailEnd type="none" w="sm" len="sm"/>
                    </a:ln>
                    <a:effectLst/>
                  </p:spPr>
                  <p:txBody>
                    <a:bodyPr/>
                    <a:lstStyle/>
                    <a:p>
                      <a:endParaRPr lang="nl-BE"/>
                    </a:p>
                  </p:txBody>
                </p:sp>
              </p:grpSp>
              <p:grpSp>
                <p:nvGrpSpPr>
                  <p:cNvPr id="16" name="Group 69"/>
                  <p:cNvGrpSpPr>
                    <a:grpSpLocks/>
                  </p:cNvGrpSpPr>
                  <p:nvPr/>
                </p:nvGrpSpPr>
                <p:grpSpPr bwMode="auto">
                  <a:xfrm>
                    <a:off x="4651" y="1841"/>
                    <a:ext cx="158" cy="70"/>
                    <a:chOff x="4651" y="1841"/>
                    <a:chExt cx="158" cy="70"/>
                  </a:xfrm>
                </p:grpSpPr>
                <p:sp>
                  <p:nvSpPr>
                    <p:cNvPr id="501830" name="Freeform 70"/>
                    <p:cNvSpPr>
                      <a:spLocks/>
                    </p:cNvSpPr>
                    <p:nvPr/>
                  </p:nvSpPr>
                  <p:spPr bwMode="auto">
                    <a:xfrm>
                      <a:off x="4656" y="1841"/>
                      <a:ext cx="152" cy="62"/>
                    </a:xfrm>
                    <a:custGeom>
                      <a:avLst/>
                      <a:gdLst/>
                      <a:ahLst/>
                      <a:cxnLst>
                        <a:cxn ang="0">
                          <a:pos x="0" y="26"/>
                        </a:cxn>
                        <a:cxn ang="0">
                          <a:pos x="73" y="61"/>
                        </a:cxn>
                        <a:cxn ang="0">
                          <a:pos x="151" y="26"/>
                        </a:cxn>
                        <a:cxn ang="0">
                          <a:pos x="90" y="0"/>
                        </a:cxn>
                        <a:cxn ang="0">
                          <a:pos x="0" y="26"/>
                        </a:cxn>
                      </a:cxnLst>
                      <a:rect l="0" t="0" r="r" b="b"/>
                      <a:pathLst>
                        <a:path w="152" h="62">
                          <a:moveTo>
                            <a:pt x="0" y="26"/>
                          </a:moveTo>
                          <a:lnTo>
                            <a:pt x="73" y="61"/>
                          </a:lnTo>
                          <a:lnTo>
                            <a:pt x="151" y="26"/>
                          </a:lnTo>
                          <a:lnTo>
                            <a:pt x="90" y="0"/>
                          </a:lnTo>
                          <a:lnTo>
                            <a:pt x="0" y="26"/>
                          </a:lnTo>
                        </a:path>
                      </a:pathLst>
                    </a:custGeom>
                    <a:solidFill>
                      <a:srgbClr val="808080"/>
                    </a:solidFill>
                    <a:ln w="12700" cap="rnd" cmpd="sng">
                      <a:solidFill>
                        <a:srgbClr val="000000"/>
                      </a:solidFill>
                      <a:prstDash val="solid"/>
                      <a:round/>
                      <a:headEnd type="none" w="sm" len="sm"/>
                      <a:tailEnd type="none" w="sm" len="sm"/>
                    </a:ln>
                    <a:effectLst/>
                  </p:spPr>
                  <p:txBody>
                    <a:bodyPr/>
                    <a:lstStyle/>
                    <a:p>
                      <a:endParaRPr lang="nl-BE"/>
                    </a:p>
                  </p:txBody>
                </p:sp>
                <p:sp>
                  <p:nvSpPr>
                    <p:cNvPr id="501831" name="Freeform 71"/>
                    <p:cNvSpPr>
                      <a:spLocks/>
                    </p:cNvSpPr>
                    <p:nvPr/>
                  </p:nvSpPr>
                  <p:spPr bwMode="auto">
                    <a:xfrm>
                      <a:off x="4651" y="1866"/>
                      <a:ext cx="78" cy="45"/>
                    </a:xfrm>
                    <a:custGeom>
                      <a:avLst/>
                      <a:gdLst/>
                      <a:ahLst/>
                      <a:cxnLst>
                        <a:cxn ang="0">
                          <a:pos x="2" y="0"/>
                        </a:cxn>
                        <a:cxn ang="0">
                          <a:pos x="77" y="36"/>
                        </a:cxn>
                        <a:cxn ang="0">
                          <a:pos x="74" y="44"/>
                        </a:cxn>
                        <a:cxn ang="0">
                          <a:pos x="0" y="7"/>
                        </a:cxn>
                        <a:cxn ang="0">
                          <a:pos x="2" y="0"/>
                        </a:cxn>
                      </a:cxnLst>
                      <a:rect l="0" t="0" r="r" b="b"/>
                      <a:pathLst>
                        <a:path w="78" h="45">
                          <a:moveTo>
                            <a:pt x="2" y="0"/>
                          </a:moveTo>
                          <a:lnTo>
                            <a:pt x="77" y="36"/>
                          </a:lnTo>
                          <a:lnTo>
                            <a:pt x="74" y="44"/>
                          </a:lnTo>
                          <a:lnTo>
                            <a:pt x="0" y="7"/>
                          </a:lnTo>
                          <a:lnTo>
                            <a:pt x="2" y="0"/>
                          </a:lnTo>
                        </a:path>
                      </a:pathLst>
                    </a:custGeom>
                    <a:solidFill>
                      <a:srgbClr val="606060"/>
                    </a:solidFill>
                    <a:ln w="12700" cap="rnd" cmpd="sng">
                      <a:solidFill>
                        <a:srgbClr val="000000"/>
                      </a:solidFill>
                      <a:prstDash val="solid"/>
                      <a:round/>
                      <a:headEnd type="none" w="sm" len="sm"/>
                      <a:tailEnd type="none" w="sm" len="sm"/>
                    </a:ln>
                    <a:effectLst/>
                  </p:spPr>
                  <p:txBody>
                    <a:bodyPr/>
                    <a:lstStyle/>
                    <a:p>
                      <a:endParaRPr lang="nl-BE"/>
                    </a:p>
                  </p:txBody>
                </p:sp>
                <p:sp>
                  <p:nvSpPr>
                    <p:cNvPr id="501832" name="Freeform 72"/>
                    <p:cNvSpPr>
                      <a:spLocks/>
                    </p:cNvSpPr>
                    <p:nvPr/>
                  </p:nvSpPr>
                  <p:spPr bwMode="auto">
                    <a:xfrm>
                      <a:off x="4725" y="1867"/>
                      <a:ext cx="84" cy="44"/>
                    </a:xfrm>
                    <a:custGeom>
                      <a:avLst/>
                      <a:gdLst/>
                      <a:ahLst/>
                      <a:cxnLst>
                        <a:cxn ang="0">
                          <a:pos x="0" y="43"/>
                        </a:cxn>
                        <a:cxn ang="0">
                          <a:pos x="2" y="35"/>
                        </a:cxn>
                        <a:cxn ang="0">
                          <a:pos x="83" y="0"/>
                        </a:cxn>
                        <a:cxn ang="0">
                          <a:pos x="79" y="6"/>
                        </a:cxn>
                        <a:cxn ang="0">
                          <a:pos x="0" y="43"/>
                        </a:cxn>
                      </a:cxnLst>
                      <a:rect l="0" t="0" r="r" b="b"/>
                      <a:pathLst>
                        <a:path w="84" h="44">
                          <a:moveTo>
                            <a:pt x="0" y="43"/>
                          </a:moveTo>
                          <a:lnTo>
                            <a:pt x="2" y="35"/>
                          </a:lnTo>
                          <a:lnTo>
                            <a:pt x="83" y="0"/>
                          </a:lnTo>
                          <a:lnTo>
                            <a:pt x="79" y="6"/>
                          </a:lnTo>
                          <a:lnTo>
                            <a:pt x="0" y="43"/>
                          </a:lnTo>
                        </a:path>
                      </a:pathLst>
                    </a:custGeom>
                    <a:solidFill>
                      <a:srgbClr val="404040"/>
                    </a:solidFill>
                    <a:ln w="12700" cap="rnd" cmpd="sng">
                      <a:solidFill>
                        <a:srgbClr val="000000"/>
                      </a:solidFill>
                      <a:prstDash val="solid"/>
                      <a:round/>
                      <a:headEnd type="none" w="sm" len="sm"/>
                      <a:tailEnd type="none" w="sm" len="sm"/>
                    </a:ln>
                    <a:effectLst/>
                  </p:spPr>
                  <p:txBody>
                    <a:bodyPr/>
                    <a:lstStyle/>
                    <a:p>
                      <a:endParaRPr lang="nl-BE"/>
                    </a:p>
                  </p:txBody>
                </p:sp>
                <p:sp>
                  <p:nvSpPr>
                    <p:cNvPr id="501833" name="Freeform 73"/>
                    <p:cNvSpPr>
                      <a:spLocks/>
                    </p:cNvSpPr>
                    <p:nvPr/>
                  </p:nvSpPr>
                  <p:spPr bwMode="auto">
                    <a:xfrm>
                      <a:off x="4688" y="1869"/>
                      <a:ext cx="58" cy="25"/>
                    </a:xfrm>
                    <a:custGeom>
                      <a:avLst/>
                      <a:gdLst/>
                      <a:ahLst/>
                      <a:cxnLst>
                        <a:cxn ang="0">
                          <a:pos x="0" y="5"/>
                        </a:cxn>
                        <a:cxn ang="0">
                          <a:pos x="19" y="0"/>
                        </a:cxn>
                        <a:cxn ang="0">
                          <a:pos x="57" y="16"/>
                        </a:cxn>
                        <a:cxn ang="0">
                          <a:pos x="38" y="24"/>
                        </a:cxn>
                        <a:cxn ang="0">
                          <a:pos x="0" y="5"/>
                        </a:cxn>
                      </a:cxnLst>
                      <a:rect l="0" t="0" r="r" b="b"/>
                      <a:pathLst>
                        <a:path w="58" h="25">
                          <a:moveTo>
                            <a:pt x="0" y="5"/>
                          </a:moveTo>
                          <a:lnTo>
                            <a:pt x="19" y="0"/>
                          </a:lnTo>
                          <a:lnTo>
                            <a:pt x="57" y="16"/>
                          </a:lnTo>
                          <a:lnTo>
                            <a:pt x="38" y="24"/>
                          </a:lnTo>
                          <a:lnTo>
                            <a:pt x="0" y="5"/>
                          </a:lnTo>
                        </a:path>
                      </a:pathLst>
                    </a:custGeom>
                    <a:solidFill>
                      <a:srgbClr val="A0A0A0"/>
                    </a:solidFill>
                    <a:ln w="9525" cap="rnd">
                      <a:noFill/>
                      <a:round/>
                      <a:headEnd type="none" w="sm" len="sm"/>
                      <a:tailEnd type="none" w="sm" len="sm"/>
                    </a:ln>
                    <a:effectLst/>
                  </p:spPr>
                  <p:txBody>
                    <a:bodyPr/>
                    <a:lstStyle/>
                    <a:p>
                      <a:endParaRPr lang="nl-BE"/>
                    </a:p>
                  </p:txBody>
                </p:sp>
                <p:sp>
                  <p:nvSpPr>
                    <p:cNvPr id="501834" name="Freeform 74"/>
                    <p:cNvSpPr>
                      <a:spLocks/>
                    </p:cNvSpPr>
                    <p:nvPr/>
                  </p:nvSpPr>
                  <p:spPr bwMode="auto">
                    <a:xfrm>
                      <a:off x="4714" y="1849"/>
                      <a:ext cx="88" cy="35"/>
                    </a:xfrm>
                    <a:custGeom>
                      <a:avLst/>
                      <a:gdLst/>
                      <a:ahLst/>
                      <a:cxnLst>
                        <a:cxn ang="0">
                          <a:pos x="0" y="16"/>
                        </a:cxn>
                        <a:cxn ang="0">
                          <a:pos x="37" y="34"/>
                        </a:cxn>
                        <a:cxn ang="0">
                          <a:pos x="87" y="15"/>
                        </a:cxn>
                        <a:cxn ang="0">
                          <a:pos x="51" y="0"/>
                        </a:cxn>
                        <a:cxn ang="0">
                          <a:pos x="0" y="16"/>
                        </a:cxn>
                      </a:cxnLst>
                      <a:rect l="0" t="0" r="r" b="b"/>
                      <a:pathLst>
                        <a:path w="88" h="35">
                          <a:moveTo>
                            <a:pt x="0" y="16"/>
                          </a:moveTo>
                          <a:lnTo>
                            <a:pt x="37" y="34"/>
                          </a:lnTo>
                          <a:lnTo>
                            <a:pt x="87" y="15"/>
                          </a:lnTo>
                          <a:lnTo>
                            <a:pt x="51" y="0"/>
                          </a:lnTo>
                          <a:lnTo>
                            <a:pt x="0" y="16"/>
                          </a:lnTo>
                        </a:path>
                      </a:pathLst>
                    </a:custGeom>
                    <a:solidFill>
                      <a:srgbClr val="A0A0A0"/>
                    </a:solidFill>
                    <a:ln w="9525" cap="rnd">
                      <a:noFill/>
                      <a:round/>
                      <a:headEnd type="none" w="sm" len="sm"/>
                      <a:tailEnd type="none" w="sm" len="sm"/>
                    </a:ln>
                    <a:effectLst/>
                  </p:spPr>
                  <p:txBody>
                    <a:bodyPr/>
                    <a:lstStyle/>
                    <a:p>
                      <a:endParaRPr lang="nl-BE"/>
                    </a:p>
                  </p:txBody>
                </p:sp>
                <p:sp>
                  <p:nvSpPr>
                    <p:cNvPr id="501835" name="Freeform 75"/>
                    <p:cNvSpPr>
                      <a:spLocks/>
                    </p:cNvSpPr>
                    <p:nvPr/>
                  </p:nvSpPr>
                  <p:spPr bwMode="auto">
                    <a:xfrm>
                      <a:off x="4665" y="1843"/>
                      <a:ext cx="97" cy="31"/>
                    </a:xfrm>
                    <a:custGeom>
                      <a:avLst/>
                      <a:gdLst/>
                      <a:ahLst/>
                      <a:cxnLst>
                        <a:cxn ang="0">
                          <a:pos x="19" y="30"/>
                        </a:cxn>
                        <a:cxn ang="0">
                          <a:pos x="0" y="21"/>
                        </a:cxn>
                        <a:cxn ang="0">
                          <a:pos x="80" y="0"/>
                        </a:cxn>
                        <a:cxn ang="0">
                          <a:pos x="96" y="5"/>
                        </a:cxn>
                        <a:cxn ang="0">
                          <a:pos x="19" y="30"/>
                        </a:cxn>
                      </a:cxnLst>
                      <a:rect l="0" t="0" r="r" b="b"/>
                      <a:pathLst>
                        <a:path w="97" h="31">
                          <a:moveTo>
                            <a:pt x="19" y="30"/>
                          </a:moveTo>
                          <a:lnTo>
                            <a:pt x="0" y="21"/>
                          </a:lnTo>
                          <a:lnTo>
                            <a:pt x="80" y="0"/>
                          </a:lnTo>
                          <a:lnTo>
                            <a:pt x="96" y="5"/>
                          </a:lnTo>
                          <a:lnTo>
                            <a:pt x="19" y="30"/>
                          </a:lnTo>
                        </a:path>
                      </a:pathLst>
                    </a:custGeom>
                    <a:solidFill>
                      <a:srgbClr val="A0A0A0"/>
                    </a:solidFill>
                    <a:ln w="9525" cap="rnd">
                      <a:noFill/>
                      <a:round/>
                      <a:headEnd type="none" w="sm" len="sm"/>
                      <a:tailEnd type="none" w="sm" len="sm"/>
                    </a:ln>
                    <a:effectLst/>
                  </p:spPr>
                  <p:txBody>
                    <a:bodyPr/>
                    <a:lstStyle/>
                    <a:p>
                      <a:endParaRPr lang="nl-BE"/>
                    </a:p>
                  </p:txBody>
                </p:sp>
                <p:sp>
                  <p:nvSpPr>
                    <p:cNvPr id="501836" name="Line 76"/>
                    <p:cNvSpPr>
                      <a:spLocks noChangeShapeType="1"/>
                    </p:cNvSpPr>
                    <p:nvPr/>
                  </p:nvSpPr>
                  <p:spPr bwMode="auto">
                    <a:xfrm flipV="1">
                      <a:off x="4664" y="1846"/>
                      <a:ext cx="87" cy="25"/>
                    </a:xfrm>
                    <a:prstGeom prst="line">
                      <a:avLst/>
                    </a:prstGeom>
                    <a:noFill/>
                    <a:ln w="12700">
                      <a:solidFill>
                        <a:srgbClr val="808080"/>
                      </a:solidFill>
                      <a:round/>
                      <a:headEnd type="none" w="sm" len="sm"/>
                      <a:tailEnd type="none" w="sm" len="sm"/>
                    </a:ln>
                    <a:effectLst/>
                  </p:spPr>
                  <p:txBody>
                    <a:bodyPr/>
                    <a:lstStyle/>
                    <a:p>
                      <a:endParaRPr lang="nl-BE"/>
                    </a:p>
                  </p:txBody>
                </p:sp>
                <p:sp>
                  <p:nvSpPr>
                    <p:cNvPr id="501837" name="Line 77"/>
                    <p:cNvSpPr>
                      <a:spLocks noChangeShapeType="1"/>
                    </p:cNvSpPr>
                    <p:nvPr/>
                  </p:nvSpPr>
                  <p:spPr bwMode="auto">
                    <a:xfrm flipV="1">
                      <a:off x="4672" y="1848"/>
                      <a:ext cx="83" cy="25"/>
                    </a:xfrm>
                    <a:prstGeom prst="line">
                      <a:avLst/>
                    </a:prstGeom>
                    <a:noFill/>
                    <a:ln w="12700">
                      <a:solidFill>
                        <a:srgbClr val="808080"/>
                      </a:solidFill>
                      <a:round/>
                      <a:headEnd type="none" w="sm" len="sm"/>
                      <a:tailEnd type="none" w="sm" len="sm"/>
                    </a:ln>
                    <a:effectLst/>
                  </p:spPr>
                  <p:txBody>
                    <a:bodyPr/>
                    <a:lstStyle/>
                    <a:p>
                      <a:endParaRPr lang="nl-BE"/>
                    </a:p>
                  </p:txBody>
                </p:sp>
                <p:sp>
                  <p:nvSpPr>
                    <p:cNvPr id="501838" name="Line 78"/>
                    <p:cNvSpPr>
                      <a:spLocks noChangeShapeType="1"/>
                    </p:cNvSpPr>
                    <p:nvPr/>
                  </p:nvSpPr>
                  <p:spPr bwMode="auto">
                    <a:xfrm flipV="1">
                      <a:off x="4677" y="1848"/>
                      <a:ext cx="81" cy="26"/>
                    </a:xfrm>
                    <a:prstGeom prst="line">
                      <a:avLst/>
                    </a:prstGeom>
                    <a:noFill/>
                    <a:ln w="12700">
                      <a:solidFill>
                        <a:srgbClr val="808080"/>
                      </a:solidFill>
                      <a:round/>
                      <a:headEnd type="none" w="sm" len="sm"/>
                      <a:tailEnd type="none" w="sm" len="sm"/>
                    </a:ln>
                    <a:effectLst/>
                  </p:spPr>
                  <p:txBody>
                    <a:bodyPr/>
                    <a:lstStyle/>
                    <a:p>
                      <a:endParaRPr lang="nl-BE"/>
                    </a:p>
                  </p:txBody>
                </p:sp>
                <p:sp>
                  <p:nvSpPr>
                    <p:cNvPr id="501839" name="Line 79"/>
                    <p:cNvSpPr>
                      <a:spLocks noChangeShapeType="1"/>
                    </p:cNvSpPr>
                    <p:nvPr/>
                  </p:nvSpPr>
                  <p:spPr bwMode="auto">
                    <a:xfrm flipV="1">
                      <a:off x="4689" y="1854"/>
                      <a:ext cx="77" cy="27"/>
                    </a:xfrm>
                    <a:prstGeom prst="line">
                      <a:avLst/>
                    </a:prstGeom>
                    <a:noFill/>
                    <a:ln w="12700">
                      <a:solidFill>
                        <a:srgbClr val="808080"/>
                      </a:solidFill>
                      <a:round/>
                      <a:headEnd type="none" w="sm" len="sm"/>
                      <a:tailEnd type="none" w="sm" len="sm"/>
                    </a:ln>
                    <a:effectLst/>
                  </p:spPr>
                  <p:txBody>
                    <a:bodyPr/>
                    <a:lstStyle/>
                    <a:p>
                      <a:endParaRPr lang="nl-BE"/>
                    </a:p>
                  </p:txBody>
                </p:sp>
                <p:sp>
                  <p:nvSpPr>
                    <p:cNvPr id="501840" name="Line 80"/>
                    <p:cNvSpPr>
                      <a:spLocks noChangeShapeType="1"/>
                    </p:cNvSpPr>
                    <p:nvPr/>
                  </p:nvSpPr>
                  <p:spPr bwMode="auto">
                    <a:xfrm flipV="1">
                      <a:off x="4693" y="1857"/>
                      <a:ext cx="80" cy="26"/>
                    </a:xfrm>
                    <a:prstGeom prst="line">
                      <a:avLst/>
                    </a:prstGeom>
                    <a:noFill/>
                    <a:ln w="12700">
                      <a:solidFill>
                        <a:srgbClr val="808080"/>
                      </a:solidFill>
                      <a:round/>
                      <a:headEnd type="none" w="sm" len="sm"/>
                      <a:tailEnd type="none" w="sm" len="sm"/>
                    </a:ln>
                    <a:effectLst/>
                  </p:spPr>
                  <p:txBody>
                    <a:bodyPr/>
                    <a:lstStyle/>
                    <a:p>
                      <a:endParaRPr lang="nl-BE"/>
                    </a:p>
                  </p:txBody>
                </p:sp>
                <p:sp>
                  <p:nvSpPr>
                    <p:cNvPr id="501841" name="Line 81"/>
                    <p:cNvSpPr>
                      <a:spLocks noChangeShapeType="1"/>
                    </p:cNvSpPr>
                    <p:nvPr/>
                  </p:nvSpPr>
                  <p:spPr bwMode="auto">
                    <a:xfrm flipV="1">
                      <a:off x="4702" y="1858"/>
                      <a:ext cx="77" cy="28"/>
                    </a:xfrm>
                    <a:prstGeom prst="line">
                      <a:avLst/>
                    </a:prstGeom>
                    <a:noFill/>
                    <a:ln w="12700">
                      <a:solidFill>
                        <a:srgbClr val="808080"/>
                      </a:solidFill>
                      <a:round/>
                      <a:headEnd type="none" w="sm" len="sm"/>
                      <a:tailEnd type="none" w="sm" len="sm"/>
                    </a:ln>
                    <a:effectLst/>
                  </p:spPr>
                  <p:txBody>
                    <a:bodyPr/>
                    <a:lstStyle/>
                    <a:p>
                      <a:endParaRPr lang="nl-BE"/>
                    </a:p>
                  </p:txBody>
                </p:sp>
                <p:sp>
                  <p:nvSpPr>
                    <p:cNvPr id="501842" name="Line 82"/>
                    <p:cNvSpPr>
                      <a:spLocks noChangeShapeType="1"/>
                    </p:cNvSpPr>
                    <p:nvPr/>
                  </p:nvSpPr>
                  <p:spPr bwMode="auto">
                    <a:xfrm flipV="1">
                      <a:off x="4708" y="1859"/>
                      <a:ext cx="76" cy="30"/>
                    </a:xfrm>
                    <a:prstGeom prst="line">
                      <a:avLst/>
                    </a:prstGeom>
                    <a:noFill/>
                    <a:ln w="12700">
                      <a:solidFill>
                        <a:srgbClr val="808080"/>
                      </a:solidFill>
                      <a:round/>
                      <a:headEnd type="none" w="sm" len="sm"/>
                      <a:tailEnd type="none" w="sm" len="sm"/>
                    </a:ln>
                    <a:effectLst/>
                  </p:spPr>
                  <p:txBody>
                    <a:bodyPr/>
                    <a:lstStyle/>
                    <a:p>
                      <a:endParaRPr lang="nl-BE"/>
                    </a:p>
                  </p:txBody>
                </p:sp>
                <p:sp>
                  <p:nvSpPr>
                    <p:cNvPr id="501843" name="Line 83"/>
                    <p:cNvSpPr>
                      <a:spLocks noChangeShapeType="1"/>
                    </p:cNvSpPr>
                    <p:nvPr/>
                  </p:nvSpPr>
                  <p:spPr bwMode="auto">
                    <a:xfrm flipV="1">
                      <a:off x="4717" y="1865"/>
                      <a:ext cx="74" cy="29"/>
                    </a:xfrm>
                    <a:prstGeom prst="line">
                      <a:avLst/>
                    </a:prstGeom>
                    <a:noFill/>
                    <a:ln w="12700">
                      <a:solidFill>
                        <a:srgbClr val="808080"/>
                      </a:solidFill>
                      <a:round/>
                      <a:headEnd type="none" w="sm" len="sm"/>
                      <a:tailEnd type="none" w="sm" len="sm"/>
                    </a:ln>
                    <a:effectLst/>
                  </p:spPr>
                  <p:txBody>
                    <a:bodyPr/>
                    <a:lstStyle/>
                    <a:p>
                      <a:endParaRPr lang="nl-BE"/>
                    </a:p>
                  </p:txBody>
                </p:sp>
                <p:sp>
                  <p:nvSpPr>
                    <p:cNvPr id="501844" name="Line 84"/>
                    <p:cNvSpPr>
                      <a:spLocks noChangeShapeType="1"/>
                    </p:cNvSpPr>
                    <p:nvPr/>
                  </p:nvSpPr>
                  <p:spPr bwMode="auto">
                    <a:xfrm>
                      <a:off x="4693" y="1875"/>
                      <a:ext cx="37" cy="20"/>
                    </a:xfrm>
                    <a:prstGeom prst="line">
                      <a:avLst/>
                    </a:prstGeom>
                    <a:noFill/>
                    <a:ln w="12700">
                      <a:solidFill>
                        <a:srgbClr val="808080"/>
                      </a:solidFill>
                      <a:round/>
                      <a:headEnd type="none" w="sm" len="sm"/>
                      <a:tailEnd type="none" w="sm" len="sm"/>
                    </a:ln>
                    <a:effectLst/>
                  </p:spPr>
                  <p:txBody>
                    <a:bodyPr/>
                    <a:lstStyle/>
                    <a:p>
                      <a:endParaRPr lang="nl-BE"/>
                    </a:p>
                  </p:txBody>
                </p:sp>
                <p:sp>
                  <p:nvSpPr>
                    <p:cNvPr id="501845" name="Line 85"/>
                    <p:cNvSpPr>
                      <a:spLocks noChangeShapeType="1"/>
                    </p:cNvSpPr>
                    <p:nvPr/>
                  </p:nvSpPr>
                  <p:spPr bwMode="auto">
                    <a:xfrm>
                      <a:off x="4700" y="1872"/>
                      <a:ext cx="40" cy="17"/>
                    </a:xfrm>
                    <a:prstGeom prst="line">
                      <a:avLst/>
                    </a:prstGeom>
                    <a:noFill/>
                    <a:ln w="12700">
                      <a:solidFill>
                        <a:srgbClr val="808080"/>
                      </a:solidFill>
                      <a:round/>
                      <a:headEnd type="none" w="sm" len="sm"/>
                      <a:tailEnd type="none" w="sm" len="sm"/>
                    </a:ln>
                    <a:effectLst/>
                  </p:spPr>
                  <p:txBody>
                    <a:bodyPr/>
                    <a:lstStyle/>
                    <a:p>
                      <a:endParaRPr lang="nl-BE"/>
                    </a:p>
                  </p:txBody>
                </p:sp>
                <p:sp>
                  <p:nvSpPr>
                    <p:cNvPr id="501846" name="Line 86"/>
                    <p:cNvSpPr>
                      <a:spLocks noChangeShapeType="1"/>
                    </p:cNvSpPr>
                    <p:nvPr/>
                  </p:nvSpPr>
                  <p:spPr bwMode="auto">
                    <a:xfrm>
                      <a:off x="4719" y="1867"/>
                      <a:ext cx="37" cy="17"/>
                    </a:xfrm>
                    <a:prstGeom prst="line">
                      <a:avLst/>
                    </a:prstGeom>
                    <a:noFill/>
                    <a:ln w="12700">
                      <a:solidFill>
                        <a:srgbClr val="808080"/>
                      </a:solidFill>
                      <a:round/>
                      <a:headEnd type="none" w="sm" len="sm"/>
                      <a:tailEnd type="none" w="sm" len="sm"/>
                    </a:ln>
                    <a:effectLst/>
                  </p:spPr>
                  <p:txBody>
                    <a:bodyPr/>
                    <a:lstStyle/>
                    <a:p>
                      <a:endParaRPr lang="nl-BE"/>
                    </a:p>
                  </p:txBody>
                </p:sp>
                <p:sp>
                  <p:nvSpPr>
                    <p:cNvPr id="501847" name="Line 87"/>
                    <p:cNvSpPr>
                      <a:spLocks noChangeShapeType="1"/>
                    </p:cNvSpPr>
                    <p:nvPr/>
                  </p:nvSpPr>
                  <p:spPr bwMode="auto">
                    <a:xfrm>
                      <a:off x="4728" y="1863"/>
                      <a:ext cx="38" cy="18"/>
                    </a:xfrm>
                    <a:prstGeom prst="line">
                      <a:avLst/>
                    </a:prstGeom>
                    <a:noFill/>
                    <a:ln w="12700">
                      <a:solidFill>
                        <a:srgbClr val="808080"/>
                      </a:solidFill>
                      <a:round/>
                      <a:headEnd type="none" w="sm" len="sm"/>
                      <a:tailEnd type="none" w="sm" len="sm"/>
                    </a:ln>
                    <a:effectLst/>
                  </p:spPr>
                  <p:txBody>
                    <a:bodyPr/>
                    <a:lstStyle/>
                    <a:p>
                      <a:endParaRPr lang="nl-BE"/>
                    </a:p>
                  </p:txBody>
                </p:sp>
                <p:sp>
                  <p:nvSpPr>
                    <p:cNvPr id="501848" name="Line 88"/>
                    <p:cNvSpPr>
                      <a:spLocks noChangeShapeType="1"/>
                    </p:cNvSpPr>
                    <p:nvPr/>
                  </p:nvSpPr>
                  <p:spPr bwMode="auto">
                    <a:xfrm>
                      <a:off x="4736" y="1860"/>
                      <a:ext cx="38" cy="19"/>
                    </a:xfrm>
                    <a:prstGeom prst="line">
                      <a:avLst/>
                    </a:prstGeom>
                    <a:noFill/>
                    <a:ln w="12700">
                      <a:solidFill>
                        <a:srgbClr val="808080"/>
                      </a:solidFill>
                      <a:round/>
                      <a:headEnd type="none" w="sm" len="sm"/>
                      <a:tailEnd type="none" w="sm" len="sm"/>
                    </a:ln>
                    <a:effectLst/>
                  </p:spPr>
                  <p:txBody>
                    <a:bodyPr/>
                    <a:lstStyle/>
                    <a:p>
                      <a:endParaRPr lang="nl-BE"/>
                    </a:p>
                  </p:txBody>
                </p:sp>
                <p:sp>
                  <p:nvSpPr>
                    <p:cNvPr id="501849" name="Line 89"/>
                    <p:cNvSpPr>
                      <a:spLocks noChangeShapeType="1"/>
                    </p:cNvSpPr>
                    <p:nvPr/>
                  </p:nvSpPr>
                  <p:spPr bwMode="auto">
                    <a:xfrm>
                      <a:off x="4745" y="1858"/>
                      <a:ext cx="36" cy="16"/>
                    </a:xfrm>
                    <a:prstGeom prst="line">
                      <a:avLst/>
                    </a:prstGeom>
                    <a:noFill/>
                    <a:ln w="12700">
                      <a:solidFill>
                        <a:srgbClr val="808080"/>
                      </a:solidFill>
                      <a:round/>
                      <a:headEnd type="none" w="sm" len="sm"/>
                      <a:tailEnd type="none" w="sm" len="sm"/>
                    </a:ln>
                    <a:effectLst/>
                  </p:spPr>
                  <p:txBody>
                    <a:bodyPr/>
                    <a:lstStyle/>
                    <a:p>
                      <a:endParaRPr lang="nl-BE"/>
                    </a:p>
                  </p:txBody>
                </p:sp>
                <p:sp>
                  <p:nvSpPr>
                    <p:cNvPr id="501850" name="Line 90"/>
                    <p:cNvSpPr>
                      <a:spLocks noChangeShapeType="1"/>
                    </p:cNvSpPr>
                    <p:nvPr/>
                  </p:nvSpPr>
                  <p:spPr bwMode="auto">
                    <a:xfrm>
                      <a:off x="4753" y="1854"/>
                      <a:ext cx="38" cy="16"/>
                    </a:xfrm>
                    <a:prstGeom prst="line">
                      <a:avLst/>
                    </a:prstGeom>
                    <a:noFill/>
                    <a:ln w="12700">
                      <a:solidFill>
                        <a:srgbClr val="808080"/>
                      </a:solidFill>
                      <a:round/>
                      <a:headEnd type="none" w="sm" len="sm"/>
                      <a:tailEnd type="none" w="sm" len="sm"/>
                    </a:ln>
                    <a:effectLst/>
                  </p:spPr>
                  <p:txBody>
                    <a:bodyPr/>
                    <a:lstStyle/>
                    <a:p>
                      <a:endParaRPr lang="nl-BE"/>
                    </a:p>
                  </p:txBody>
                </p:sp>
                <p:sp>
                  <p:nvSpPr>
                    <p:cNvPr id="501851" name="Line 91"/>
                    <p:cNvSpPr>
                      <a:spLocks noChangeShapeType="1"/>
                    </p:cNvSpPr>
                    <p:nvPr/>
                  </p:nvSpPr>
                  <p:spPr bwMode="auto">
                    <a:xfrm>
                      <a:off x="4676" y="1865"/>
                      <a:ext cx="17" cy="6"/>
                    </a:xfrm>
                    <a:prstGeom prst="line">
                      <a:avLst/>
                    </a:prstGeom>
                    <a:noFill/>
                    <a:ln w="12700">
                      <a:solidFill>
                        <a:srgbClr val="808080"/>
                      </a:solidFill>
                      <a:round/>
                      <a:headEnd type="none" w="sm" len="sm"/>
                      <a:tailEnd type="none" w="sm" len="sm"/>
                    </a:ln>
                    <a:effectLst/>
                  </p:spPr>
                  <p:txBody>
                    <a:bodyPr/>
                    <a:lstStyle/>
                    <a:p>
                      <a:endParaRPr lang="nl-BE"/>
                    </a:p>
                  </p:txBody>
                </p:sp>
                <p:sp>
                  <p:nvSpPr>
                    <p:cNvPr id="501852" name="Line 92"/>
                    <p:cNvSpPr>
                      <a:spLocks noChangeShapeType="1"/>
                    </p:cNvSpPr>
                    <p:nvPr/>
                  </p:nvSpPr>
                  <p:spPr bwMode="auto">
                    <a:xfrm>
                      <a:off x="4689" y="1860"/>
                      <a:ext cx="16" cy="8"/>
                    </a:xfrm>
                    <a:prstGeom prst="line">
                      <a:avLst/>
                    </a:prstGeom>
                    <a:noFill/>
                    <a:ln w="12700">
                      <a:solidFill>
                        <a:srgbClr val="808080"/>
                      </a:solidFill>
                      <a:round/>
                      <a:headEnd type="none" w="sm" len="sm"/>
                      <a:tailEnd type="none" w="sm" len="sm"/>
                    </a:ln>
                    <a:effectLst/>
                  </p:spPr>
                  <p:txBody>
                    <a:bodyPr/>
                    <a:lstStyle/>
                    <a:p>
                      <a:endParaRPr lang="nl-BE"/>
                    </a:p>
                  </p:txBody>
                </p:sp>
                <p:sp>
                  <p:nvSpPr>
                    <p:cNvPr id="501853" name="Line 93"/>
                    <p:cNvSpPr>
                      <a:spLocks noChangeShapeType="1"/>
                    </p:cNvSpPr>
                    <p:nvPr/>
                  </p:nvSpPr>
                  <p:spPr bwMode="auto">
                    <a:xfrm>
                      <a:off x="4699" y="1858"/>
                      <a:ext cx="19" cy="7"/>
                    </a:xfrm>
                    <a:prstGeom prst="line">
                      <a:avLst/>
                    </a:prstGeom>
                    <a:noFill/>
                    <a:ln w="12700">
                      <a:solidFill>
                        <a:srgbClr val="808080"/>
                      </a:solidFill>
                      <a:round/>
                      <a:headEnd type="none" w="sm" len="sm"/>
                      <a:tailEnd type="none" w="sm" len="sm"/>
                    </a:ln>
                    <a:effectLst/>
                  </p:spPr>
                  <p:txBody>
                    <a:bodyPr/>
                    <a:lstStyle/>
                    <a:p>
                      <a:endParaRPr lang="nl-BE"/>
                    </a:p>
                  </p:txBody>
                </p:sp>
                <p:sp>
                  <p:nvSpPr>
                    <p:cNvPr id="501854" name="Line 94"/>
                    <p:cNvSpPr>
                      <a:spLocks noChangeShapeType="1"/>
                    </p:cNvSpPr>
                    <p:nvPr/>
                  </p:nvSpPr>
                  <p:spPr bwMode="auto">
                    <a:xfrm>
                      <a:off x="4710" y="1854"/>
                      <a:ext cx="18" cy="5"/>
                    </a:xfrm>
                    <a:prstGeom prst="line">
                      <a:avLst/>
                    </a:prstGeom>
                    <a:noFill/>
                    <a:ln w="12700">
                      <a:solidFill>
                        <a:srgbClr val="808080"/>
                      </a:solidFill>
                      <a:round/>
                      <a:headEnd type="none" w="sm" len="sm"/>
                      <a:tailEnd type="none" w="sm" len="sm"/>
                    </a:ln>
                    <a:effectLst/>
                  </p:spPr>
                  <p:txBody>
                    <a:bodyPr/>
                    <a:lstStyle/>
                    <a:p>
                      <a:endParaRPr lang="nl-BE"/>
                    </a:p>
                  </p:txBody>
                </p:sp>
                <p:sp>
                  <p:nvSpPr>
                    <p:cNvPr id="501855" name="Line 95"/>
                    <p:cNvSpPr>
                      <a:spLocks noChangeShapeType="1"/>
                    </p:cNvSpPr>
                    <p:nvPr/>
                  </p:nvSpPr>
                  <p:spPr bwMode="auto">
                    <a:xfrm>
                      <a:off x="4724" y="1850"/>
                      <a:ext cx="15" cy="7"/>
                    </a:xfrm>
                    <a:prstGeom prst="line">
                      <a:avLst/>
                    </a:prstGeom>
                    <a:noFill/>
                    <a:ln w="12700">
                      <a:solidFill>
                        <a:srgbClr val="808080"/>
                      </a:solidFill>
                      <a:round/>
                      <a:headEnd type="none" w="sm" len="sm"/>
                      <a:tailEnd type="none" w="sm" len="sm"/>
                    </a:ln>
                    <a:effectLst/>
                  </p:spPr>
                  <p:txBody>
                    <a:bodyPr/>
                    <a:lstStyle/>
                    <a:p>
                      <a:endParaRPr lang="nl-BE"/>
                    </a:p>
                  </p:txBody>
                </p:sp>
                <p:sp>
                  <p:nvSpPr>
                    <p:cNvPr id="501856" name="Line 96"/>
                    <p:cNvSpPr>
                      <a:spLocks noChangeShapeType="1"/>
                    </p:cNvSpPr>
                    <p:nvPr/>
                  </p:nvSpPr>
                  <p:spPr bwMode="auto">
                    <a:xfrm>
                      <a:off x="4736" y="1846"/>
                      <a:ext cx="15" cy="6"/>
                    </a:xfrm>
                    <a:prstGeom prst="line">
                      <a:avLst/>
                    </a:prstGeom>
                    <a:noFill/>
                    <a:ln w="12700">
                      <a:solidFill>
                        <a:srgbClr val="808080"/>
                      </a:solidFill>
                      <a:round/>
                      <a:headEnd type="none" w="sm" len="sm"/>
                      <a:tailEnd type="none" w="sm" len="sm"/>
                    </a:ln>
                    <a:effectLst/>
                  </p:spPr>
                  <p:txBody>
                    <a:bodyPr/>
                    <a:lstStyle/>
                    <a:p>
                      <a:endParaRPr lang="nl-BE"/>
                    </a:p>
                  </p:txBody>
                </p:sp>
              </p:grpSp>
            </p:grpSp>
          </p:grpSp>
        </p:grpSp>
        <p:grpSp>
          <p:nvGrpSpPr>
            <p:cNvPr id="17" name="Group 97"/>
            <p:cNvGrpSpPr>
              <a:grpSpLocks/>
            </p:cNvGrpSpPr>
            <p:nvPr/>
          </p:nvGrpSpPr>
          <p:grpSpPr bwMode="auto">
            <a:xfrm>
              <a:off x="4657" y="1731"/>
              <a:ext cx="273" cy="395"/>
              <a:chOff x="4657" y="1731"/>
              <a:chExt cx="273" cy="395"/>
            </a:xfrm>
          </p:grpSpPr>
          <p:grpSp>
            <p:nvGrpSpPr>
              <p:cNvPr id="18" name="Group 98"/>
              <p:cNvGrpSpPr>
                <a:grpSpLocks/>
              </p:cNvGrpSpPr>
              <p:nvPr/>
            </p:nvGrpSpPr>
            <p:grpSpPr bwMode="auto">
              <a:xfrm>
                <a:off x="4796" y="1815"/>
                <a:ext cx="37" cy="65"/>
                <a:chOff x="4796" y="1815"/>
                <a:chExt cx="37" cy="65"/>
              </a:xfrm>
            </p:grpSpPr>
            <p:sp>
              <p:nvSpPr>
                <p:cNvPr id="501859" name="Freeform 99"/>
                <p:cNvSpPr>
                  <a:spLocks/>
                </p:cNvSpPr>
                <p:nvPr/>
              </p:nvSpPr>
              <p:spPr bwMode="auto">
                <a:xfrm>
                  <a:off x="4796" y="1815"/>
                  <a:ext cx="37" cy="65"/>
                </a:xfrm>
                <a:custGeom>
                  <a:avLst/>
                  <a:gdLst/>
                  <a:ahLst/>
                  <a:cxnLst>
                    <a:cxn ang="0">
                      <a:pos x="36" y="23"/>
                    </a:cxn>
                    <a:cxn ang="0">
                      <a:pos x="29" y="14"/>
                    </a:cxn>
                    <a:cxn ang="0">
                      <a:pos x="22" y="10"/>
                    </a:cxn>
                    <a:cxn ang="0">
                      <a:pos x="20" y="4"/>
                    </a:cxn>
                    <a:cxn ang="0">
                      <a:pos x="18" y="0"/>
                    </a:cxn>
                    <a:cxn ang="0">
                      <a:pos x="10" y="0"/>
                    </a:cxn>
                    <a:cxn ang="0">
                      <a:pos x="0" y="5"/>
                    </a:cxn>
                    <a:cxn ang="0">
                      <a:pos x="2" y="16"/>
                    </a:cxn>
                    <a:cxn ang="0">
                      <a:pos x="5" y="23"/>
                    </a:cxn>
                    <a:cxn ang="0">
                      <a:pos x="13" y="43"/>
                    </a:cxn>
                    <a:cxn ang="0">
                      <a:pos x="23" y="64"/>
                    </a:cxn>
                    <a:cxn ang="0">
                      <a:pos x="36" y="23"/>
                    </a:cxn>
                  </a:cxnLst>
                  <a:rect l="0" t="0" r="r" b="b"/>
                  <a:pathLst>
                    <a:path w="37" h="65">
                      <a:moveTo>
                        <a:pt x="36" y="23"/>
                      </a:moveTo>
                      <a:lnTo>
                        <a:pt x="29" y="14"/>
                      </a:lnTo>
                      <a:lnTo>
                        <a:pt x="22" y="10"/>
                      </a:lnTo>
                      <a:lnTo>
                        <a:pt x="20" y="4"/>
                      </a:lnTo>
                      <a:lnTo>
                        <a:pt x="18" y="0"/>
                      </a:lnTo>
                      <a:lnTo>
                        <a:pt x="10" y="0"/>
                      </a:lnTo>
                      <a:lnTo>
                        <a:pt x="0" y="5"/>
                      </a:lnTo>
                      <a:lnTo>
                        <a:pt x="2" y="16"/>
                      </a:lnTo>
                      <a:lnTo>
                        <a:pt x="5" y="23"/>
                      </a:lnTo>
                      <a:lnTo>
                        <a:pt x="13" y="43"/>
                      </a:lnTo>
                      <a:lnTo>
                        <a:pt x="23" y="64"/>
                      </a:lnTo>
                      <a:lnTo>
                        <a:pt x="36" y="23"/>
                      </a:lnTo>
                    </a:path>
                  </a:pathLst>
                </a:custGeom>
                <a:solidFill>
                  <a:srgbClr val="C0C0C0"/>
                </a:solidFill>
                <a:ln w="12700" cap="rnd" cmpd="sng">
                  <a:solidFill>
                    <a:srgbClr val="000000"/>
                  </a:solidFill>
                  <a:prstDash val="solid"/>
                  <a:round/>
                  <a:headEnd type="none" w="sm" len="sm"/>
                  <a:tailEnd type="none" w="sm" len="sm"/>
                </a:ln>
                <a:effectLst/>
              </p:spPr>
              <p:txBody>
                <a:bodyPr/>
                <a:lstStyle/>
                <a:p>
                  <a:endParaRPr lang="nl-BE"/>
                </a:p>
              </p:txBody>
            </p:sp>
            <p:sp>
              <p:nvSpPr>
                <p:cNvPr id="501860" name="Freeform 100"/>
                <p:cNvSpPr>
                  <a:spLocks/>
                </p:cNvSpPr>
                <p:nvPr/>
              </p:nvSpPr>
              <p:spPr bwMode="auto">
                <a:xfrm>
                  <a:off x="4801" y="1820"/>
                  <a:ext cx="26" cy="42"/>
                </a:xfrm>
                <a:custGeom>
                  <a:avLst/>
                  <a:gdLst/>
                  <a:ahLst/>
                  <a:cxnLst>
                    <a:cxn ang="0">
                      <a:pos x="14" y="0"/>
                    </a:cxn>
                    <a:cxn ang="0">
                      <a:pos x="12" y="2"/>
                    </a:cxn>
                    <a:cxn ang="0">
                      <a:pos x="5" y="5"/>
                    </a:cxn>
                    <a:cxn ang="0">
                      <a:pos x="0" y="5"/>
                    </a:cxn>
                    <a:cxn ang="0">
                      <a:pos x="4" y="13"/>
                    </a:cxn>
                    <a:cxn ang="0">
                      <a:pos x="8" y="13"/>
                    </a:cxn>
                    <a:cxn ang="0">
                      <a:pos x="11" y="11"/>
                    </a:cxn>
                    <a:cxn ang="0">
                      <a:pos x="10" y="14"/>
                    </a:cxn>
                    <a:cxn ang="0">
                      <a:pos x="4" y="15"/>
                    </a:cxn>
                    <a:cxn ang="0">
                      <a:pos x="8" y="25"/>
                    </a:cxn>
                    <a:cxn ang="0">
                      <a:pos x="10" y="33"/>
                    </a:cxn>
                    <a:cxn ang="0">
                      <a:pos x="12" y="28"/>
                    </a:cxn>
                    <a:cxn ang="0">
                      <a:pos x="13" y="21"/>
                    </a:cxn>
                    <a:cxn ang="0">
                      <a:pos x="13" y="16"/>
                    </a:cxn>
                    <a:cxn ang="0">
                      <a:pos x="14" y="18"/>
                    </a:cxn>
                    <a:cxn ang="0">
                      <a:pos x="14" y="23"/>
                    </a:cxn>
                    <a:cxn ang="0">
                      <a:pos x="13" y="31"/>
                    </a:cxn>
                    <a:cxn ang="0">
                      <a:pos x="12" y="35"/>
                    </a:cxn>
                    <a:cxn ang="0">
                      <a:pos x="14" y="41"/>
                    </a:cxn>
                    <a:cxn ang="0">
                      <a:pos x="18" y="26"/>
                    </a:cxn>
                    <a:cxn ang="0">
                      <a:pos x="20" y="21"/>
                    </a:cxn>
                    <a:cxn ang="0">
                      <a:pos x="23" y="14"/>
                    </a:cxn>
                    <a:cxn ang="0">
                      <a:pos x="25" y="12"/>
                    </a:cxn>
                    <a:cxn ang="0">
                      <a:pos x="22" y="9"/>
                    </a:cxn>
                    <a:cxn ang="0">
                      <a:pos x="17" y="7"/>
                    </a:cxn>
                    <a:cxn ang="0">
                      <a:pos x="14" y="8"/>
                    </a:cxn>
                    <a:cxn ang="0">
                      <a:pos x="16" y="5"/>
                    </a:cxn>
                    <a:cxn ang="0">
                      <a:pos x="14" y="0"/>
                    </a:cxn>
                  </a:cxnLst>
                  <a:rect l="0" t="0" r="r" b="b"/>
                  <a:pathLst>
                    <a:path w="26" h="42">
                      <a:moveTo>
                        <a:pt x="14" y="0"/>
                      </a:moveTo>
                      <a:lnTo>
                        <a:pt x="12" y="2"/>
                      </a:lnTo>
                      <a:lnTo>
                        <a:pt x="5" y="5"/>
                      </a:lnTo>
                      <a:lnTo>
                        <a:pt x="0" y="5"/>
                      </a:lnTo>
                      <a:lnTo>
                        <a:pt x="4" y="13"/>
                      </a:lnTo>
                      <a:lnTo>
                        <a:pt x="8" y="13"/>
                      </a:lnTo>
                      <a:lnTo>
                        <a:pt x="11" y="11"/>
                      </a:lnTo>
                      <a:lnTo>
                        <a:pt x="10" y="14"/>
                      </a:lnTo>
                      <a:lnTo>
                        <a:pt x="4" y="15"/>
                      </a:lnTo>
                      <a:lnTo>
                        <a:pt x="8" y="25"/>
                      </a:lnTo>
                      <a:lnTo>
                        <a:pt x="10" y="33"/>
                      </a:lnTo>
                      <a:lnTo>
                        <a:pt x="12" y="28"/>
                      </a:lnTo>
                      <a:lnTo>
                        <a:pt x="13" y="21"/>
                      </a:lnTo>
                      <a:lnTo>
                        <a:pt x="13" y="16"/>
                      </a:lnTo>
                      <a:lnTo>
                        <a:pt x="14" y="18"/>
                      </a:lnTo>
                      <a:lnTo>
                        <a:pt x="14" y="23"/>
                      </a:lnTo>
                      <a:lnTo>
                        <a:pt x="13" y="31"/>
                      </a:lnTo>
                      <a:lnTo>
                        <a:pt x="12" y="35"/>
                      </a:lnTo>
                      <a:lnTo>
                        <a:pt x="14" y="41"/>
                      </a:lnTo>
                      <a:lnTo>
                        <a:pt x="18" y="26"/>
                      </a:lnTo>
                      <a:lnTo>
                        <a:pt x="20" y="21"/>
                      </a:lnTo>
                      <a:lnTo>
                        <a:pt x="23" y="14"/>
                      </a:lnTo>
                      <a:lnTo>
                        <a:pt x="25" y="12"/>
                      </a:lnTo>
                      <a:lnTo>
                        <a:pt x="22" y="9"/>
                      </a:lnTo>
                      <a:lnTo>
                        <a:pt x="17" y="7"/>
                      </a:lnTo>
                      <a:lnTo>
                        <a:pt x="14" y="8"/>
                      </a:lnTo>
                      <a:lnTo>
                        <a:pt x="16" y="5"/>
                      </a:lnTo>
                      <a:lnTo>
                        <a:pt x="14" y="0"/>
                      </a:lnTo>
                    </a:path>
                  </a:pathLst>
                </a:custGeom>
                <a:solidFill>
                  <a:srgbClr val="E0E0E0"/>
                </a:solidFill>
                <a:ln w="9525" cap="rnd">
                  <a:noFill/>
                  <a:round/>
                  <a:headEnd type="none" w="sm" len="sm"/>
                  <a:tailEnd type="none" w="sm" len="sm"/>
                </a:ln>
                <a:effectLst/>
              </p:spPr>
              <p:txBody>
                <a:bodyPr/>
                <a:lstStyle/>
                <a:p>
                  <a:endParaRPr lang="nl-BE"/>
                </a:p>
              </p:txBody>
            </p:sp>
          </p:grpSp>
          <p:grpSp>
            <p:nvGrpSpPr>
              <p:cNvPr id="19" name="Group 101"/>
              <p:cNvGrpSpPr>
                <a:grpSpLocks/>
              </p:cNvGrpSpPr>
              <p:nvPr/>
            </p:nvGrpSpPr>
            <p:grpSpPr bwMode="auto">
              <a:xfrm>
                <a:off x="4791" y="1779"/>
                <a:ext cx="47" cy="45"/>
                <a:chOff x="4791" y="1779"/>
                <a:chExt cx="47" cy="45"/>
              </a:xfrm>
            </p:grpSpPr>
            <p:sp>
              <p:nvSpPr>
                <p:cNvPr id="501862" name="Freeform 102"/>
                <p:cNvSpPr>
                  <a:spLocks/>
                </p:cNvSpPr>
                <p:nvPr/>
              </p:nvSpPr>
              <p:spPr bwMode="auto">
                <a:xfrm>
                  <a:off x="4791" y="1780"/>
                  <a:ext cx="35" cy="44"/>
                </a:xfrm>
                <a:custGeom>
                  <a:avLst/>
                  <a:gdLst/>
                  <a:ahLst/>
                  <a:cxnLst>
                    <a:cxn ang="0">
                      <a:pos x="34" y="16"/>
                    </a:cxn>
                    <a:cxn ang="0">
                      <a:pos x="32" y="18"/>
                    </a:cxn>
                    <a:cxn ang="0">
                      <a:pos x="30" y="19"/>
                    </a:cxn>
                    <a:cxn ang="0">
                      <a:pos x="29" y="23"/>
                    </a:cxn>
                    <a:cxn ang="0">
                      <a:pos x="28" y="25"/>
                    </a:cxn>
                    <a:cxn ang="0">
                      <a:pos x="26" y="26"/>
                    </a:cxn>
                    <a:cxn ang="0">
                      <a:pos x="24" y="27"/>
                    </a:cxn>
                    <a:cxn ang="0">
                      <a:pos x="21" y="28"/>
                    </a:cxn>
                    <a:cxn ang="0">
                      <a:pos x="20" y="30"/>
                    </a:cxn>
                    <a:cxn ang="0">
                      <a:pos x="20" y="32"/>
                    </a:cxn>
                    <a:cxn ang="0">
                      <a:pos x="21" y="38"/>
                    </a:cxn>
                    <a:cxn ang="0">
                      <a:pos x="17" y="41"/>
                    </a:cxn>
                    <a:cxn ang="0">
                      <a:pos x="13" y="43"/>
                    </a:cxn>
                    <a:cxn ang="0">
                      <a:pos x="9" y="43"/>
                    </a:cxn>
                    <a:cxn ang="0">
                      <a:pos x="6" y="43"/>
                    </a:cxn>
                    <a:cxn ang="0">
                      <a:pos x="5" y="39"/>
                    </a:cxn>
                    <a:cxn ang="0">
                      <a:pos x="5" y="31"/>
                    </a:cxn>
                    <a:cxn ang="0">
                      <a:pos x="2" y="28"/>
                    </a:cxn>
                    <a:cxn ang="0">
                      <a:pos x="0" y="25"/>
                    </a:cxn>
                    <a:cxn ang="0">
                      <a:pos x="0" y="20"/>
                    </a:cxn>
                    <a:cxn ang="0">
                      <a:pos x="0" y="16"/>
                    </a:cxn>
                    <a:cxn ang="0">
                      <a:pos x="0" y="13"/>
                    </a:cxn>
                    <a:cxn ang="0">
                      <a:pos x="0" y="11"/>
                    </a:cxn>
                    <a:cxn ang="0">
                      <a:pos x="0" y="8"/>
                    </a:cxn>
                    <a:cxn ang="0">
                      <a:pos x="3" y="5"/>
                    </a:cxn>
                    <a:cxn ang="0">
                      <a:pos x="5" y="5"/>
                    </a:cxn>
                    <a:cxn ang="0">
                      <a:pos x="6" y="4"/>
                    </a:cxn>
                    <a:cxn ang="0">
                      <a:pos x="8" y="3"/>
                    </a:cxn>
                    <a:cxn ang="0">
                      <a:pos x="11" y="4"/>
                    </a:cxn>
                    <a:cxn ang="0">
                      <a:pos x="13" y="1"/>
                    </a:cxn>
                    <a:cxn ang="0">
                      <a:pos x="15" y="0"/>
                    </a:cxn>
                    <a:cxn ang="0">
                      <a:pos x="18" y="3"/>
                    </a:cxn>
                    <a:cxn ang="0">
                      <a:pos x="19" y="0"/>
                    </a:cxn>
                    <a:cxn ang="0">
                      <a:pos x="24" y="0"/>
                    </a:cxn>
                    <a:cxn ang="0">
                      <a:pos x="25" y="5"/>
                    </a:cxn>
                    <a:cxn ang="0">
                      <a:pos x="26" y="7"/>
                    </a:cxn>
                    <a:cxn ang="0">
                      <a:pos x="26" y="11"/>
                    </a:cxn>
                    <a:cxn ang="0">
                      <a:pos x="27" y="16"/>
                    </a:cxn>
                    <a:cxn ang="0">
                      <a:pos x="29" y="14"/>
                    </a:cxn>
                    <a:cxn ang="0">
                      <a:pos x="29" y="11"/>
                    </a:cxn>
                    <a:cxn ang="0">
                      <a:pos x="29" y="8"/>
                    </a:cxn>
                    <a:cxn ang="0">
                      <a:pos x="30" y="7"/>
                    </a:cxn>
                    <a:cxn ang="0">
                      <a:pos x="32" y="6"/>
                    </a:cxn>
                    <a:cxn ang="0">
                      <a:pos x="34" y="6"/>
                    </a:cxn>
                    <a:cxn ang="0">
                      <a:pos x="34" y="8"/>
                    </a:cxn>
                    <a:cxn ang="0">
                      <a:pos x="33" y="9"/>
                    </a:cxn>
                    <a:cxn ang="0">
                      <a:pos x="33" y="13"/>
                    </a:cxn>
                    <a:cxn ang="0">
                      <a:pos x="34" y="16"/>
                    </a:cxn>
                  </a:cxnLst>
                  <a:rect l="0" t="0" r="r" b="b"/>
                  <a:pathLst>
                    <a:path w="35" h="44">
                      <a:moveTo>
                        <a:pt x="34" y="16"/>
                      </a:moveTo>
                      <a:lnTo>
                        <a:pt x="32" y="18"/>
                      </a:lnTo>
                      <a:lnTo>
                        <a:pt x="30" y="19"/>
                      </a:lnTo>
                      <a:lnTo>
                        <a:pt x="29" y="23"/>
                      </a:lnTo>
                      <a:lnTo>
                        <a:pt x="28" y="25"/>
                      </a:lnTo>
                      <a:lnTo>
                        <a:pt x="26" y="26"/>
                      </a:lnTo>
                      <a:lnTo>
                        <a:pt x="24" y="27"/>
                      </a:lnTo>
                      <a:lnTo>
                        <a:pt x="21" y="28"/>
                      </a:lnTo>
                      <a:lnTo>
                        <a:pt x="20" y="30"/>
                      </a:lnTo>
                      <a:lnTo>
                        <a:pt x="20" y="32"/>
                      </a:lnTo>
                      <a:lnTo>
                        <a:pt x="21" y="38"/>
                      </a:lnTo>
                      <a:lnTo>
                        <a:pt x="17" y="41"/>
                      </a:lnTo>
                      <a:lnTo>
                        <a:pt x="13" y="43"/>
                      </a:lnTo>
                      <a:lnTo>
                        <a:pt x="9" y="43"/>
                      </a:lnTo>
                      <a:lnTo>
                        <a:pt x="6" y="43"/>
                      </a:lnTo>
                      <a:lnTo>
                        <a:pt x="5" y="39"/>
                      </a:lnTo>
                      <a:lnTo>
                        <a:pt x="5" y="31"/>
                      </a:lnTo>
                      <a:lnTo>
                        <a:pt x="2" y="28"/>
                      </a:lnTo>
                      <a:lnTo>
                        <a:pt x="0" y="25"/>
                      </a:lnTo>
                      <a:lnTo>
                        <a:pt x="0" y="20"/>
                      </a:lnTo>
                      <a:lnTo>
                        <a:pt x="0" y="16"/>
                      </a:lnTo>
                      <a:lnTo>
                        <a:pt x="0" y="13"/>
                      </a:lnTo>
                      <a:lnTo>
                        <a:pt x="0" y="11"/>
                      </a:lnTo>
                      <a:lnTo>
                        <a:pt x="0" y="8"/>
                      </a:lnTo>
                      <a:lnTo>
                        <a:pt x="3" y="5"/>
                      </a:lnTo>
                      <a:lnTo>
                        <a:pt x="5" y="5"/>
                      </a:lnTo>
                      <a:lnTo>
                        <a:pt x="6" y="4"/>
                      </a:lnTo>
                      <a:lnTo>
                        <a:pt x="8" y="3"/>
                      </a:lnTo>
                      <a:lnTo>
                        <a:pt x="11" y="4"/>
                      </a:lnTo>
                      <a:lnTo>
                        <a:pt x="13" y="1"/>
                      </a:lnTo>
                      <a:lnTo>
                        <a:pt x="15" y="0"/>
                      </a:lnTo>
                      <a:lnTo>
                        <a:pt x="18" y="3"/>
                      </a:lnTo>
                      <a:lnTo>
                        <a:pt x="19" y="0"/>
                      </a:lnTo>
                      <a:lnTo>
                        <a:pt x="24" y="0"/>
                      </a:lnTo>
                      <a:lnTo>
                        <a:pt x="25" y="5"/>
                      </a:lnTo>
                      <a:lnTo>
                        <a:pt x="26" y="7"/>
                      </a:lnTo>
                      <a:lnTo>
                        <a:pt x="26" y="11"/>
                      </a:lnTo>
                      <a:lnTo>
                        <a:pt x="27" y="16"/>
                      </a:lnTo>
                      <a:lnTo>
                        <a:pt x="29" y="14"/>
                      </a:lnTo>
                      <a:lnTo>
                        <a:pt x="29" y="11"/>
                      </a:lnTo>
                      <a:lnTo>
                        <a:pt x="29" y="8"/>
                      </a:lnTo>
                      <a:lnTo>
                        <a:pt x="30" y="7"/>
                      </a:lnTo>
                      <a:lnTo>
                        <a:pt x="32" y="6"/>
                      </a:lnTo>
                      <a:lnTo>
                        <a:pt x="34" y="6"/>
                      </a:lnTo>
                      <a:lnTo>
                        <a:pt x="34" y="8"/>
                      </a:lnTo>
                      <a:lnTo>
                        <a:pt x="33" y="9"/>
                      </a:lnTo>
                      <a:lnTo>
                        <a:pt x="33" y="13"/>
                      </a:lnTo>
                      <a:lnTo>
                        <a:pt x="34" y="16"/>
                      </a:lnTo>
                    </a:path>
                  </a:pathLst>
                </a:custGeom>
                <a:solidFill>
                  <a:srgbClr val="FFC080"/>
                </a:solidFill>
                <a:ln w="12700" cap="rnd" cmpd="sng">
                  <a:solidFill>
                    <a:srgbClr val="402000"/>
                  </a:solidFill>
                  <a:prstDash val="solid"/>
                  <a:round/>
                  <a:headEnd type="none" w="sm" len="sm"/>
                  <a:tailEnd type="none" w="sm" len="sm"/>
                </a:ln>
                <a:effectLst/>
              </p:spPr>
              <p:txBody>
                <a:bodyPr/>
                <a:lstStyle/>
                <a:p>
                  <a:endParaRPr lang="nl-BE"/>
                </a:p>
              </p:txBody>
            </p:sp>
            <p:sp>
              <p:nvSpPr>
                <p:cNvPr id="501863" name="Freeform 103"/>
                <p:cNvSpPr>
                  <a:spLocks/>
                </p:cNvSpPr>
                <p:nvPr/>
              </p:nvSpPr>
              <p:spPr bwMode="auto">
                <a:xfrm>
                  <a:off x="4796" y="1785"/>
                  <a:ext cx="15" cy="15"/>
                </a:xfrm>
                <a:custGeom>
                  <a:avLst/>
                  <a:gdLst/>
                  <a:ahLst/>
                  <a:cxnLst>
                    <a:cxn ang="0">
                      <a:pos x="13" y="0"/>
                    </a:cxn>
                    <a:cxn ang="0">
                      <a:pos x="12" y="4"/>
                    </a:cxn>
                    <a:cxn ang="0">
                      <a:pos x="11" y="4"/>
                    </a:cxn>
                    <a:cxn ang="0">
                      <a:pos x="13" y="10"/>
                    </a:cxn>
                    <a:cxn ang="0">
                      <a:pos x="11" y="11"/>
                    </a:cxn>
                    <a:cxn ang="0">
                      <a:pos x="11" y="11"/>
                    </a:cxn>
                    <a:cxn ang="0">
                      <a:pos x="9" y="11"/>
                    </a:cxn>
                    <a:cxn ang="0">
                      <a:pos x="9" y="8"/>
                    </a:cxn>
                    <a:cxn ang="0">
                      <a:pos x="8" y="6"/>
                    </a:cxn>
                    <a:cxn ang="0">
                      <a:pos x="8" y="4"/>
                    </a:cxn>
                    <a:cxn ang="0">
                      <a:pos x="8" y="0"/>
                    </a:cxn>
                    <a:cxn ang="0">
                      <a:pos x="8" y="1"/>
                    </a:cxn>
                    <a:cxn ang="0">
                      <a:pos x="7" y="4"/>
                    </a:cxn>
                    <a:cxn ang="0">
                      <a:pos x="7" y="5"/>
                    </a:cxn>
                    <a:cxn ang="0">
                      <a:pos x="7" y="7"/>
                    </a:cxn>
                    <a:cxn ang="0">
                      <a:pos x="8" y="8"/>
                    </a:cxn>
                    <a:cxn ang="0">
                      <a:pos x="9" y="11"/>
                    </a:cxn>
                    <a:cxn ang="0">
                      <a:pos x="9" y="11"/>
                    </a:cxn>
                    <a:cxn ang="0">
                      <a:pos x="8" y="12"/>
                    </a:cxn>
                    <a:cxn ang="0">
                      <a:pos x="5" y="12"/>
                    </a:cxn>
                    <a:cxn ang="0">
                      <a:pos x="4" y="11"/>
                    </a:cxn>
                    <a:cxn ang="0">
                      <a:pos x="3" y="8"/>
                    </a:cxn>
                    <a:cxn ang="0">
                      <a:pos x="3" y="7"/>
                    </a:cxn>
                    <a:cxn ang="0">
                      <a:pos x="3" y="4"/>
                    </a:cxn>
                    <a:cxn ang="0">
                      <a:pos x="2" y="7"/>
                    </a:cxn>
                    <a:cxn ang="0">
                      <a:pos x="2" y="8"/>
                    </a:cxn>
                    <a:cxn ang="0">
                      <a:pos x="4" y="11"/>
                    </a:cxn>
                    <a:cxn ang="0">
                      <a:pos x="4" y="11"/>
                    </a:cxn>
                    <a:cxn ang="0">
                      <a:pos x="4" y="13"/>
                    </a:cxn>
                    <a:cxn ang="0">
                      <a:pos x="3" y="14"/>
                    </a:cxn>
                    <a:cxn ang="0">
                      <a:pos x="2" y="13"/>
                    </a:cxn>
                    <a:cxn ang="0">
                      <a:pos x="0" y="11"/>
                    </a:cxn>
                    <a:cxn ang="0">
                      <a:pos x="1" y="13"/>
                    </a:cxn>
                    <a:cxn ang="0">
                      <a:pos x="2" y="14"/>
                    </a:cxn>
                    <a:cxn ang="0">
                      <a:pos x="4" y="14"/>
                    </a:cxn>
                    <a:cxn ang="0">
                      <a:pos x="4" y="13"/>
                    </a:cxn>
                    <a:cxn ang="0">
                      <a:pos x="4" y="11"/>
                    </a:cxn>
                    <a:cxn ang="0">
                      <a:pos x="5" y="13"/>
                    </a:cxn>
                    <a:cxn ang="0">
                      <a:pos x="7" y="13"/>
                    </a:cxn>
                    <a:cxn ang="0">
                      <a:pos x="9" y="13"/>
                    </a:cxn>
                    <a:cxn ang="0">
                      <a:pos x="9" y="11"/>
                    </a:cxn>
                    <a:cxn ang="0">
                      <a:pos x="9" y="11"/>
                    </a:cxn>
                    <a:cxn ang="0">
                      <a:pos x="10" y="11"/>
                    </a:cxn>
                    <a:cxn ang="0">
                      <a:pos x="11" y="11"/>
                    </a:cxn>
                    <a:cxn ang="0">
                      <a:pos x="13" y="11"/>
                    </a:cxn>
                    <a:cxn ang="0">
                      <a:pos x="13" y="9"/>
                    </a:cxn>
                    <a:cxn ang="0">
                      <a:pos x="11" y="5"/>
                    </a:cxn>
                    <a:cxn ang="0">
                      <a:pos x="13" y="3"/>
                    </a:cxn>
                    <a:cxn ang="0">
                      <a:pos x="14" y="0"/>
                    </a:cxn>
                    <a:cxn ang="0">
                      <a:pos x="13" y="0"/>
                    </a:cxn>
                  </a:cxnLst>
                  <a:rect l="0" t="0" r="r" b="b"/>
                  <a:pathLst>
                    <a:path w="15" h="15">
                      <a:moveTo>
                        <a:pt x="13" y="0"/>
                      </a:moveTo>
                      <a:lnTo>
                        <a:pt x="12" y="4"/>
                      </a:lnTo>
                      <a:lnTo>
                        <a:pt x="11" y="4"/>
                      </a:lnTo>
                      <a:lnTo>
                        <a:pt x="13" y="10"/>
                      </a:lnTo>
                      <a:lnTo>
                        <a:pt x="11" y="11"/>
                      </a:lnTo>
                      <a:lnTo>
                        <a:pt x="11" y="11"/>
                      </a:lnTo>
                      <a:lnTo>
                        <a:pt x="9" y="11"/>
                      </a:lnTo>
                      <a:lnTo>
                        <a:pt x="9" y="8"/>
                      </a:lnTo>
                      <a:lnTo>
                        <a:pt x="8" y="6"/>
                      </a:lnTo>
                      <a:lnTo>
                        <a:pt x="8" y="4"/>
                      </a:lnTo>
                      <a:lnTo>
                        <a:pt x="8" y="0"/>
                      </a:lnTo>
                      <a:lnTo>
                        <a:pt x="8" y="1"/>
                      </a:lnTo>
                      <a:lnTo>
                        <a:pt x="7" y="4"/>
                      </a:lnTo>
                      <a:lnTo>
                        <a:pt x="7" y="5"/>
                      </a:lnTo>
                      <a:lnTo>
                        <a:pt x="7" y="7"/>
                      </a:lnTo>
                      <a:lnTo>
                        <a:pt x="8" y="8"/>
                      </a:lnTo>
                      <a:lnTo>
                        <a:pt x="9" y="11"/>
                      </a:lnTo>
                      <a:lnTo>
                        <a:pt x="9" y="11"/>
                      </a:lnTo>
                      <a:lnTo>
                        <a:pt x="8" y="12"/>
                      </a:lnTo>
                      <a:lnTo>
                        <a:pt x="5" y="12"/>
                      </a:lnTo>
                      <a:lnTo>
                        <a:pt x="4" y="11"/>
                      </a:lnTo>
                      <a:lnTo>
                        <a:pt x="3" y="8"/>
                      </a:lnTo>
                      <a:lnTo>
                        <a:pt x="3" y="7"/>
                      </a:lnTo>
                      <a:lnTo>
                        <a:pt x="3" y="4"/>
                      </a:lnTo>
                      <a:lnTo>
                        <a:pt x="2" y="7"/>
                      </a:lnTo>
                      <a:lnTo>
                        <a:pt x="2" y="8"/>
                      </a:lnTo>
                      <a:lnTo>
                        <a:pt x="4" y="11"/>
                      </a:lnTo>
                      <a:lnTo>
                        <a:pt x="4" y="11"/>
                      </a:lnTo>
                      <a:lnTo>
                        <a:pt x="4" y="13"/>
                      </a:lnTo>
                      <a:lnTo>
                        <a:pt x="3" y="14"/>
                      </a:lnTo>
                      <a:lnTo>
                        <a:pt x="2" y="13"/>
                      </a:lnTo>
                      <a:lnTo>
                        <a:pt x="0" y="11"/>
                      </a:lnTo>
                      <a:lnTo>
                        <a:pt x="1" y="13"/>
                      </a:lnTo>
                      <a:lnTo>
                        <a:pt x="2" y="14"/>
                      </a:lnTo>
                      <a:lnTo>
                        <a:pt x="4" y="14"/>
                      </a:lnTo>
                      <a:lnTo>
                        <a:pt x="4" y="13"/>
                      </a:lnTo>
                      <a:lnTo>
                        <a:pt x="4" y="11"/>
                      </a:lnTo>
                      <a:lnTo>
                        <a:pt x="5" y="13"/>
                      </a:lnTo>
                      <a:lnTo>
                        <a:pt x="7" y="13"/>
                      </a:lnTo>
                      <a:lnTo>
                        <a:pt x="9" y="13"/>
                      </a:lnTo>
                      <a:lnTo>
                        <a:pt x="9" y="11"/>
                      </a:lnTo>
                      <a:lnTo>
                        <a:pt x="9" y="11"/>
                      </a:lnTo>
                      <a:lnTo>
                        <a:pt x="10" y="11"/>
                      </a:lnTo>
                      <a:lnTo>
                        <a:pt x="11" y="11"/>
                      </a:lnTo>
                      <a:lnTo>
                        <a:pt x="13" y="11"/>
                      </a:lnTo>
                      <a:lnTo>
                        <a:pt x="13" y="9"/>
                      </a:lnTo>
                      <a:lnTo>
                        <a:pt x="11" y="5"/>
                      </a:lnTo>
                      <a:lnTo>
                        <a:pt x="13" y="3"/>
                      </a:lnTo>
                      <a:lnTo>
                        <a:pt x="14" y="0"/>
                      </a:lnTo>
                      <a:lnTo>
                        <a:pt x="13" y="0"/>
                      </a:lnTo>
                    </a:path>
                  </a:pathLst>
                </a:custGeom>
                <a:solidFill>
                  <a:srgbClr val="402000"/>
                </a:solidFill>
                <a:ln w="9525" cap="rnd">
                  <a:noFill/>
                  <a:round/>
                  <a:headEnd type="none" w="sm" len="sm"/>
                  <a:tailEnd type="none" w="sm" len="sm"/>
                </a:ln>
                <a:effectLst/>
              </p:spPr>
              <p:txBody>
                <a:bodyPr/>
                <a:lstStyle/>
                <a:p>
                  <a:endParaRPr lang="nl-BE"/>
                </a:p>
              </p:txBody>
            </p:sp>
            <p:sp>
              <p:nvSpPr>
                <p:cNvPr id="501864" name="Freeform 104"/>
                <p:cNvSpPr>
                  <a:spLocks/>
                </p:cNvSpPr>
                <p:nvPr/>
              </p:nvSpPr>
              <p:spPr bwMode="auto">
                <a:xfrm>
                  <a:off x="4808" y="1793"/>
                  <a:ext cx="1" cy="15"/>
                </a:xfrm>
                <a:custGeom>
                  <a:avLst/>
                  <a:gdLst/>
                  <a:ahLst/>
                  <a:cxnLst>
                    <a:cxn ang="0">
                      <a:pos x="0" y="14"/>
                    </a:cxn>
                    <a:cxn ang="0">
                      <a:pos x="0" y="0"/>
                    </a:cxn>
                    <a:cxn ang="0">
                      <a:pos x="0" y="14"/>
                    </a:cxn>
                  </a:cxnLst>
                  <a:rect l="0" t="0" r="r" b="b"/>
                  <a:pathLst>
                    <a:path w="1" h="15">
                      <a:moveTo>
                        <a:pt x="0" y="14"/>
                      </a:moveTo>
                      <a:lnTo>
                        <a:pt x="0" y="0"/>
                      </a:lnTo>
                      <a:lnTo>
                        <a:pt x="0" y="14"/>
                      </a:lnTo>
                    </a:path>
                  </a:pathLst>
                </a:custGeom>
                <a:solidFill>
                  <a:srgbClr val="402000"/>
                </a:solidFill>
                <a:ln w="9525" cap="rnd">
                  <a:noFill/>
                  <a:round/>
                  <a:headEnd type="none" w="sm" len="sm"/>
                  <a:tailEnd type="none" w="sm" len="sm"/>
                </a:ln>
                <a:effectLst/>
              </p:spPr>
              <p:txBody>
                <a:bodyPr/>
                <a:lstStyle/>
                <a:p>
                  <a:endParaRPr lang="nl-BE"/>
                </a:p>
              </p:txBody>
            </p:sp>
            <p:sp>
              <p:nvSpPr>
                <p:cNvPr id="501865" name="Freeform 105"/>
                <p:cNvSpPr>
                  <a:spLocks/>
                </p:cNvSpPr>
                <p:nvPr/>
              </p:nvSpPr>
              <p:spPr bwMode="auto">
                <a:xfrm>
                  <a:off x="4802" y="1793"/>
                  <a:ext cx="16" cy="15"/>
                </a:xfrm>
                <a:custGeom>
                  <a:avLst/>
                  <a:gdLst/>
                  <a:ahLst/>
                  <a:cxnLst>
                    <a:cxn ang="0">
                      <a:pos x="0" y="7"/>
                    </a:cxn>
                    <a:cxn ang="0">
                      <a:pos x="8" y="0"/>
                    </a:cxn>
                    <a:cxn ang="0">
                      <a:pos x="15" y="0"/>
                    </a:cxn>
                    <a:cxn ang="0">
                      <a:pos x="15" y="14"/>
                    </a:cxn>
                    <a:cxn ang="0">
                      <a:pos x="8" y="7"/>
                    </a:cxn>
                    <a:cxn ang="0">
                      <a:pos x="8" y="0"/>
                    </a:cxn>
                    <a:cxn ang="0">
                      <a:pos x="0" y="7"/>
                    </a:cxn>
                  </a:cxnLst>
                  <a:rect l="0" t="0" r="r" b="b"/>
                  <a:pathLst>
                    <a:path w="16" h="15">
                      <a:moveTo>
                        <a:pt x="0" y="7"/>
                      </a:moveTo>
                      <a:lnTo>
                        <a:pt x="8" y="0"/>
                      </a:lnTo>
                      <a:lnTo>
                        <a:pt x="15" y="0"/>
                      </a:lnTo>
                      <a:lnTo>
                        <a:pt x="15" y="14"/>
                      </a:lnTo>
                      <a:lnTo>
                        <a:pt x="8" y="7"/>
                      </a:lnTo>
                      <a:lnTo>
                        <a:pt x="8" y="0"/>
                      </a:lnTo>
                      <a:lnTo>
                        <a:pt x="0" y="7"/>
                      </a:lnTo>
                    </a:path>
                  </a:pathLst>
                </a:custGeom>
                <a:solidFill>
                  <a:srgbClr val="402000"/>
                </a:solidFill>
                <a:ln w="9525" cap="rnd">
                  <a:noFill/>
                  <a:round/>
                  <a:headEnd type="none" w="sm" len="sm"/>
                  <a:tailEnd type="none" w="sm" len="sm"/>
                </a:ln>
                <a:effectLst/>
              </p:spPr>
              <p:txBody>
                <a:bodyPr/>
                <a:lstStyle/>
                <a:p>
                  <a:endParaRPr lang="nl-BE"/>
                </a:p>
              </p:txBody>
            </p:sp>
            <p:sp>
              <p:nvSpPr>
                <p:cNvPr id="501866" name="Freeform 106"/>
                <p:cNvSpPr>
                  <a:spLocks/>
                </p:cNvSpPr>
                <p:nvPr/>
              </p:nvSpPr>
              <p:spPr bwMode="auto">
                <a:xfrm>
                  <a:off x="4797" y="1795"/>
                  <a:ext cx="1" cy="15"/>
                </a:xfrm>
                <a:custGeom>
                  <a:avLst/>
                  <a:gdLst/>
                  <a:ahLst/>
                  <a:cxnLst>
                    <a:cxn ang="0">
                      <a:pos x="0" y="14"/>
                    </a:cxn>
                    <a:cxn ang="0">
                      <a:pos x="0" y="0"/>
                    </a:cxn>
                    <a:cxn ang="0">
                      <a:pos x="0" y="14"/>
                    </a:cxn>
                    <a:cxn ang="0">
                      <a:pos x="0" y="0"/>
                    </a:cxn>
                    <a:cxn ang="0">
                      <a:pos x="0" y="14"/>
                    </a:cxn>
                  </a:cxnLst>
                  <a:rect l="0" t="0" r="r" b="b"/>
                  <a:pathLst>
                    <a:path w="1" h="15">
                      <a:moveTo>
                        <a:pt x="0" y="14"/>
                      </a:moveTo>
                      <a:lnTo>
                        <a:pt x="0" y="0"/>
                      </a:lnTo>
                      <a:lnTo>
                        <a:pt x="0" y="14"/>
                      </a:lnTo>
                      <a:lnTo>
                        <a:pt x="0" y="0"/>
                      </a:lnTo>
                      <a:lnTo>
                        <a:pt x="0" y="14"/>
                      </a:lnTo>
                    </a:path>
                  </a:pathLst>
                </a:custGeom>
                <a:solidFill>
                  <a:srgbClr val="402000"/>
                </a:solidFill>
                <a:ln w="9525" cap="rnd">
                  <a:noFill/>
                  <a:round/>
                  <a:headEnd type="none" w="sm" len="sm"/>
                  <a:tailEnd type="none" w="sm" len="sm"/>
                </a:ln>
                <a:effectLst/>
              </p:spPr>
              <p:txBody>
                <a:bodyPr/>
                <a:lstStyle/>
                <a:p>
                  <a:endParaRPr lang="nl-BE"/>
                </a:p>
              </p:txBody>
            </p:sp>
            <p:sp>
              <p:nvSpPr>
                <p:cNvPr id="501867" name="Freeform 107"/>
                <p:cNvSpPr>
                  <a:spLocks/>
                </p:cNvSpPr>
                <p:nvPr/>
              </p:nvSpPr>
              <p:spPr bwMode="auto">
                <a:xfrm>
                  <a:off x="4808" y="1798"/>
                  <a:ext cx="15" cy="16"/>
                </a:xfrm>
                <a:custGeom>
                  <a:avLst/>
                  <a:gdLst/>
                  <a:ahLst/>
                  <a:cxnLst>
                    <a:cxn ang="0">
                      <a:pos x="14" y="0"/>
                    </a:cxn>
                    <a:cxn ang="0">
                      <a:pos x="0" y="4"/>
                    </a:cxn>
                    <a:cxn ang="0">
                      <a:pos x="0" y="8"/>
                    </a:cxn>
                    <a:cxn ang="0">
                      <a:pos x="0" y="15"/>
                    </a:cxn>
                    <a:cxn ang="0">
                      <a:pos x="0" y="10"/>
                    </a:cxn>
                    <a:cxn ang="0">
                      <a:pos x="0" y="6"/>
                    </a:cxn>
                    <a:cxn ang="0">
                      <a:pos x="0" y="4"/>
                    </a:cxn>
                    <a:cxn ang="0">
                      <a:pos x="14" y="0"/>
                    </a:cxn>
                  </a:cxnLst>
                  <a:rect l="0" t="0" r="r" b="b"/>
                  <a:pathLst>
                    <a:path w="15" h="16">
                      <a:moveTo>
                        <a:pt x="14" y="0"/>
                      </a:moveTo>
                      <a:lnTo>
                        <a:pt x="0" y="4"/>
                      </a:lnTo>
                      <a:lnTo>
                        <a:pt x="0" y="8"/>
                      </a:lnTo>
                      <a:lnTo>
                        <a:pt x="0" y="15"/>
                      </a:lnTo>
                      <a:lnTo>
                        <a:pt x="0" y="10"/>
                      </a:lnTo>
                      <a:lnTo>
                        <a:pt x="0" y="6"/>
                      </a:lnTo>
                      <a:lnTo>
                        <a:pt x="0" y="4"/>
                      </a:lnTo>
                      <a:lnTo>
                        <a:pt x="14" y="0"/>
                      </a:lnTo>
                    </a:path>
                  </a:pathLst>
                </a:custGeom>
                <a:solidFill>
                  <a:srgbClr val="402000"/>
                </a:solidFill>
                <a:ln w="9525" cap="rnd">
                  <a:noFill/>
                  <a:round/>
                  <a:headEnd type="none" w="sm" len="sm"/>
                  <a:tailEnd type="none" w="sm" len="sm"/>
                </a:ln>
                <a:effectLst/>
              </p:spPr>
              <p:txBody>
                <a:bodyPr/>
                <a:lstStyle/>
                <a:p>
                  <a:endParaRPr lang="nl-BE"/>
                </a:p>
              </p:txBody>
            </p:sp>
            <p:sp>
              <p:nvSpPr>
                <p:cNvPr id="501868" name="Freeform 108"/>
                <p:cNvSpPr>
                  <a:spLocks/>
                </p:cNvSpPr>
                <p:nvPr/>
              </p:nvSpPr>
              <p:spPr bwMode="auto">
                <a:xfrm>
                  <a:off x="4816" y="1797"/>
                  <a:ext cx="16" cy="1"/>
                </a:xfrm>
                <a:custGeom>
                  <a:avLst/>
                  <a:gdLst/>
                  <a:ahLst/>
                  <a:cxnLst>
                    <a:cxn ang="0">
                      <a:pos x="15" y="0"/>
                    </a:cxn>
                    <a:cxn ang="0">
                      <a:pos x="9" y="0"/>
                    </a:cxn>
                    <a:cxn ang="0">
                      <a:pos x="0" y="0"/>
                    </a:cxn>
                    <a:cxn ang="0">
                      <a:pos x="5" y="0"/>
                    </a:cxn>
                    <a:cxn ang="0">
                      <a:pos x="15" y="0"/>
                    </a:cxn>
                  </a:cxnLst>
                  <a:rect l="0" t="0" r="r" b="b"/>
                  <a:pathLst>
                    <a:path w="16" h="1">
                      <a:moveTo>
                        <a:pt x="15" y="0"/>
                      </a:moveTo>
                      <a:lnTo>
                        <a:pt x="9" y="0"/>
                      </a:lnTo>
                      <a:lnTo>
                        <a:pt x="0" y="0"/>
                      </a:lnTo>
                      <a:lnTo>
                        <a:pt x="5" y="0"/>
                      </a:lnTo>
                      <a:lnTo>
                        <a:pt x="15" y="0"/>
                      </a:lnTo>
                    </a:path>
                  </a:pathLst>
                </a:custGeom>
                <a:solidFill>
                  <a:srgbClr val="402000"/>
                </a:solidFill>
                <a:ln w="9525" cap="rnd">
                  <a:noFill/>
                  <a:round/>
                  <a:headEnd type="none" w="sm" len="sm"/>
                  <a:tailEnd type="none" w="sm" len="sm"/>
                </a:ln>
                <a:effectLst/>
              </p:spPr>
              <p:txBody>
                <a:bodyPr/>
                <a:lstStyle/>
                <a:p>
                  <a:endParaRPr lang="nl-BE"/>
                </a:p>
              </p:txBody>
            </p:sp>
            <p:sp>
              <p:nvSpPr>
                <p:cNvPr id="501869" name="Freeform 109"/>
                <p:cNvSpPr>
                  <a:spLocks/>
                </p:cNvSpPr>
                <p:nvPr/>
              </p:nvSpPr>
              <p:spPr bwMode="auto">
                <a:xfrm>
                  <a:off x="4808" y="1808"/>
                  <a:ext cx="15" cy="16"/>
                </a:xfrm>
                <a:custGeom>
                  <a:avLst/>
                  <a:gdLst/>
                  <a:ahLst/>
                  <a:cxnLst>
                    <a:cxn ang="0">
                      <a:pos x="0" y="0"/>
                    </a:cxn>
                    <a:cxn ang="0">
                      <a:pos x="4" y="8"/>
                    </a:cxn>
                    <a:cxn ang="0">
                      <a:pos x="14" y="15"/>
                    </a:cxn>
                    <a:cxn ang="0">
                      <a:pos x="4" y="8"/>
                    </a:cxn>
                    <a:cxn ang="0">
                      <a:pos x="0" y="0"/>
                    </a:cxn>
                  </a:cxnLst>
                  <a:rect l="0" t="0" r="r" b="b"/>
                  <a:pathLst>
                    <a:path w="15" h="16">
                      <a:moveTo>
                        <a:pt x="0" y="0"/>
                      </a:moveTo>
                      <a:lnTo>
                        <a:pt x="4" y="8"/>
                      </a:lnTo>
                      <a:lnTo>
                        <a:pt x="14" y="15"/>
                      </a:lnTo>
                      <a:lnTo>
                        <a:pt x="4" y="8"/>
                      </a:lnTo>
                      <a:lnTo>
                        <a:pt x="0" y="0"/>
                      </a:lnTo>
                    </a:path>
                  </a:pathLst>
                </a:custGeom>
                <a:solidFill>
                  <a:srgbClr val="402000"/>
                </a:solidFill>
                <a:ln w="9525" cap="rnd">
                  <a:noFill/>
                  <a:round/>
                  <a:headEnd type="none" w="sm" len="sm"/>
                  <a:tailEnd type="none" w="sm" len="sm"/>
                </a:ln>
                <a:effectLst/>
              </p:spPr>
              <p:txBody>
                <a:bodyPr/>
                <a:lstStyle/>
                <a:p>
                  <a:endParaRPr lang="nl-BE"/>
                </a:p>
              </p:txBody>
            </p:sp>
            <p:sp>
              <p:nvSpPr>
                <p:cNvPr id="501870" name="Freeform 110"/>
                <p:cNvSpPr>
                  <a:spLocks/>
                </p:cNvSpPr>
                <p:nvPr/>
              </p:nvSpPr>
              <p:spPr bwMode="auto">
                <a:xfrm>
                  <a:off x="4800" y="1807"/>
                  <a:ext cx="16" cy="15"/>
                </a:xfrm>
                <a:custGeom>
                  <a:avLst/>
                  <a:gdLst/>
                  <a:ahLst/>
                  <a:cxnLst>
                    <a:cxn ang="0">
                      <a:pos x="15" y="0"/>
                    </a:cxn>
                    <a:cxn ang="0">
                      <a:pos x="15" y="4"/>
                    </a:cxn>
                    <a:cxn ang="0">
                      <a:pos x="5" y="9"/>
                    </a:cxn>
                    <a:cxn ang="0">
                      <a:pos x="0" y="14"/>
                    </a:cxn>
                    <a:cxn ang="0">
                      <a:pos x="9" y="14"/>
                    </a:cxn>
                    <a:cxn ang="0">
                      <a:pos x="15" y="9"/>
                    </a:cxn>
                    <a:cxn ang="0">
                      <a:pos x="15" y="4"/>
                    </a:cxn>
                    <a:cxn ang="0">
                      <a:pos x="15" y="0"/>
                    </a:cxn>
                  </a:cxnLst>
                  <a:rect l="0" t="0" r="r" b="b"/>
                  <a:pathLst>
                    <a:path w="16" h="15">
                      <a:moveTo>
                        <a:pt x="15" y="0"/>
                      </a:moveTo>
                      <a:lnTo>
                        <a:pt x="15" y="4"/>
                      </a:lnTo>
                      <a:lnTo>
                        <a:pt x="5" y="9"/>
                      </a:lnTo>
                      <a:lnTo>
                        <a:pt x="0" y="14"/>
                      </a:lnTo>
                      <a:lnTo>
                        <a:pt x="9" y="14"/>
                      </a:lnTo>
                      <a:lnTo>
                        <a:pt x="15" y="9"/>
                      </a:lnTo>
                      <a:lnTo>
                        <a:pt x="15" y="4"/>
                      </a:lnTo>
                      <a:lnTo>
                        <a:pt x="15" y="0"/>
                      </a:lnTo>
                    </a:path>
                  </a:pathLst>
                </a:custGeom>
                <a:solidFill>
                  <a:srgbClr val="402000"/>
                </a:solidFill>
                <a:ln w="9525" cap="rnd">
                  <a:noFill/>
                  <a:round/>
                  <a:headEnd type="none" w="sm" len="sm"/>
                  <a:tailEnd type="none" w="sm" len="sm"/>
                </a:ln>
                <a:effectLst/>
              </p:spPr>
              <p:txBody>
                <a:bodyPr/>
                <a:lstStyle/>
                <a:p>
                  <a:endParaRPr lang="nl-BE"/>
                </a:p>
              </p:txBody>
            </p:sp>
            <p:sp>
              <p:nvSpPr>
                <p:cNvPr id="501871" name="Freeform 111"/>
                <p:cNvSpPr>
                  <a:spLocks/>
                </p:cNvSpPr>
                <p:nvPr/>
              </p:nvSpPr>
              <p:spPr bwMode="auto">
                <a:xfrm>
                  <a:off x="4811" y="1779"/>
                  <a:ext cx="27" cy="20"/>
                </a:xfrm>
                <a:custGeom>
                  <a:avLst/>
                  <a:gdLst/>
                  <a:ahLst/>
                  <a:cxnLst>
                    <a:cxn ang="0">
                      <a:pos x="5" y="19"/>
                    </a:cxn>
                    <a:cxn ang="0">
                      <a:pos x="0" y="9"/>
                    </a:cxn>
                    <a:cxn ang="0">
                      <a:pos x="8" y="4"/>
                    </a:cxn>
                    <a:cxn ang="0">
                      <a:pos x="21" y="0"/>
                    </a:cxn>
                    <a:cxn ang="0">
                      <a:pos x="26" y="10"/>
                    </a:cxn>
                    <a:cxn ang="0">
                      <a:pos x="13" y="14"/>
                    </a:cxn>
                    <a:cxn ang="0">
                      <a:pos x="5" y="19"/>
                    </a:cxn>
                  </a:cxnLst>
                  <a:rect l="0" t="0" r="r" b="b"/>
                  <a:pathLst>
                    <a:path w="27" h="20">
                      <a:moveTo>
                        <a:pt x="5" y="19"/>
                      </a:moveTo>
                      <a:lnTo>
                        <a:pt x="0" y="9"/>
                      </a:lnTo>
                      <a:lnTo>
                        <a:pt x="8" y="4"/>
                      </a:lnTo>
                      <a:lnTo>
                        <a:pt x="21" y="0"/>
                      </a:lnTo>
                      <a:lnTo>
                        <a:pt x="26" y="10"/>
                      </a:lnTo>
                      <a:lnTo>
                        <a:pt x="13" y="14"/>
                      </a:lnTo>
                      <a:lnTo>
                        <a:pt x="5" y="19"/>
                      </a:lnTo>
                    </a:path>
                  </a:pathLst>
                </a:custGeom>
                <a:solidFill>
                  <a:srgbClr val="FFFFFF"/>
                </a:solidFill>
                <a:ln w="12700" cap="rnd" cmpd="sng">
                  <a:solidFill>
                    <a:srgbClr val="000000"/>
                  </a:solidFill>
                  <a:prstDash val="solid"/>
                  <a:round/>
                  <a:headEnd type="none" w="sm" len="sm"/>
                  <a:tailEnd type="none" w="sm" len="sm"/>
                </a:ln>
                <a:effectLst/>
              </p:spPr>
              <p:txBody>
                <a:bodyPr/>
                <a:lstStyle/>
                <a:p>
                  <a:endParaRPr lang="nl-BE"/>
                </a:p>
              </p:txBody>
            </p:sp>
            <p:sp>
              <p:nvSpPr>
                <p:cNvPr id="501872" name="Oval 112"/>
                <p:cNvSpPr>
                  <a:spLocks noChangeArrowheads="1"/>
                </p:cNvSpPr>
                <p:nvPr/>
              </p:nvSpPr>
              <p:spPr bwMode="auto">
                <a:xfrm>
                  <a:off x="4821" y="1790"/>
                  <a:ext cx="8" cy="7"/>
                </a:xfrm>
                <a:prstGeom prst="ellipse">
                  <a:avLst/>
                </a:prstGeom>
                <a:solidFill>
                  <a:srgbClr val="FFFFFF"/>
                </a:solidFill>
                <a:ln w="12700">
                  <a:solidFill>
                    <a:srgbClr val="000000"/>
                  </a:solidFill>
                  <a:round/>
                  <a:headEnd/>
                  <a:tailEnd/>
                </a:ln>
                <a:effectLst/>
              </p:spPr>
              <p:txBody>
                <a:bodyPr wrap="none" anchor="ctr"/>
                <a:lstStyle/>
                <a:p>
                  <a:endParaRPr lang="nl-BE"/>
                </a:p>
              </p:txBody>
            </p:sp>
            <p:sp>
              <p:nvSpPr>
                <p:cNvPr id="501873" name="Freeform 113"/>
                <p:cNvSpPr>
                  <a:spLocks/>
                </p:cNvSpPr>
                <p:nvPr/>
              </p:nvSpPr>
              <p:spPr bwMode="auto">
                <a:xfrm>
                  <a:off x="4818" y="1788"/>
                  <a:ext cx="15" cy="16"/>
                </a:xfrm>
                <a:custGeom>
                  <a:avLst/>
                  <a:gdLst/>
                  <a:ahLst/>
                  <a:cxnLst>
                    <a:cxn ang="0">
                      <a:pos x="14" y="9"/>
                    </a:cxn>
                    <a:cxn ang="0">
                      <a:pos x="12" y="8"/>
                    </a:cxn>
                    <a:cxn ang="0">
                      <a:pos x="14" y="5"/>
                    </a:cxn>
                    <a:cxn ang="0">
                      <a:pos x="14" y="3"/>
                    </a:cxn>
                    <a:cxn ang="0">
                      <a:pos x="14" y="1"/>
                    </a:cxn>
                    <a:cxn ang="0">
                      <a:pos x="14" y="0"/>
                    </a:cxn>
                    <a:cxn ang="0">
                      <a:pos x="12" y="0"/>
                    </a:cxn>
                    <a:cxn ang="0">
                      <a:pos x="7" y="0"/>
                    </a:cxn>
                    <a:cxn ang="0">
                      <a:pos x="6" y="1"/>
                    </a:cxn>
                    <a:cxn ang="0">
                      <a:pos x="4" y="3"/>
                    </a:cxn>
                    <a:cxn ang="0">
                      <a:pos x="4" y="5"/>
                    </a:cxn>
                    <a:cxn ang="0">
                      <a:pos x="3" y="8"/>
                    </a:cxn>
                    <a:cxn ang="0">
                      <a:pos x="0" y="10"/>
                    </a:cxn>
                    <a:cxn ang="0">
                      <a:pos x="7" y="15"/>
                    </a:cxn>
                    <a:cxn ang="0">
                      <a:pos x="12" y="14"/>
                    </a:cxn>
                    <a:cxn ang="0">
                      <a:pos x="14" y="9"/>
                    </a:cxn>
                  </a:cxnLst>
                  <a:rect l="0" t="0" r="r" b="b"/>
                  <a:pathLst>
                    <a:path w="15" h="16">
                      <a:moveTo>
                        <a:pt x="14" y="9"/>
                      </a:moveTo>
                      <a:lnTo>
                        <a:pt x="12" y="8"/>
                      </a:lnTo>
                      <a:lnTo>
                        <a:pt x="14" y="5"/>
                      </a:lnTo>
                      <a:lnTo>
                        <a:pt x="14" y="3"/>
                      </a:lnTo>
                      <a:lnTo>
                        <a:pt x="14" y="1"/>
                      </a:lnTo>
                      <a:lnTo>
                        <a:pt x="14" y="0"/>
                      </a:lnTo>
                      <a:lnTo>
                        <a:pt x="12" y="0"/>
                      </a:lnTo>
                      <a:lnTo>
                        <a:pt x="7" y="0"/>
                      </a:lnTo>
                      <a:lnTo>
                        <a:pt x="6" y="1"/>
                      </a:lnTo>
                      <a:lnTo>
                        <a:pt x="4" y="3"/>
                      </a:lnTo>
                      <a:lnTo>
                        <a:pt x="4" y="5"/>
                      </a:lnTo>
                      <a:lnTo>
                        <a:pt x="3" y="8"/>
                      </a:lnTo>
                      <a:lnTo>
                        <a:pt x="0" y="10"/>
                      </a:lnTo>
                      <a:lnTo>
                        <a:pt x="7" y="15"/>
                      </a:lnTo>
                      <a:lnTo>
                        <a:pt x="12" y="14"/>
                      </a:lnTo>
                      <a:lnTo>
                        <a:pt x="14" y="9"/>
                      </a:lnTo>
                    </a:path>
                  </a:pathLst>
                </a:custGeom>
                <a:solidFill>
                  <a:srgbClr val="FFC080"/>
                </a:solidFill>
                <a:ln w="12700" cap="rnd" cmpd="sng">
                  <a:solidFill>
                    <a:srgbClr val="402000"/>
                  </a:solidFill>
                  <a:prstDash val="solid"/>
                  <a:round/>
                  <a:headEnd type="none" w="sm" len="sm"/>
                  <a:tailEnd type="none" w="sm" len="sm"/>
                </a:ln>
                <a:effectLst/>
              </p:spPr>
              <p:txBody>
                <a:bodyPr/>
                <a:lstStyle/>
                <a:p>
                  <a:endParaRPr lang="nl-BE"/>
                </a:p>
              </p:txBody>
            </p:sp>
            <p:sp>
              <p:nvSpPr>
                <p:cNvPr id="501874" name="Freeform 114"/>
                <p:cNvSpPr>
                  <a:spLocks/>
                </p:cNvSpPr>
                <p:nvPr/>
              </p:nvSpPr>
              <p:spPr bwMode="auto">
                <a:xfrm>
                  <a:off x="4820" y="1798"/>
                  <a:ext cx="16" cy="1"/>
                </a:xfrm>
                <a:custGeom>
                  <a:avLst/>
                  <a:gdLst/>
                  <a:ahLst/>
                  <a:cxnLst>
                    <a:cxn ang="0">
                      <a:pos x="8" y="0"/>
                    </a:cxn>
                    <a:cxn ang="0">
                      <a:pos x="0" y="0"/>
                    </a:cxn>
                    <a:cxn ang="0">
                      <a:pos x="15" y="0"/>
                    </a:cxn>
                    <a:cxn ang="0">
                      <a:pos x="8" y="0"/>
                    </a:cxn>
                  </a:cxnLst>
                  <a:rect l="0" t="0" r="r" b="b"/>
                  <a:pathLst>
                    <a:path w="16" h="1">
                      <a:moveTo>
                        <a:pt x="8" y="0"/>
                      </a:moveTo>
                      <a:lnTo>
                        <a:pt x="0" y="0"/>
                      </a:lnTo>
                      <a:lnTo>
                        <a:pt x="15" y="0"/>
                      </a:lnTo>
                      <a:lnTo>
                        <a:pt x="8" y="0"/>
                      </a:lnTo>
                    </a:path>
                  </a:pathLst>
                </a:custGeom>
                <a:solidFill>
                  <a:srgbClr val="FFC080"/>
                </a:solidFill>
                <a:ln w="9525" cap="rnd">
                  <a:noFill/>
                  <a:round/>
                  <a:headEnd type="none" w="sm" len="sm"/>
                  <a:tailEnd type="none" w="sm" len="sm"/>
                </a:ln>
                <a:effectLst/>
              </p:spPr>
              <p:txBody>
                <a:bodyPr/>
                <a:lstStyle/>
                <a:p>
                  <a:endParaRPr lang="nl-BE"/>
                </a:p>
              </p:txBody>
            </p:sp>
            <p:sp>
              <p:nvSpPr>
                <p:cNvPr id="501875" name="Freeform 115"/>
                <p:cNvSpPr>
                  <a:spLocks/>
                </p:cNvSpPr>
                <p:nvPr/>
              </p:nvSpPr>
              <p:spPr bwMode="auto">
                <a:xfrm>
                  <a:off x="4809" y="1781"/>
                  <a:ext cx="16" cy="15"/>
                </a:xfrm>
                <a:custGeom>
                  <a:avLst/>
                  <a:gdLst/>
                  <a:ahLst/>
                  <a:cxnLst>
                    <a:cxn ang="0">
                      <a:pos x="15" y="3"/>
                    </a:cxn>
                    <a:cxn ang="0">
                      <a:pos x="15" y="6"/>
                    </a:cxn>
                    <a:cxn ang="0">
                      <a:pos x="13" y="7"/>
                    </a:cxn>
                    <a:cxn ang="0">
                      <a:pos x="13" y="9"/>
                    </a:cxn>
                    <a:cxn ang="0">
                      <a:pos x="15" y="11"/>
                    </a:cxn>
                    <a:cxn ang="0">
                      <a:pos x="13" y="12"/>
                    </a:cxn>
                    <a:cxn ang="0">
                      <a:pos x="11" y="13"/>
                    </a:cxn>
                    <a:cxn ang="0">
                      <a:pos x="9" y="14"/>
                    </a:cxn>
                    <a:cxn ang="0">
                      <a:pos x="6" y="14"/>
                    </a:cxn>
                    <a:cxn ang="0">
                      <a:pos x="2" y="13"/>
                    </a:cxn>
                    <a:cxn ang="0">
                      <a:pos x="0" y="12"/>
                    </a:cxn>
                    <a:cxn ang="0">
                      <a:pos x="0" y="11"/>
                    </a:cxn>
                    <a:cxn ang="0">
                      <a:pos x="0" y="8"/>
                    </a:cxn>
                    <a:cxn ang="0">
                      <a:pos x="0" y="7"/>
                    </a:cxn>
                    <a:cxn ang="0">
                      <a:pos x="0" y="4"/>
                    </a:cxn>
                    <a:cxn ang="0">
                      <a:pos x="2" y="3"/>
                    </a:cxn>
                    <a:cxn ang="0">
                      <a:pos x="4" y="0"/>
                    </a:cxn>
                    <a:cxn ang="0">
                      <a:pos x="13" y="0"/>
                    </a:cxn>
                    <a:cxn ang="0">
                      <a:pos x="15" y="3"/>
                    </a:cxn>
                  </a:cxnLst>
                  <a:rect l="0" t="0" r="r" b="b"/>
                  <a:pathLst>
                    <a:path w="16" h="15">
                      <a:moveTo>
                        <a:pt x="15" y="3"/>
                      </a:moveTo>
                      <a:lnTo>
                        <a:pt x="15" y="6"/>
                      </a:lnTo>
                      <a:lnTo>
                        <a:pt x="13" y="7"/>
                      </a:lnTo>
                      <a:lnTo>
                        <a:pt x="13" y="9"/>
                      </a:lnTo>
                      <a:lnTo>
                        <a:pt x="15" y="11"/>
                      </a:lnTo>
                      <a:lnTo>
                        <a:pt x="13" y="12"/>
                      </a:lnTo>
                      <a:lnTo>
                        <a:pt x="11" y="13"/>
                      </a:lnTo>
                      <a:lnTo>
                        <a:pt x="9" y="14"/>
                      </a:lnTo>
                      <a:lnTo>
                        <a:pt x="6" y="14"/>
                      </a:lnTo>
                      <a:lnTo>
                        <a:pt x="2" y="13"/>
                      </a:lnTo>
                      <a:lnTo>
                        <a:pt x="0" y="12"/>
                      </a:lnTo>
                      <a:lnTo>
                        <a:pt x="0" y="11"/>
                      </a:lnTo>
                      <a:lnTo>
                        <a:pt x="0" y="8"/>
                      </a:lnTo>
                      <a:lnTo>
                        <a:pt x="0" y="7"/>
                      </a:lnTo>
                      <a:lnTo>
                        <a:pt x="0" y="4"/>
                      </a:lnTo>
                      <a:lnTo>
                        <a:pt x="2" y="3"/>
                      </a:lnTo>
                      <a:lnTo>
                        <a:pt x="4" y="0"/>
                      </a:lnTo>
                      <a:lnTo>
                        <a:pt x="13" y="0"/>
                      </a:lnTo>
                      <a:lnTo>
                        <a:pt x="15" y="3"/>
                      </a:lnTo>
                    </a:path>
                  </a:pathLst>
                </a:custGeom>
                <a:solidFill>
                  <a:srgbClr val="FFC080"/>
                </a:solidFill>
                <a:ln w="12700" cap="rnd" cmpd="sng">
                  <a:solidFill>
                    <a:srgbClr val="402000"/>
                  </a:solidFill>
                  <a:prstDash val="solid"/>
                  <a:round/>
                  <a:headEnd type="none" w="sm" len="sm"/>
                  <a:tailEnd type="none" w="sm" len="sm"/>
                </a:ln>
                <a:effectLst/>
              </p:spPr>
              <p:txBody>
                <a:bodyPr/>
                <a:lstStyle/>
                <a:p>
                  <a:endParaRPr lang="nl-BE"/>
                </a:p>
              </p:txBody>
            </p:sp>
            <p:sp>
              <p:nvSpPr>
                <p:cNvPr id="501876" name="Freeform 116"/>
                <p:cNvSpPr>
                  <a:spLocks/>
                </p:cNvSpPr>
                <p:nvPr/>
              </p:nvSpPr>
              <p:spPr bwMode="auto">
                <a:xfrm>
                  <a:off x="4812" y="1788"/>
                  <a:ext cx="1" cy="16"/>
                </a:xfrm>
                <a:custGeom>
                  <a:avLst/>
                  <a:gdLst/>
                  <a:ahLst/>
                  <a:cxnLst>
                    <a:cxn ang="0">
                      <a:pos x="0" y="0"/>
                    </a:cxn>
                    <a:cxn ang="0">
                      <a:pos x="0" y="15"/>
                    </a:cxn>
                    <a:cxn ang="0">
                      <a:pos x="0" y="0"/>
                    </a:cxn>
                  </a:cxnLst>
                  <a:rect l="0" t="0" r="r" b="b"/>
                  <a:pathLst>
                    <a:path w="1" h="16">
                      <a:moveTo>
                        <a:pt x="0" y="0"/>
                      </a:moveTo>
                      <a:lnTo>
                        <a:pt x="0" y="15"/>
                      </a:lnTo>
                      <a:lnTo>
                        <a:pt x="0" y="0"/>
                      </a:lnTo>
                    </a:path>
                  </a:pathLst>
                </a:custGeom>
                <a:solidFill>
                  <a:srgbClr val="402000"/>
                </a:solidFill>
                <a:ln w="9525" cap="rnd">
                  <a:noFill/>
                  <a:round/>
                  <a:headEnd type="none" w="sm" len="sm"/>
                  <a:tailEnd type="none" w="sm" len="sm"/>
                </a:ln>
                <a:effectLst/>
              </p:spPr>
              <p:txBody>
                <a:bodyPr/>
                <a:lstStyle/>
                <a:p>
                  <a:endParaRPr lang="nl-BE"/>
                </a:p>
              </p:txBody>
            </p:sp>
          </p:grpSp>
          <p:grpSp>
            <p:nvGrpSpPr>
              <p:cNvPr id="20" name="Group 117"/>
              <p:cNvGrpSpPr>
                <a:grpSpLocks/>
              </p:cNvGrpSpPr>
              <p:nvPr/>
            </p:nvGrpSpPr>
            <p:grpSpPr bwMode="auto">
              <a:xfrm>
                <a:off x="4681" y="2072"/>
                <a:ext cx="94" cy="43"/>
                <a:chOff x="4681" y="2072"/>
                <a:chExt cx="94" cy="43"/>
              </a:xfrm>
            </p:grpSpPr>
            <p:sp>
              <p:nvSpPr>
                <p:cNvPr id="501878" name="Freeform 118"/>
                <p:cNvSpPr>
                  <a:spLocks/>
                </p:cNvSpPr>
                <p:nvPr/>
              </p:nvSpPr>
              <p:spPr bwMode="auto">
                <a:xfrm>
                  <a:off x="4681" y="2072"/>
                  <a:ext cx="94" cy="43"/>
                </a:xfrm>
                <a:custGeom>
                  <a:avLst/>
                  <a:gdLst/>
                  <a:ahLst/>
                  <a:cxnLst>
                    <a:cxn ang="0">
                      <a:pos x="55" y="1"/>
                    </a:cxn>
                    <a:cxn ang="0">
                      <a:pos x="56" y="12"/>
                    </a:cxn>
                    <a:cxn ang="0">
                      <a:pos x="31" y="22"/>
                    </a:cxn>
                    <a:cxn ang="0">
                      <a:pos x="10" y="27"/>
                    </a:cxn>
                    <a:cxn ang="0">
                      <a:pos x="0" y="30"/>
                    </a:cxn>
                    <a:cxn ang="0">
                      <a:pos x="0" y="37"/>
                    </a:cxn>
                    <a:cxn ang="0">
                      <a:pos x="15" y="40"/>
                    </a:cxn>
                    <a:cxn ang="0">
                      <a:pos x="37" y="42"/>
                    </a:cxn>
                    <a:cxn ang="0">
                      <a:pos x="56" y="38"/>
                    </a:cxn>
                    <a:cxn ang="0">
                      <a:pos x="67" y="36"/>
                    </a:cxn>
                    <a:cxn ang="0">
                      <a:pos x="68" y="39"/>
                    </a:cxn>
                    <a:cxn ang="0">
                      <a:pos x="82" y="38"/>
                    </a:cxn>
                    <a:cxn ang="0">
                      <a:pos x="92" y="38"/>
                    </a:cxn>
                    <a:cxn ang="0">
                      <a:pos x="92" y="32"/>
                    </a:cxn>
                    <a:cxn ang="0">
                      <a:pos x="93" y="28"/>
                    </a:cxn>
                    <a:cxn ang="0">
                      <a:pos x="93" y="20"/>
                    </a:cxn>
                    <a:cxn ang="0">
                      <a:pos x="90" y="16"/>
                    </a:cxn>
                    <a:cxn ang="0">
                      <a:pos x="86" y="11"/>
                    </a:cxn>
                    <a:cxn ang="0">
                      <a:pos x="85" y="0"/>
                    </a:cxn>
                    <a:cxn ang="0">
                      <a:pos x="55" y="1"/>
                    </a:cxn>
                  </a:cxnLst>
                  <a:rect l="0" t="0" r="r" b="b"/>
                  <a:pathLst>
                    <a:path w="94" h="43">
                      <a:moveTo>
                        <a:pt x="55" y="1"/>
                      </a:moveTo>
                      <a:lnTo>
                        <a:pt x="56" y="12"/>
                      </a:lnTo>
                      <a:lnTo>
                        <a:pt x="31" y="22"/>
                      </a:lnTo>
                      <a:lnTo>
                        <a:pt x="10" y="27"/>
                      </a:lnTo>
                      <a:lnTo>
                        <a:pt x="0" y="30"/>
                      </a:lnTo>
                      <a:lnTo>
                        <a:pt x="0" y="37"/>
                      </a:lnTo>
                      <a:lnTo>
                        <a:pt x="15" y="40"/>
                      </a:lnTo>
                      <a:lnTo>
                        <a:pt x="37" y="42"/>
                      </a:lnTo>
                      <a:lnTo>
                        <a:pt x="56" y="38"/>
                      </a:lnTo>
                      <a:lnTo>
                        <a:pt x="67" y="36"/>
                      </a:lnTo>
                      <a:lnTo>
                        <a:pt x="68" y="39"/>
                      </a:lnTo>
                      <a:lnTo>
                        <a:pt x="82" y="38"/>
                      </a:lnTo>
                      <a:lnTo>
                        <a:pt x="92" y="38"/>
                      </a:lnTo>
                      <a:lnTo>
                        <a:pt x="92" y="32"/>
                      </a:lnTo>
                      <a:lnTo>
                        <a:pt x="93" y="28"/>
                      </a:lnTo>
                      <a:lnTo>
                        <a:pt x="93" y="20"/>
                      </a:lnTo>
                      <a:lnTo>
                        <a:pt x="90" y="16"/>
                      </a:lnTo>
                      <a:lnTo>
                        <a:pt x="86" y="11"/>
                      </a:lnTo>
                      <a:lnTo>
                        <a:pt x="85" y="0"/>
                      </a:lnTo>
                      <a:lnTo>
                        <a:pt x="55" y="1"/>
                      </a:lnTo>
                    </a:path>
                  </a:pathLst>
                </a:custGeom>
                <a:solidFill>
                  <a:srgbClr val="606060"/>
                </a:solidFill>
                <a:ln w="12700" cap="rnd" cmpd="sng">
                  <a:solidFill>
                    <a:srgbClr val="000000"/>
                  </a:solidFill>
                  <a:prstDash val="solid"/>
                  <a:round/>
                  <a:headEnd type="none" w="sm" len="sm"/>
                  <a:tailEnd type="none" w="sm" len="sm"/>
                </a:ln>
                <a:effectLst/>
              </p:spPr>
              <p:txBody>
                <a:bodyPr/>
                <a:lstStyle/>
                <a:p>
                  <a:endParaRPr lang="nl-BE"/>
                </a:p>
              </p:txBody>
            </p:sp>
            <p:sp>
              <p:nvSpPr>
                <p:cNvPr id="501879" name="Freeform 119"/>
                <p:cNvSpPr>
                  <a:spLocks/>
                </p:cNvSpPr>
                <p:nvPr/>
              </p:nvSpPr>
              <p:spPr bwMode="auto">
                <a:xfrm>
                  <a:off x="4718" y="2088"/>
                  <a:ext cx="26" cy="15"/>
                </a:xfrm>
                <a:custGeom>
                  <a:avLst/>
                  <a:gdLst/>
                  <a:ahLst/>
                  <a:cxnLst>
                    <a:cxn ang="0">
                      <a:pos x="19" y="0"/>
                    </a:cxn>
                    <a:cxn ang="0">
                      <a:pos x="25" y="7"/>
                    </a:cxn>
                    <a:cxn ang="0">
                      <a:pos x="2" y="14"/>
                    </a:cxn>
                    <a:cxn ang="0">
                      <a:pos x="0" y="9"/>
                    </a:cxn>
                    <a:cxn ang="0">
                      <a:pos x="19" y="0"/>
                    </a:cxn>
                  </a:cxnLst>
                  <a:rect l="0" t="0" r="r" b="b"/>
                  <a:pathLst>
                    <a:path w="26" h="15">
                      <a:moveTo>
                        <a:pt x="19" y="0"/>
                      </a:moveTo>
                      <a:lnTo>
                        <a:pt x="25" y="7"/>
                      </a:lnTo>
                      <a:lnTo>
                        <a:pt x="2" y="14"/>
                      </a:lnTo>
                      <a:lnTo>
                        <a:pt x="0" y="9"/>
                      </a:lnTo>
                      <a:lnTo>
                        <a:pt x="19" y="0"/>
                      </a:lnTo>
                    </a:path>
                  </a:pathLst>
                </a:custGeom>
                <a:solidFill>
                  <a:srgbClr val="808080"/>
                </a:solidFill>
                <a:ln w="9525" cap="rnd">
                  <a:noFill/>
                  <a:round/>
                  <a:headEnd type="none" w="sm" len="sm"/>
                  <a:tailEnd type="none" w="sm" len="sm"/>
                </a:ln>
                <a:effectLst/>
              </p:spPr>
              <p:txBody>
                <a:bodyPr/>
                <a:lstStyle/>
                <a:p>
                  <a:endParaRPr lang="nl-BE"/>
                </a:p>
              </p:txBody>
            </p:sp>
            <p:sp>
              <p:nvSpPr>
                <p:cNvPr id="501880" name="Freeform 120"/>
                <p:cNvSpPr>
                  <a:spLocks/>
                </p:cNvSpPr>
                <p:nvPr/>
              </p:nvSpPr>
              <p:spPr bwMode="auto">
                <a:xfrm>
                  <a:off x="4687" y="2098"/>
                  <a:ext cx="28" cy="15"/>
                </a:xfrm>
                <a:custGeom>
                  <a:avLst/>
                  <a:gdLst/>
                  <a:ahLst/>
                  <a:cxnLst>
                    <a:cxn ang="0">
                      <a:pos x="23" y="0"/>
                    </a:cxn>
                    <a:cxn ang="0">
                      <a:pos x="27" y="5"/>
                    </a:cxn>
                    <a:cxn ang="0">
                      <a:pos x="13" y="11"/>
                    </a:cxn>
                    <a:cxn ang="0">
                      <a:pos x="7" y="14"/>
                    </a:cxn>
                    <a:cxn ang="0">
                      <a:pos x="0" y="14"/>
                    </a:cxn>
                    <a:cxn ang="0">
                      <a:pos x="7" y="5"/>
                    </a:cxn>
                    <a:cxn ang="0">
                      <a:pos x="23" y="0"/>
                    </a:cxn>
                  </a:cxnLst>
                  <a:rect l="0" t="0" r="r" b="b"/>
                  <a:pathLst>
                    <a:path w="28" h="15">
                      <a:moveTo>
                        <a:pt x="23" y="0"/>
                      </a:moveTo>
                      <a:lnTo>
                        <a:pt x="27" y="5"/>
                      </a:lnTo>
                      <a:lnTo>
                        <a:pt x="13" y="11"/>
                      </a:lnTo>
                      <a:lnTo>
                        <a:pt x="7" y="14"/>
                      </a:lnTo>
                      <a:lnTo>
                        <a:pt x="0" y="14"/>
                      </a:lnTo>
                      <a:lnTo>
                        <a:pt x="7" y="5"/>
                      </a:lnTo>
                      <a:lnTo>
                        <a:pt x="23" y="0"/>
                      </a:lnTo>
                    </a:path>
                  </a:pathLst>
                </a:custGeom>
                <a:solidFill>
                  <a:srgbClr val="808080"/>
                </a:solidFill>
                <a:ln w="9525" cap="rnd">
                  <a:noFill/>
                  <a:round/>
                  <a:headEnd type="none" w="sm" len="sm"/>
                  <a:tailEnd type="none" w="sm" len="sm"/>
                </a:ln>
                <a:effectLst/>
              </p:spPr>
              <p:txBody>
                <a:bodyPr/>
                <a:lstStyle/>
                <a:p>
                  <a:endParaRPr lang="nl-BE"/>
                </a:p>
              </p:txBody>
            </p:sp>
            <p:sp>
              <p:nvSpPr>
                <p:cNvPr id="501881" name="Freeform 121"/>
                <p:cNvSpPr>
                  <a:spLocks/>
                </p:cNvSpPr>
                <p:nvPr/>
              </p:nvSpPr>
              <p:spPr bwMode="auto">
                <a:xfrm>
                  <a:off x="4687" y="2088"/>
                  <a:ext cx="86" cy="21"/>
                </a:xfrm>
                <a:custGeom>
                  <a:avLst/>
                  <a:gdLst/>
                  <a:ahLst/>
                  <a:cxnLst>
                    <a:cxn ang="0">
                      <a:pos x="0" y="17"/>
                    </a:cxn>
                    <a:cxn ang="0">
                      <a:pos x="0" y="14"/>
                    </a:cxn>
                    <a:cxn ang="0">
                      <a:pos x="11" y="15"/>
                    </a:cxn>
                    <a:cxn ang="0">
                      <a:pos x="28" y="12"/>
                    </a:cxn>
                    <a:cxn ang="0">
                      <a:pos x="39" y="11"/>
                    </a:cxn>
                    <a:cxn ang="0">
                      <a:pos x="59" y="6"/>
                    </a:cxn>
                    <a:cxn ang="0">
                      <a:pos x="67" y="5"/>
                    </a:cxn>
                    <a:cxn ang="0">
                      <a:pos x="75" y="3"/>
                    </a:cxn>
                    <a:cxn ang="0">
                      <a:pos x="80" y="0"/>
                    </a:cxn>
                    <a:cxn ang="0">
                      <a:pos x="85" y="4"/>
                    </a:cxn>
                    <a:cxn ang="0">
                      <a:pos x="85" y="12"/>
                    </a:cxn>
                    <a:cxn ang="0">
                      <a:pos x="79" y="14"/>
                    </a:cxn>
                    <a:cxn ang="0">
                      <a:pos x="63" y="15"/>
                    </a:cxn>
                    <a:cxn ang="0">
                      <a:pos x="57" y="16"/>
                    </a:cxn>
                    <a:cxn ang="0">
                      <a:pos x="47" y="18"/>
                    </a:cxn>
                    <a:cxn ang="0">
                      <a:pos x="35" y="20"/>
                    </a:cxn>
                    <a:cxn ang="0">
                      <a:pos x="27" y="20"/>
                    </a:cxn>
                    <a:cxn ang="0">
                      <a:pos x="15" y="20"/>
                    </a:cxn>
                    <a:cxn ang="0">
                      <a:pos x="0" y="17"/>
                    </a:cxn>
                  </a:cxnLst>
                  <a:rect l="0" t="0" r="r" b="b"/>
                  <a:pathLst>
                    <a:path w="86" h="21">
                      <a:moveTo>
                        <a:pt x="0" y="17"/>
                      </a:moveTo>
                      <a:lnTo>
                        <a:pt x="0" y="14"/>
                      </a:lnTo>
                      <a:lnTo>
                        <a:pt x="11" y="15"/>
                      </a:lnTo>
                      <a:lnTo>
                        <a:pt x="28" y="12"/>
                      </a:lnTo>
                      <a:lnTo>
                        <a:pt x="39" y="11"/>
                      </a:lnTo>
                      <a:lnTo>
                        <a:pt x="59" y="6"/>
                      </a:lnTo>
                      <a:lnTo>
                        <a:pt x="67" y="5"/>
                      </a:lnTo>
                      <a:lnTo>
                        <a:pt x="75" y="3"/>
                      </a:lnTo>
                      <a:lnTo>
                        <a:pt x="80" y="0"/>
                      </a:lnTo>
                      <a:lnTo>
                        <a:pt x="85" y="4"/>
                      </a:lnTo>
                      <a:lnTo>
                        <a:pt x="85" y="12"/>
                      </a:lnTo>
                      <a:lnTo>
                        <a:pt x="79" y="14"/>
                      </a:lnTo>
                      <a:lnTo>
                        <a:pt x="63" y="15"/>
                      </a:lnTo>
                      <a:lnTo>
                        <a:pt x="57" y="16"/>
                      </a:lnTo>
                      <a:lnTo>
                        <a:pt x="47" y="18"/>
                      </a:lnTo>
                      <a:lnTo>
                        <a:pt x="35" y="20"/>
                      </a:lnTo>
                      <a:lnTo>
                        <a:pt x="27" y="20"/>
                      </a:lnTo>
                      <a:lnTo>
                        <a:pt x="15" y="20"/>
                      </a:lnTo>
                      <a:lnTo>
                        <a:pt x="0" y="17"/>
                      </a:lnTo>
                    </a:path>
                  </a:pathLst>
                </a:custGeom>
                <a:solidFill>
                  <a:srgbClr val="808080"/>
                </a:solidFill>
                <a:ln w="9525" cap="rnd">
                  <a:noFill/>
                  <a:round/>
                  <a:headEnd type="none" w="sm" len="sm"/>
                  <a:tailEnd type="none" w="sm" len="sm"/>
                </a:ln>
                <a:effectLst/>
              </p:spPr>
              <p:txBody>
                <a:bodyPr/>
                <a:lstStyle/>
                <a:p>
                  <a:endParaRPr lang="nl-BE"/>
                </a:p>
              </p:txBody>
            </p:sp>
            <p:sp>
              <p:nvSpPr>
                <p:cNvPr id="501882" name="Freeform 122"/>
                <p:cNvSpPr>
                  <a:spLocks/>
                </p:cNvSpPr>
                <p:nvPr/>
              </p:nvSpPr>
              <p:spPr bwMode="auto">
                <a:xfrm>
                  <a:off x="4740" y="2074"/>
                  <a:ext cx="28" cy="17"/>
                </a:xfrm>
                <a:custGeom>
                  <a:avLst/>
                  <a:gdLst/>
                  <a:ahLst/>
                  <a:cxnLst>
                    <a:cxn ang="0">
                      <a:pos x="0" y="1"/>
                    </a:cxn>
                    <a:cxn ang="0">
                      <a:pos x="1" y="9"/>
                    </a:cxn>
                    <a:cxn ang="0">
                      <a:pos x="0" y="11"/>
                    </a:cxn>
                    <a:cxn ang="0">
                      <a:pos x="6" y="16"/>
                    </a:cxn>
                    <a:cxn ang="0">
                      <a:pos x="14" y="16"/>
                    </a:cxn>
                    <a:cxn ang="0">
                      <a:pos x="23" y="13"/>
                    </a:cxn>
                    <a:cxn ang="0">
                      <a:pos x="27" y="11"/>
                    </a:cxn>
                    <a:cxn ang="0">
                      <a:pos x="25" y="8"/>
                    </a:cxn>
                    <a:cxn ang="0">
                      <a:pos x="24" y="0"/>
                    </a:cxn>
                    <a:cxn ang="0">
                      <a:pos x="0" y="1"/>
                    </a:cxn>
                  </a:cxnLst>
                  <a:rect l="0" t="0" r="r" b="b"/>
                  <a:pathLst>
                    <a:path w="28" h="17">
                      <a:moveTo>
                        <a:pt x="0" y="1"/>
                      </a:moveTo>
                      <a:lnTo>
                        <a:pt x="1" y="9"/>
                      </a:lnTo>
                      <a:lnTo>
                        <a:pt x="0" y="11"/>
                      </a:lnTo>
                      <a:lnTo>
                        <a:pt x="6" y="16"/>
                      </a:lnTo>
                      <a:lnTo>
                        <a:pt x="14" y="16"/>
                      </a:lnTo>
                      <a:lnTo>
                        <a:pt x="23" y="13"/>
                      </a:lnTo>
                      <a:lnTo>
                        <a:pt x="27" y="11"/>
                      </a:lnTo>
                      <a:lnTo>
                        <a:pt x="25" y="8"/>
                      </a:lnTo>
                      <a:lnTo>
                        <a:pt x="24" y="0"/>
                      </a:lnTo>
                      <a:lnTo>
                        <a:pt x="0" y="1"/>
                      </a:lnTo>
                    </a:path>
                  </a:pathLst>
                </a:custGeom>
                <a:solidFill>
                  <a:srgbClr val="A0A0A0"/>
                </a:solidFill>
                <a:ln w="9525" cap="rnd">
                  <a:noFill/>
                  <a:round/>
                  <a:headEnd type="none" w="sm" len="sm"/>
                  <a:tailEnd type="none" w="sm" len="sm"/>
                </a:ln>
                <a:effectLst/>
              </p:spPr>
              <p:txBody>
                <a:bodyPr/>
                <a:lstStyle/>
                <a:p>
                  <a:endParaRPr lang="nl-BE"/>
                </a:p>
              </p:txBody>
            </p:sp>
          </p:grpSp>
          <p:grpSp>
            <p:nvGrpSpPr>
              <p:cNvPr id="21" name="Group 123"/>
              <p:cNvGrpSpPr>
                <a:grpSpLocks/>
              </p:cNvGrpSpPr>
              <p:nvPr/>
            </p:nvGrpSpPr>
            <p:grpSpPr bwMode="auto">
              <a:xfrm>
                <a:off x="4732" y="1999"/>
                <a:ext cx="40" cy="85"/>
                <a:chOff x="4732" y="1999"/>
                <a:chExt cx="40" cy="85"/>
              </a:xfrm>
            </p:grpSpPr>
            <p:sp>
              <p:nvSpPr>
                <p:cNvPr id="501884" name="Freeform 124"/>
                <p:cNvSpPr>
                  <a:spLocks/>
                </p:cNvSpPr>
                <p:nvPr/>
              </p:nvSpPr>
              <p:spPr bwMode="auto">
                <a:xfrm>
                  <a:off x="4732" y="1999"/>
                  <a:ext cx="40" cy="85"/>
                </a:xfrm>
                <a:custGeom>
                  <a:avLst/>
                  <a:gdLst/>
                  <a:ahLst/>
                  <a:cxnLst>
                    <a:cxn ang="0">
                      <a:pos x="35" y="1"/>
                    </a:cxn>
                    <a:cxn ang="0">
                      <a:pos x="38" y="30"/>
                    </a:cxn>
                    <a:cxn ang="0">
                      <a:pos x="37" y="54"/>
                    </a:cxn>
                    <a:cxn ang="0">
                      <a:pos x="39" y="80"/>
                    </a:cxn>
                    <a:cxn ang="0">
                      <a:pos x="20" y="84"/>
                    </a:cxn>
                    <a:cxn ang="0">
                      <a:pos x="1" y="84"/>
                    </a:cxn>
                    <a:cxn ang="0">
                      <a:pos x="0" y="0"/>
                    </a:cxn>
                    <a:cxn ang="0">
                      <a:pos x="35" y="1"/>
                    </a:cxn>
                  </a:cxnLst>
                  <a:rect l="0" t="0" r="r" b="b"/>
                  <a:pathLst>
                    <a:path w="40" h="85">
                      <a:moveTo>
                        <a:pt x="35" y="1"/>
                      </a:moveTo>
                      <a:lnTo>
                        <a:pt x="38" y="30"/>
                      </a:lnTo>
                      <a:lnTo>
                        <a:pt x="37" y="54"/>
                      </a:lnTo>
                      <a:lnTo>
                        <a:pt x="39" y="80"/>
                      </a:lnTo>
                      <a:lnTo>
                        <a:pt x="20" y="84"/>
                      </a:lnTo>
                      <a:lnTo>
                        <a:pt x="1" y="84"/>
                      </a:lnTo>
                      <a:lnTo>
                        <a:pt x="0" y="0"/>
                      </a:lnTo>
                      <a:lnTo>
                        <a:pt x="35" y="1"/>
                      </a:lnTo>
                    </a:path>
                  </a:pathLst>
                </a:custGeom>
                <a:solidFill>
                  <a:srgbClr val="606060"/>
                </a:solidFill>
                <a:ln w="12700" cap="rnd" cmpd="sng">
                  <a:solidFill>
                    <a:srgbClr val="000000"/>
                  </a:solidFill>
                  <a:prstDash val="solid"/>
                  <a:round/>
                  <a:headEnd type="none" w="sm" len="sm"/>
                  <a:tailEnd type="none" w="sm" len="sm"/>
                </a:ln>
                <a:effectLst/>
              </p:spPr>
              <p:txBody>
                <a:bodyPr/>
                <a:lstStyle/>
                <a:p>
                  <a:endParaRPr lang="nl-BE"/>
                </a:p>
              </p:txBody>
            </p:sp>
            <p:sp>
              <p:nvSpPr>
                <p:cNvPr id="501885" name="Freeform 125"/>
                <p:cNvSpPr>
                  <a:spLocks/>
                </p:cNvSpPr>
                <p:nvPr/>
              </p:nvSpPr>
              <p:spPr bwMode="auto">
                <a:xfrm>
                  <a:off x="4739" y="2002"/>
                  <a:ext cx="30" cy="76"/>
                </a:xfrm>
                <a:custGeom>
                  <a:avLst/>
                  <a:gdLst/>
                  <a:ahLst/>
                  <a:cxnLst>
                    <a:cxn ang="0">
                      <a:pos x="26" y="2"/>
                    </a:cxn>
                    <a:cxn ang="0">
                      <a:pos x="29" y="25"/>
                    </a:cxn>
                    <a:cxn ang="0">
                      <a:pos x="29" y="42"/>
                    </a:cxn>
                    <a:cxn ang="0">
                      <a:pos x="29" y="70"/>
                    </a:cxn>
                    <a:cxn ang="0">
                      <a:pos x="15" y="75"/>
                    </a:cxn>
                    <a:cxn ang="0">
                      <a:pos x="1" y="75"/>
                    </a:cxn>
                    <a:cxn ang="0">
                      <a:pos x="0" y="0"/>
                    </a:cxn>
                    <a:cxn ang="0">
                      <a:pos x="26" y="2"/>
                    </a:cxn>
                  </a:cxnLst>
                  <a:rect l="0" t="0" r="r" b="b"/>
                  <a:pathLst>
                    <a:path w="30" h="76">
                      <a:moveTo>
                        <a:pt x="26" y="2"/>
                      </a:moveTo>
                      <a:lnTo>
                        <a:pt x="29" y="25"/>
                      </a:lnTo>
                      <a:lnTo>
                        <a:pt x="29" y="42"/>
                      </a:lnTo>
                      <a:lnTo>
                        <a:pt x="29" y="70"/>
                      </a:lnTo>
                      <a:lnTo>
                        <a:pt x="15" y="75"/>
                      </a:lnTo>
                      <a:lnTo>
                        <a:pt x="1" y="75"/>
                      </a:lnTo>
                      <a:lnTo>
                        <a:pt x="0" y="0"/>
                      </a:lnTo>
                      <a:lnTo>
                        <a:pt x="26" y="2"/>
                      </a:lnTo>
                    </a:path>
                  </a:pathLst>
                </a:custGeom>
                <a:solidFill>
                  <a:srgbClr val="808080"/>
                </a:solidFill>
                <a:ln w="9525" cap="rnd">
                  <a:noFill/>
                  <a:round/>
                  <a:headEnd type="none" w="sm" len="sm"/>
                  <a:tailEnd type="none" w="sm" len="sm"/>
                </a:ln>
                <a:effectLst/>
              </p:spPr>
              <p:txBody>
                <a:bodyPr/>
                <a:lstStyle/>
                <a:p>
                  <a:endParaRPr lang="nl-BE"/>
                </a:p>
              </p:txBody>
            </p:sp>
          </p:grpSp>
          <p:grpSp>
            <p:nvGrpSpPr>
              <p:cNvPr id="22" name="Group 126"/>
              <p:cNvGrpSpPr>
                <a:grpSpLocks/>
              </p:cNvGrpSpPr>
              <p:nvPr/>
            </p:nvGrpSpPr>
            <p:grpSpPr bwMode="auto">
              <a:xfrm>
                <a:off x="4657" y="2084"/>
                <a:ext cx="95" cy="42"/>
                <a:chOff x="4657" y="2084"/>
                <a:chExt cx="95" cy="42"/>
              </a:xfrm>
            </p:grpSpPr>
            <p:sp>
              <p:nvSpPr>
                <p:cNvPr id="501887" name="Freeform 127"/>
                <p:cNvSpPr>
                  <a:spLocks/>
                </p:cNvSpPr>
                <p:nvPr/>
              </p:nvSpPr>
              <p:spPr bwMode="auto">
                <a:xfrm>
                  <a:off x="4657" y="2084"/>
                  <a:ext cx="95" cy="42"/>
                </a:xfrm>
                <a:custGeom>
                  <a:avLst/>
                  <a:gdLst/>
                  <a:ahLst/>
                  <a:cxnLst>
                    <a:cxn ang="0">
                      <a:pos x="55" y="1"/>
                    </a:cxn>
                    <a:cxn ang="0">
                      <a:pos x="56" y="12"/>
                    </a:cxn>
                    <a:cxn ang="0">
                      <a:pos x="31" y="22"/>
                    </a:cxn>
                    <a:cxn ang="0">
                      <a:pos x="11" y="26"/>
                    </a:cxn>
                    <a:cxn ang="0">
                      <a:pos x="0" y="30"/>
                    </a:cxn>
                    <a:cxn ang="0">
                      <a:pos x="0" y="36"/>
                    </a:cxn>
                    <a:cxn ang="0">
                      <a:pos x="16" y="39"/>
                    </a:cxn>
                    <a:cxn ang="0">
                      <a:pos x="38" y="41"/>
                    </a:cxn>
                    <a:cxn ang="0">
                      <a:pos x="56" y="38"/>
                    </a:cxn>
                    <a:cxn ang="0">
                      <a:pos x="67" y="36"/>
                    </a:cxn>
                    <a:cxn ang="0">
                      <a:pos x="68" y="38"/>
                    </a:cxn>
                    <a:cxn ang="0">
                      <a:pos x="83" y="38"/>
                    </a:cxn>
                    <a:cxn ang="0">
                      <a:pos x="93" y="37"/>
                    </a:cxn>
                    <a:cxn ang="0">
                      <a:pos x="93" y="30"/>
                    </a:cxn>
                    <a:cxn ang="0">
                      <a:pos x="94" y="27"/>
                    </a:cxn>
                    <a:cxn ang="0">
                      <a:pos x="94" y="20"/>
                    </a:cxn>
                    <a:cxn ang="0">
                      <a:pos x="90" y="15"/>
                    </a:cxn>
                    <a:cxn ang="0">
                      <a:pos x="86" y="10"/>
                    </a:cxn>
                    <a:cxn ang="0">
                      <a:pos x="85" y="0"/>
                    </a:cxn>
                    <a:cxn ang="0">
                      <a:pos x="55" y="1"/>
                    </a:cxn>
                  </a:cxnLst>
                  <a:rect l="0" t="0" r="r" b="b"/>
                  <a:pathLst>
                    <a:path w="95" h="42">
                      <a:moveTo>
                        <a:pt x="55" y="1"/>
                      </a:moveTo>
                      <a:lnTo>
                        <a:pt x="56" y="12"/>
                      </a:lnTo>
                      <a:lnTo>
                        <a:pt x="31" y="22"/>
                      </a:lnTo>
                      <a:lnTo>
                        <a:pt x="11" y="26"/>
                      </a:lnTo>
                      <a:lnTo>
                        <a:pt x="0" y="30"/>
                      </a:lnTo>
                      <a:lnTo>
                        <a:pt x="0" y="36"/>
                      </a:lnTo>
                      <a:lnTo>
                        <a:pt x="16" y="39"/>
                      </a:lnTo>
                      <a:lnTo>
                        <a:pt x="38" y="41"/>
                      </a:lnTo>
                      <a:lnTo>
                        <a:pt x="56" y="38"/>
                      </a:lnTo>
                      <a:lnTo>
                        <a:pt x="67" y="36"/>
                      </a:lnTo>
                      <a:lnTo>
                        <a:pt x="68" y="38"/>
                      </a:lnTo>
                      <a:lnTo>
                        <a:pt x="83" y="38"/>
                      </a:lnTo>
                      <a:lnTo>
                        <a:pt x="93" y="37"/>
                      </a:lnTo>
                      <a:lnTo>
                        <a:pt x="93" y="30"/>
                      </a:lnTo>
                      <a:lnTo>
                        <a:pt x="94" y="27"/>
                      </a:lnTo>
                      <a:lnTo>
                        <a:pt x="94" y="20"/>
                      </a:lnTo>
                      <a:lnTo>
                        <a:pt x="90" y="15"/>
                      </a:lnTo>
                      <a:lnTo>
                        <a:pt x="86" y="10"/>
                      </a:lnTo>
                      <a:lnTo>
                        <a:pt x="85" y="0"/>
                      </a:lnTo>
                      <a:lnTo>
                        <a:pt x="55" y="1"/>
                      </a:lnTo>
                    </a:path>
                  </a:pathLst>
                </a:custGeom>
                <a:solidFill>
                  <a:srgbClr val="606060"/>
                </a:solidFill>
                <a:ln w="12700" cap="rnd" cmpd="sng">
                  <a:solidFill>
                    <a:srgbClr val="000000"/>
                  </a:solidFill>
                  <a:prstDash val="solid"/>
                  <a:round/>
                  <a:headEnd type="none" w="sm" len="sm"/>
                  <a:tailEnd type="none" w="sm" len="sm"/>
                </a:ln>
                <a:effectLst/>
              </p:spPr>
              <p:txBody>
                <a:bodyPr/>
                <a:lstStyle/>
                <a:p>
                  <a:endParaRPr lang="nl-BE"/>
                </a:p>
              </p:txBody>
            </p:sp>
            <p:sp>
              <p:nvSpPr>
                <p:cNvPr id="501888" name="Freeform 128"/>
                <p:cNvSpPr>
                  <a:spLocks/>
                </p:cNvSpPr>
                <p:nvPr/>
              </p:nvSpPr>
              <p:spPr bwMode="auto">
                <a:xfrm>
                  <a:off x="4693" y="2099"/>
                  <a:ext cx="28" cy="15"/>
                </a:xfrm>
                <a:custGeom>
                  <a:avLst/>
                  <a:gdLst/>
                  <a:ahLst/>
                  <a:cxnLst>
                    <a:cxn ang="0">
                      <a:pos x="20" y="0"/>
                    </a:cxn>
                    <a:cxn ang="0">
                      <a:pos x="27" y="7"/>
                    </a:cxn>
                    <a:cxn ang="0">
                      <a:pos x="3" y="14"/>
                    </a:cxn>
                    <a:cxn ang="0">
                      <a:pos x="0" y="8"/>
                    </a:cxn>
                    <a:cxn ang="0">
                      <a:pos x="20" y="0"/>
                    </a:cxn>
                  </a:cxnLst>
                  <a:rect l="0" t="0" r="r" b="b"/>
                  <a:pathLst>
                    <a:path w="28" h="15">
                      <a:moveTo>
                        <a:pt x="20" y="0"/>
                      </a:moveTo>
                      <a:lnTo>
                        <a:pt x="27" y="7"/>
                      </a:lnTo>
                      <a:lnTo>
                        <a:pt x="3" y="14"/>
                      </a:lnTo>
                      <a:lnTo>
                        <a:pt x="0" y="8"/>
                      </a:lnTo>
                      <a:lnTo>
                        <a:pt x="20" y="0"/>
                      </a:lnTo>
                    </a:path>
                  </a:pathLst>
                </a:custGeom>
                <a:solidFill>
                  <a:srgbClr val="808080"/>
                </a:solidFill>
                <a:ln w="9525" cap="rnd">
                  <a:noFill/>
                  <a:round/>
                  <a:headEnd type="none" w="sm" len="sm"/>
                  <a:tailEnd type="none" w="sm" len="sm"/>
                </a:ln>
                <a:effectLst/>
              </p:spPr>
              <p:txBody>
                <a:bodyPr/>
                <a:lstStyle/>
                <a:p>
                  <a:endParaRPr lang="nl-BE"/>
                </a:p>
              </p:txBody>
            </p:sp>
            <p:sp>
              <p:nvSpPr>
                <p:cNvPr id="501889" name="Freeform 129"/>
                <p:cNvSpPr>
                  <a:spLocks/>
                </p:cNvSpPr>
                <p:nvPr/>
              </p:nvSpPr>
              <p:spPr bwMode="auto">
                <a:xfrm>
                  <a:off x="4663" y="2108"/>
                  <a:ext cx="30" cy="15"/>
                </a:xfrm>
                <a:custGeom>
                  <a:avLst/>
                  <a:gdLst/>
                  <a:ahLst/>
                  <a:cxnLst>
                    <a:cxn ang="0">
                      <a:pos x="25" y="0"/>
                    </a:cxn>
                    <a:cxn ang="0">
                      <a:pos x="29" y="6"/>
                    </a:cxn>
                    <a:cxn ang="0">
                      <a:pos x="14" y="12"/>
                    </a:cxn>
                    <a:cxn ang="0">
                      <a:pos x="7" y="14"/>
                    </a:cxn>
                    <a:cxn ang="0">
                      <a:pos x="0" y="12"/>
                    </a:cxn>
                    <a:cxn ang="0">
                      <a:pos x="7" y="6"/>
                    </a:cxn>
                    <a:cxn ang="0">
                      <a:pos x="25" y="0"/>
                    </a:cxn>
                  </a:cxnLst>
                  <a:rect l="0" t="0" r="r" b="b"/>
                  <a:pathLst>
                    <a:path w="30" h="15">
                      <a:moveTo>
                        <a:pt x="25" y="0"/>
                      </a:moveTo>
                      <a:lnTo>
                        <a:pt x="29" y="6"/>
                      </a:lnTo>
                      <a:lnTo>
                        <a:pt x="14" y="12"/>
                      </a:lnTo>
                      <a:lnTo>
                        <a:pt x="7" y="14"/>
                      </a:lnTo>
                      <a:lnTo>
                        <a:pt x="0" y="12"/>
                      </a:lnTo>
                      <a:lnTo>
                        <a:pt x="7" y="6"/>
                      </a:lnTo>
                      <a:lnTo>
                        <a:pt x="25" y="0"/>
                      </a:lnTo>
                    </a:path>
                  </a:pathLst>
                </a:custGeom>
                <a:solidFill>
                  <a:srgbClr val="808080"/>
                </a:solidFill>
                <a:ln w="9525" cap="rnd">
                  <a:noFill/>
                  <a:round/>
                  <a:headEnd type="none" w="sm" len="sm"/>
                  <a:tailEnd type="none" w="sm" len="sm"/>
                </a:ln>
                <a:effectLst/>
              </p:spPr>
              <p:txBody>
                <a:bodyPr/>
                <a:lstStyle/>
                <a:p>
                  <a:endParaRPr lang="nl-BE"/>
                </a:p>
              </p:txBody>
            </p:sp>
            <p:sp>
              <p:nvSpPr>
                <p:cNvPr id="501890" name="Freeform 130"/>
                <p:cNvSpPr>
                  <a:spLocks/>
                </p:cNvSpPr>
                <p:nvPr/>
              </p:nvSpPr>
              <p:spPr bwMode="auto">
                <a:xfrm>
                  <a:off x="4663" y="2099"/>
                  <a:ext cx="89" cy="22"/>
                </a:xfrm>
                <a:custGeom>
                  <a:avLst/>
                  <a:gdLst/>
                  <a:ahLst/>
                  <a:cxnLst>
                    <a:cxn ang="0">
                      <a:pos x="0" y="18"/>
                    </a:cxn>
                    <a:cxn ang="0">
                      <a:pos x="0" y="14"/>
                    </a:cxn>
                    <a:cxn ang="0">
                      <a:pos x="11" y="15"/>
                    </a:cxn>
                    <a:cxn ang="0">
                      <a:pos x="29" y="13"/>
                    </a:cxn>
                    <a:cxn ang="0">
                      <a:pos x="40" y="11"/>
                    </a:cxn>
                    <a:cxn ang="0">
                      <a:pos x="61" y="6"/>
                    </a:cxn>
                    <a:cxn ang="0">
                      <a:pos x="70" y="5"/>
                    </a:cxn>
                    <a:cxn ang="0">
                      <a:pos x="78" y="3"/>
                    </a:cxn>
                    <a:cxn ang="0">
                      <a:pos x="83" y="0"/>
                    </a:cxn>
                    <a:cxn ang="0">
                      <a:pos x="88" y="4"/>
                    </a:cxn>
                    <a:cxn ang="0">
                      <a:pos x="88" y="13"/>
                    </a:cxn>
                    <a:cxn ang="0">
                      <a:pos x="82" y="14"/>
                    </a:cxn>
                    <a:cxn ang="0">
                      <a:pos x="66" y="16"/>
                    </a:cxn>
                    <a:cxn ang="0">
                      <a:pos x="60" y="17"/>
                    </a:cxn>
                    <a:cxn ang="0">
                      <a:pos x="50" y="19"/>
                    </a:cxn>
                    <a:cxn ang="0">
                      <a:pos x="37" y="21"/>
                    </a:cxn>
                    <a:cxn ang="0">
                      <a:pos x="28" y="21"/>
                    </a:cxn>
                    <a:cxn ang="0">
                      <a:pos x="15" y="21"/>
                    </a:cxn>
                    <a:cxn ang="0">
                      <a:pos x="0" y="18"/>
                    </a:cxn>
                  </a:cxnLst>
                  <a:rect l="0" t="0" r="r" b="b"/>
                  <a:pathLst>
                    <a:path w="89" h="22">
                      <a:moveTo>
                        <a:pt x="0" y="18"/>
                      </a:moveTo>
                      <a:lnTo>
                        <a:pt x="0" y="14"/>
                      </a:lnTo>
                      <a:lnTo>
                        <a:pt x="11" y="15"/>
                      </a:lnTo>
                      <a:lnTo>
                        <a:pt x="29" y="13"/>
                      </a:lnTo>
                      <a:lnTo>
                        <a:pt x="40" y="11"/>
                      </a:lnTo>
                      <a:lnTo>
                        <a:pt x="61" y="6"/>
                      </a:lnTo>
                      <a:lnTo>
                        <a:pt x="70" y="5"/>
                      </a:lnTo>
                      <a:lnTo>
                        <a:pt x="78" y="3"/>
                      </a:lnTo>
                      <a:lnTo>
                        <a:pt x="83" y="0"/>
                      </a:lnTo>
                      <a:lnTo>
                        <a:pt x="88" y="4"/>
                      </a:lnTo>
                      <a:lnTo>
                        <a:pt x="88" y="13"/>
                      </a:lnTo>
                      <a:lnTo>
                        <a:pt x="82" y="14"/>
                      </a:lnTo>
                      <a:lnTo>
                        <a:pt x="66" y="16"/>
                      </a:lnTo>
                      <a:lnTo>
                        <a:pt x="60" y="17"/>
                      </a:lnTo>
                      <a:lnTo>
                        <a:pt x="50" y="19"/>
                      </a:lnTo>
                      <a:lnTo>
                        <a:pt x="37" y="21"/>
                      </a:lnTo>
                      <a:lnTo>
                        <a:pt x="28" y="21"/>
                      </a:lnTo>
                      <a:lnTo>
                        <a:pt x="15" y="21"/>
                      </a:lnTo>
                      <a:lnTo>
                        <a:pt x="0" y="18"/>
                      </a:lnTo>
                    </a:path>
                  </a:pathLst>
                </a:custGeom>
                <a:solidFill>
                  <a:srgbClr val="808080"/>
                </a:solidFill>
                <a:ln w="9525" cap="rnd">
                  <a:noFill/>
                  <a:round/>
                  <a:headEnd type="none" w="sm" len="sm"/>
                  <a:tailEnd type="none" w="sm" len="sm"/>
                </a:ln>
                <a:effectLst/>
              </p:spPr>
              <p:txBody>
                <a:bodyPr/>
                <a:lstStyle/>
                <a:p>
                  <a:endParaRPr lang="nl-BE"/>
                </a:p>
              </p:txBody>
            </p:sp>
            <p:sp>
              <p:nvSpPr>
                <p:cNvPr id="501891" name="Freeform 131"/>
                <p:cNvSpPr>
                  <a:spLocks/>
                </p:cNvSpPr>
                <p:nvPr/>
              </p:nvSpPr>
              <p:spPr bwMode="auto">
                <a:xfrm>
                  <a:off x="4717" y="2085"/>
                  <a:ext cx="28" cy="18"/>
                </a:xfrm>
                <a:custGeom>
                  <a:avLst/>
                  <a:gdLst/>
                  <a:ahLst/>
                  <a:cxnLst>
                    <a:cxn ang="0">
                      <a:pos x="0" y="1"/>
                    </a:cxn>
                    <a:cxn ang="0">
                      <a:pos x="1" y="9"/>
                    </a:cxn>
                    <a:cxn ang="0">
                      <a:pos x="0" y="11"/>
                    </a:cxn>
                    <a:cxn ang="0">
                      <a:pos x="6" y="17"/>
                    </a:cxn>
                    <a:cxn ang="0">
                      <a:pos x="14" y="17"/>
                    </a:cxn>
                    <a:cxn ang="0">
                      <a:pos x="23" y="14"/>
                    </a:cxn>
                    <a:cxn ang="0">
                      <a:pos x="27" y="11"/>
                    </a:cxn>
                    <a:cxn ang="0">
                      <a:pos x="24" y="8"/>
                    </a:cxn>
                    <a:cxn ang="0">
                      <a:pos x="24" y="0"/>
                    </a:cxn>
                    <a:cxn ang="0">
                      <a:pos x="0" y="1"/>
                    </a:cxn>
                  </a:cxnLst>
                  <a:rect l="0" t="0" r="r" b="b"/>
                  <a:pathLst>
                    <a:path w="28" h="18">
                      <a:moveTo>
                        <a:pt x="0" y="1"/>
                      </a:moveTo>
                      <a:lnTo>
                        <a:pt x="1" y="9"/>
                      </a:lnTo>
                      <a:lnTo>
                        <a:pt x="0" y="11"/>
                      </a:lnTo>
                      <a:lnTo>
                        <a:pt x="6" y="17"/>
                      </a:lnTo>
                      <a:lnTo>
                        <a:pt x="14" y="17"/>
                      </a:lnTo>
                      <a:lnTo>
                        <a:pt x="23" y="14"/>
                      </a:lnTo>
                      <a:lnTo>
                        <a:pt x="27" y="11"/>
                      </a:lnTo>
                      <a:lnTo>
                        <a:pt x="24" y="8"/>
                      </a:lnTo>
                      <a:lnTo>
                        <a:pt x="24" y="0"/>
                      </a:lnTo>
                      <a:lnTo>
                        <a:pt x="0" y="1"/>
                      </a:lnTo>
                    </a:path>
                  </a:pathLst>
                </a:custGeom>
                <a:solidFill>
                  <a:srgbClr val="A0A0A0"/>
                </a:solidFill>
                <a:ln w="9525" cap="rnd">
                  <a:noFill/>
                  <a:round/>
                  <a:headEnd type="none" w="sm" len="sm"/>
                  <a:tailEnd type="none" w="sm" len="sm"/>
                </a:ln>
                <a:effectLst/>
              </p:spPr>
              <p:txBody>
                <a:bodyPr/>
                <a:lstStyle/>
                <a:p>
                  <a:endParaRPr lang="nl-BE"/>
                </a:p>
              </p:txBody>
            </p:sp>
          </p:grpSp>
          <p:sp>
            <p:nvSpPr>
              <p:cNvPr id="501892" name="Oval 132"/>
              <p:cNvSpPr>
                <a:spLocks noChangeArrowheads="1"/>
              </p:cNvSpPr>
              <p:nvPr/>
            </p:nvSpPr>
            <p:spPr bwMode="auto">
              <a:xfrm>
                <a:off x="4788" y="2087"/>
                <a:ext cx="100" cy="30"/>
              </a:xfrm>
              <a:prstGeom prst="ellipse">
                <a:avLst/>
              </a:prstGeom>
              <a:solidFill>
                <a:srgbClr val="606060"/>
              </a:solidFill>
              <a:ln w="12700">
                <a:solidFill>
                  <a:srgbClr val="000000"/>
                </a:solidFill>
                <a:round/>
                <a:headEnd/>
                <a:tailEnd/>
              </a:ln>
              <a:effectLst/>
            </p:spPr>
            <p:txBody>
              <a:bodyPr wrap="none" anchor="ctr"/>
              <a:lstStyle/>
              <a:p>
                <a:endParaRPr lang="nl-BE"/>
              </a:p>
            </p:txBody>
          </p:sp>
          <p:sp>
            <p:nvSpPr>
              <p:cNvPr id="501893" name="Rectangle 133"/>
              <p:cNvSpPr>
                <a:spLocks noChangeArrowheads="1"/>
              </p:cNvSpPr>
              <p:nvPr/>
            </p:nvSpPr>
            <p:spPr bwMode="auto">
              <a:xfrm>
                <a:off x="4826" y="2012"/>
                <a:ext cx="22" cy="77"/>
              </a:xfrm>
              <a:prstGeom prst="rect">
                <a:avLst/>
              </a:prstGeom>
              <a:solidFill>
                <a:srgbClr val="606060"/>
              </a:solidFill>
              <a:ln w="12700">
                <a:solidFill>
                  <a:srgbClr val="000000"/>
                </a:solidFill>
                <a:miter lim="800000"/>
                <a:headEnd/>
                <a:tailEnd/>
              </a:ln>
              <a:effectLst/>
            </p:spPr>
            <p:txBody>
              <a:bodyPr wrap="none" anchor="ctr"/>
              <a:lstStyle/>
              <a:p>
                <a:endParaRPr lang="nl-BE"/>
              </a:p>
            </p:txBody>
          </p:sp>
          <p:grpSp>
            <p:nvGrpSpPr>
              <p:cNvPr id="23" name="Group 134"/>
              <p:cNvGrpSpPr>
                <a:grpSpLocks/>
              </p:cNvGrpSpPr>
              <p:nvPr/>
            </p:nvGrpSpPr>
            <p:grpSpPr bwMode="auto">
              <a:xfrm>
                <a:off x="4755" y="1977"/>
                <a:ext cx="148" cy="45"/>
                <a:chOff x="4755" y="1977"/>
                <a:chExt cx="148" cy="45"/>
              </a:xfrm>
            </p:grpSpPr>
            <p:sp>
              <p:nvSpPr>
                <p:cNvPr id="501895" name="Freeform 135"/>
                <p:cNvSpPr>
                  <a:spLocks/>
                </p:cNvSpPr>
                <p:nvPr/>
              </p:nvSpPr>
              <p:spPr bwMode="auto">
                <a:xfrm>
                  <a:off x="4755" y="1977"/>
                  <a:ext cx="148" cy="45"/>
                </a:xfrm>
                <a:custGeom>
                  <a:avLst/>
                  <a:gdLst/>
                  <a:ahLst/>
                  <a:cxnLst>
                    <a:cxn ang="0">
                      <a:pos x="0" y="23"/>
                    </a:cxn>
                    <a:cxn ang="0">
                      <a:pos x="0" y="36"/>
                    </a:cxn>
                    <a:cxn ang="0">
                      <a:pos x="49" y="44"/>
                    </a:cxn>
                    <a:cxn ang="0">
                      <a:pos x="103" y="44"/>
                    </a:cxn>
                    <a:cxn ang="0">
                      <a:pos x="144" y="32"/>
                    </a:cxn>
                    <a:cxn ang="0">
                      <a:pos x="147" y="1"/>
                    </a:cxn>
                    <a:cxn ang="0">
                      <a:pos x="63" y="0"/>
                    </a:cxn>
                    <a:cxn ang="0">
                      <a:pos x="0" y="23"/>
                    </a:cxn>
                  </a:cxnLst>
                  <a:rect l="0" t="0" r="r" b="b"/>
                  <a:pathLst>
                    <a:path w="148" h="45">
                      <a:moveTo>
                        <a:pt x="0" y="23"/>
                      </a:moveTo>
                      <a:lnTo>
                        <a:pt x="0" y="36"/>
                      </a:lnTo>
                      <a:lnTo>
                        <a:pt x="49" y="44"/>
                      </a:lnTo>
                      <a:lnTo>
                        <a:pt x="103" y="44"/>
                      </a:lnTo>
                      <a:lnTo>
                        <a:pt x="144" y="32"/>
                      </a:lnTo>
                      <a:lnTo>
                        <a:pt x="147" y="1"/>
                      </a:lnTo>
                      <a:lnTo>
                        <a:pt x="63" y="0"/>
                      </a:lnTo>
                      <a:lnTo>
                        <a:pt x="0" y="23"/>
                      </a:lnTo>
                    </a:path>
                  </a:pathLst>
                </a:custGeom>
                <a:solidFill>
                  <a:srgbClr val="404040"/>
                </a:solidFill>
                <a:ln w="12700" cap="rnd" cmpd="sng">
                  <a:solidFill>
                    <a:srgbClr val="000000"/>
                  </a:solidFill>
                  <a:prstDash val="solid"/>
                  <a:round/>
                  <a:headEnd type="none" w="sm" len="sm"/>
                  <a:tailEnd type="none" w="sm" len="sm"/>
                </a:ln>
                <a:effectLst/>
              </p:spPr>
              <p:txBody>
                <a:bodyPr/>
                <a:lstStyle/>
                <a:p>
                  <a:endParaRPr lang="nl-BE"/>
                </a:p>
              </p:txBody>
            </p:sp>
            <p:sp>
              <p:nvSpPr>
                <p:cNvPr id="501896" name="Freeform 136"/>
                <p:cNvSpPr>
                  <a:spLocks/>
                </p:cNvSpPr>
                <p:nvPr/>
              </p:nvSpPr>
              <p:spPr bwMode="auto">
                <a:xfrm>
                  <a:off x="4761" y="1994"/>
                  <a:ext cx="137" cy="23"/>
                </a:xfrm>
                <a:custGeom>
                  <a:avLst/>
                  <a:gdLst/>
                  <a:ahLst/>
                  <a:cxnLst>
                    <a:cxn ang="0">
                      <a:pos x="0" y="7"/>
                    </a:cxn>
                    <a:cxn ang="0">
                      <a:pos x="0" y="16"/>
                    </a:cxn>
                    <a:cxn ang="0">
                      <a:pos x="42" y="22"/>
                    </a:cxn>
                    <a:cxn ang="0">
                      <a:pos x="97" y="22"/>
                    </a:cxn>
                    <a:cxn ang="0">
                      <a:pos x="136" y="11"/>
                    </a:cxn>
                    <a:cxn ang="0">
                      <a:pos x="136" y="0"/>
                    </a:cxn>
                    <a:cxn ang="0">
                      <a:pos x="100" y="11"/>
                    </a:cxn>
                    <a:cxn ang="0">
                      <a:pos x="43" y="11"/>
                    </a:cxn>
                    <a:cxn ang="0">
                      <a:pos x="0" y="7"/>
                    </a:cxn>
                  </a:cxnLst>
                  <a:rect l="0" t="0" r="r" b="b"/>
                  <a:pathLst>
                    <a:path w="137" h="23">
                      <a:moveTo>
                        <a:pt x="0" y="7"/>
                      </a:moveTo>
                      <a:lnTo>
                        <a:pt x="0" y="16"/>
                      </a:lnTo>
                      <a:lnTo>
                        <a:pt x="42" y="22"/>
                      </a:lnTo>
                      <a:lnTo>
                        <a:pt x="97" y="22"/>
                      </a:lnTo>
                      <a:lnTo>
                        <a:pt x="136" y="11"/>
                      </a:lnTo>
                      <a:lnTo>
                        <a:pt x="136" y="0"/>
                      </a:lnTo>
                      <a:lnTo>
                        <a:pt x="100" y="11"/>
                      </a:lnTo>
                      <a:lnTo>
                        <a:pt x="43" y="11"/>
                      </a:lnTo>
                      <a:lnTo>
                        <a:pt x="0" y="7"/>
                      </a:lnTo>
                    </a:path>
                  </a:pathLst>
                </a:custGeom>
                <a:solidFill>
                  <a:srgbClr val="606060"/>
                </a:solidFill>
                <a:ln w="9525" cap="rnd">
                  <a:noFill/>
                  <a:round/>
                  <a:headEnd type="none" w="sm" len="sm"/>
                  <a:tailEnd type="none" w="sm" len="sm"/>
                </a:ln>
                <a:effectLst/>
              </p:spPr>
              <p:txBody>
                <a:bodyPr/>
                <a:lstStyle/>
                <a:p>
                  <a:endParaRPr lang="nl-BE"/>
                </a:p>
              </p:txBody>
            </p:sp>
          </p:grpSp>
          <p:sp>
            <p:nvSpPr>
              <p:cNvPr id="501897" name="Freeform 137"/>
              <p:cNvSpPr>
                <a:spLocks/>
              </p:cNvSpPr>
              <p:nvPr/>
            </p:nvSpPr>
            <p:spPr bwMode="auto">
              <a:xfrm>
                <a:off x="4705" y="1931"/>
                <a:ext cx="202" cy="162"/>
              </a:xfrm>
              <a:custGeom>
                <a:avLst/>
                <a:gdLst/>
                <a:ahLst/>
                <a:cxnLst>
                  <a:cxn ang="0">
                    <a:pos x="0" y="90"/>
                  </a:cxn>
                  <a:cxn ang="0">
                    <a:pos x="1" y="75"/>
                  </a:cxn>
                  <a:cxn ang="0">
                    <a:pos x="1" y="57"/>
                  </a:cxn>
                  <a:cxn ang="0">
                    <a:pos x="2" y="43"/>
                  </a:cxn>
                  <a:cxn ang="0">
                    <a:pos x="10" y="36"/>
                  </a:cxn>
                  <a:cxn ang="0">
                    <a:pos x="21" y="31"/>
                  </a:cxn>
                  <a:cxn ang="0">
                    <a:pos x="45" y="24"/>
                  </a:cxn>
                  <a:cxn ang="0">
                    <a:pos x="80" y="17"/>
                  </a:cxn>
                  <a:cxn ang="0">
                    <a:pos x="87" y="16"/>
                  </a:cxn>
                  <a:cxn ang="0">
                    <a:pos x="92" y="17"/>
                  </a:cxn>
                  <a:cxn ang="0">
                    <a:pos x="93" y="15"/>
                  </a:cxn>
                  <a:cxn ang="0">
                    <a:pos x="95" y="13"/>
                  </a:cxn>
                  <a:cxn ang="0">
                    <a:pos x="97" y="14"/>
                  </a:cxn>
                  <a:cxn ang="0">
                    <a:pos x="100" y="14"/>
                  </a:cxn>
                  <a:cxn ang="0">
                    <a:pos x="101" y="11"/>
                  </a:cxn>
                  <a:cxn ang="0">
                    <a:pos x="104" y="9"/>
                  </a:cxn>
                  <a:cxn ang="0">
                    <a:pos x="107" y="9"/>
                  </a:cxn>
                  <a:cxn ang="0">
                    <a:pos x="110" y="9"/>
                  </a:cxn>
                  <a:cxn ang="0">
                    <a:pos x="110" y="6"/>
                  </a:cxn>
                  <a:cxn ang="0">
                    <a:pos x="114" y="0"/>
                  </a:cxn>
                  <a:cxn ang="0">
                    <a:pos x="196" y="1"/>
                  </a:cxn>
                  <a:cxn ang="0">
                    <a:pos x="196" y="8"/>
                  </a:cxn>
                  <a:cxn ang="0">
                    <a:pos x="197" y="15"/>
                  </a:cxn>
                  <a:cxn ang="0">
                    <a:pos x="198" y="19"/>
                  </a:cxn>
                  <a:cxn ang="0">
                    <a:pos x="200" y="26"/>
                  </a:cxn>
                  <a:cxn ang="0">
                    <a:pos x="201" y="35"/>
                  </a:cxn>
                  <a:cxn ang="0">
                    <a:pos x="200" y="40"/>
                  </a:cxn>
                  <a:cxn ang="0">
                    <a:pos x="197" y="45"/>
                  </a:cxn>
                  <a:cxn ang="0">
                    <a:pos x="195" y="50"/>
                  </a:cxn>
                  <a:cxn ang="0">
                    <a:pos x="191" y="52"/>
                  </a:cxn>
                  <a:cxn ang="0">
                    <a:pos x="185" y="52"/>
                  </a:cxn>
                  <a:cxn ang="0">
                    <a:pos x="176" y="55"/>
                  </a:cxn>
                  <a:cxn ang="0">
                    <a:pos x="174" y="59"/>
                  </a:cxn>
                  <a:cxn ang="0">
                    <a:pos x="169" y="62"/>
                  </a:cxn>
                  <a:cxn ang="0">
                    <a:pos x="162" y="64"/>
                  </a:cxn>
                  <a:cxn ang="0">
                    <a:pos x="154" y="66"/>
                  </a:cxn>
                  <a:cxn ang="0">
                    <a:pos x="141" y="67"/>
                  </a:cxn>
                  <a:cxn ang="0">
                    <a:pos x="131" y="67"/>
                  </a:cxn>
                  <a:cxn ang="0">
                    <a:pos x="123" y="67"/>
                  </a:cxn>
                  <a:cxn ang="0">
                    <a:pos x="116" y="66"/>
                  </a:cxn>
                  <a:cxn ang="0">
                    <a:pos x="110" y="69"/>
                  </a:cxn>
                  <a:cxn ang="0">
                    <a:pos x="100" y="68"/>
                  </a:cxn>
                  <a:cxn ang="0">
                    <a:pos x="57" y="74"/>
                  </a:cxn>
                  <a:cxn ang="0">
                    <a:pos x="45" y="75"/>
                  </a:cxn>
                  <a:cxn ang="0">
                    <a:pos x="50" y="97"/>
                  </a:cxn>
                  <a:cxn ang="0">
                    <a:pos x="50" y="108"/>
                  </a:cxn>
                  <a:cxn ang="0">
                    <a:pos x="48" y="121"/>
                  </a:cxn>
                  <a:cxn ang="0">
                    <a:pos x="45" y="139"/>
                  </a:cxn>
                  <a:cxn ang="0">
                    <a:pos x="45" y="156"/>
                  </a:cxn>
                  <a:cxn ang="0">
                    <a:pos x="35" y="158"/>
                  </a:cxn>
                  <a:cxn ang="0">
                    <a:pos x="22" y="160"/>
                  </a:cxn>
                  <a:cxn ang="0">
                    <a:pos x="11" y="161"/>
                  </a:cxn>
                  <a:cxn ang="0">
                    <a:pos x="0" y="159"/>
                  </a:cxn>
                  <a:cxn ang="0">
                    <a:pos x="0" y="143"/>
                  </a:cxn>
                  <a:cxn ang="0">
                    <a:pos x="0" y="117"/>
                  </a:cxn>
                  <a:cxn ang="0">
                    <a:pos x="0" y="94"/>
                  </a:cxn>
                  <a:cxn ang="0">
                    <a:pos x="0" y="90"/>
                  </a:cxn>
                </a:cxnLst>
                <a:rect l="0" t="0" r="r" b="b"/>
                <a:pathLst>
                  <a:path w="202" h="162">
                    <a:moveTo>
                      <a:pt x="0" y="90"/>
                    </a:moveTo>
                    <a:lnTo>
                      <a:pt x="1" y="75"/>
                    </a:lnTo>
                    <a:lnTo>
                      <a:pt x="1" y="57"/>
                    </a:lnTo>
                    <a:lnTo>
                      <a:pt x="2" y="43"/>
                    </a:lnTo>
                    <a:lnTo>
                      <a:pt x="10" y="36"/>
                    </a:lnTo>
                    <a:lnTo>
                      <a:pt x="21" y="31"/>
                    </a:lnTo>
                    <a:lnTo>
                      <a:pt x="45" y="24"/>
                    </a:lnTo>
                    <a:lnTo>
                      <a:pt x="80" y="17"/>
                    </a:lnTo>
                    <a:lnTo>
                      <a:pt x="87" y="16"/>
                    </a:lnTo>
                    <a:lnTo>
                      <a:pt x="92" y="17"/>
                    </a:lnTo>
                    <a:lnTo>
                      <a:pt x="93" y="15"/>
                    </a:lnTo>
                    <a:lnTo>
                      <a:pt x="95" y="13"/>
                    </a:lnTo>
                    <a:lnTo>
                      <a:pt x="97" y="14"/>
                    </a:lnTo>
                    <a:lnTo>
                      <a:pt x="100" y="14"/>
                    </a:lnTo>
                    <a:lnTo>
                      <a:pt x="101" y="11"/>
                    </a:lnTo>
                    <a:lnTo>
                      <a:pt x="104" y="9"/>
                    </a:lnTo>
                    <a:lnTo>
                      <a:pt x="107" y="9"/>
                    </a:lnTo>
                    <a:lnTo>
                      <a:pt x="110" y="9"/>
                    </a:lnTo>
                    <a:lnTo>
                      <a:pt x="110" y="6"/>
                    </a:lnTo>
                    <a:lnTo>
                      <a:pt x="114" y="0"/>
                    </a:lnTo>
                    <a:lnTo>
                      <a:pt x="196" y="1"/>
                    </a:lnTo>
                    <a:lnTo>
                      <a:pt x="196" y="8"/>
                    </a:lnTo>
                    <a:lnTo>
                      <a:pt x="197" y="15"/>
                    </a:lnTo>
                    <a:lnTo>
                      <a:pt x="198" y="19"/>
                    </a:lnTo>
                    <a:lnTo>
                      <a:pt x="200" y="26"/>
                    </a:lnTo>
                    <a:lnTo>
                      <a:pt x="201" y="35"/>
                    </a:lnTo>
                    <a:lnTo>
                      <a:pt x="200" y="40"/>
                    </a:lnTo>
                    <a:lnTo>
                      <a:pt x="197" y="45"/>
                    </a:lnTo>
                    <a:lnTo>
                      <a:pt x="195" y="50"/>
                    </a:lnTo>
                    <a:lnTo>
                      <a:pt x="191" y="52"/>
                    </a:lnTo>
                    <a:lnTo>
                      <a:pt x="185" y="52"/>
                    </a:lnTo>
                    <a:lnTo>
                      <a:pt x="176" y="55"/>
                    </a:lnTo>
                    <a:lnTo>
                      <a:pt x="174" y="59"/>
                    </a:lnTo>
                    <a:lnTo>
                      <a:pt x="169" y="62"/>
                    </a:lnTo>
                    <a:lnTo>
                      <a:pt x="162" y="64"/>
                    </a:lnTo>
                    <a:lnTo>
                      <a:pt x="154" y="66"/>
                    </a:lnTo>
                    <a:lnTo>
                      <a:pt x="141" y="67"/>
                    </a:lnTo>
                    <a:lnTo>
                      <a:pt x="131" y="67"/>
                    </a:lnTo>
                    <a:lnTo>
                      <a:pt x="123" y="67"/>
                    </a:lnTo>
                    <a:lnTo>
                      <a:pt x="116" y="66"/>
                    </a:lnTo>
                    <a:lnTo>
                      <a:pt x="110" y="69"/>
                    </a:lnTo>
                    <a:lnTo>
                      <a:pt x="100" y="68"/>
                    </a:lnTo>
                    <a:lnTo>
                      <a:pt x="57" y="74"/>
                    </a:lnTo>
                    <a:lnTo>
                      <a:pt x="45" y="75"/>
                    </a:lnTo>
                    <a:lnTo>
                      <a:pt x="50" y="97"/>
                    </a:lnTo>
                    <a:lnTo>
                      <a:pt x="50" y="108"/>
                    </a:lnTo>
                    <a:lnTo>
                      <a:pt x="48" y="121"/>
                    </a:lnTo>
                    <a:lnTo>
                      <a:pt x="45" y="139"/>
                    </a:lnTo>
                    <a:lnTo>
                      <a:pt x="45" y="156"/>
                    </a:lnTo>
                    <a:lnTo>
                      <a:pt x="35" y="158"/>
                    </a:lnTo>
                    <a:lnTo>
                      <a:pt x="22" y="160"/>
                    </a:lnTo>
                    <a:lnTo>
                      <a:pt x="11" y="161"/>
                    </a:lnTo>
                    <a:lnTo>
                      <a:pt x="0" y="159"/>
                    </a:lnTo>
                    <a:lnTo>
                      <a:pt x="0" y="143"/>
                    </a:lnTo>
                    <a:lnTo>
                      <a:pt x="0" y="117"/>
                    </a:lnTo>
                    <a:lnTo>
                      <a:pt x="0" y="94"/>
                    </a:lnTo>
                    <a:lnTo>
                      <a:pt x="0" y="90"/>
                    </a:lnTo>
                  </a:path>
                </a:pathLst>
              </a:custGeom>
              <a:solidFill>
                <a:srgbClr val="606060"/>
              </a:solidFill>
              <a:ln w="12700" cap="rnd" cmpd="sng">
                <a:solidFill>
                  <a:srgbClr val="000000"/>
                </a:solidFill>
                <a:prstDash val="solid"/>
                <a:round/>
                <a:headEnd type="none" w="sm" len="sm"/>
                <a:tailEnd type="none" w="sm" len="sm"/>
              </a:ln>
              <a:effectLst/>
            </p:spPr>
            <p:txBody>
              <a:bodyPr/>
              <a:lstStyle/>
              <a:p>
                <a:endParaRPr lang="nl-BE"/>
              </a:p>
            </p:txBody>
          </p:sp>
          <p:sp>
            <p:nvSpPr>
              <p:cNvPr id="501898" name="Freeform 138"/>
              <p:cNvSpPr>
                <a:spLocks/>
              </p:cNvSpPr>
              <p:nvPr/>
            </p:nvSpPr>
            <p:spPr bwMode="auto">
              <a:xfrm>
                <a:off x="4709" y="1936"/>
                <a:ext cx="195" cy="153"/>
              </a:xfrm>
              <a:custGeom>
                <a:avLst/>
                <a:gdLst/>
                <a:ahLst/>
                <a:cxnLst>
                  <a:cxn ang="0">
                    <a:pos x="188" y="7"/>
                  </a:cxn>
                  <a:cxn ang="0">
                    <a:pos x="193" y="16"/>
                  </a:cxn>
                  <a:cxn ang="0">
                    <a:pos x="189" y="41"/>
                  </a:cxn>
                  <a:cxn ang="0">
                    <a:pos x="178" y="41"/>
                  </a:cxn>
                  <a:cxn ang="0">
                    <a:pos x="166" y="51"/>
                  </a:cxn>
                  <a:cxn ang="0">
                    <a:pos x="138" y="57"/>
                  </a:cxn>
                  <a:cxn ang="0">
                    <a:pos x="112" y="57"/>
                  </a:cxn>
                  <a:cxn ang="0">
                    <a:pos x="122" y="49"/>
                  </a:cxn>
                  <a:cxn ang="0">
                    <a:pos x="109" y="57"/>
                  </a:cxn>
                  <a:cxn ang="0">
                    <a:pos x="97" y="60"/>
                  </a:cxn>
                  <a:cxn ang="0">
                    <a:pos x="106" y="54"/>
                  </a:cxn>
                  <a:cxn ang="0">
                    <a:pos x="91" y="60"/>
                  </a:cxn>
                  <a:cxn ang="0">
                    <a:pos x="47" y="65"/>
                  </a:cxn>
                  <a:cxn ang="0">
                    <a:pos x="45" y="95"/>
                  </a:cxn>
                  <a:cxn ang="0">
                    <a:pos x="40" y="148"/>
                  </a:cxn>
                  <a:cxn ang="0">
                    <a:pos x="15" y="152"/>
                  </a:cxn>
                  <a:cxn ang="0">
                    <a:pos x="0" y="115"/>
                  </a:cxn>
                  <a:cxn ang="0">
                    <a:pos x="3" y="66"/>
                  </a:cxn>
                  <a:cxn ang="0">
                    <a:pos x="2" y="44"/>
                  </a:cxn>
                  <a:cxn ang="0">
                    <a:pos x="15" y="29"/>
                  </a:cxn>
                  <a:cxn ang="0">
                    <a:pos x="54" y="17"/>
                  </a:cxn>
                  <a:cxn ang="0">
                    <a:pos x="86" y="11"/>
                  </a:cxn>
                  <a:cxn ang="0">
                    <a:pos x="107" y="23"/>
                  </a:cxn>
                  <a:cxn ang="0">
                    <a:pos x="92" y="15"/>
                  </a:cxn>
                  <a:cxn ang="0">
                    <a:pos x="91" y="9"/>
                  </a:cxn>
                  <a:cxn ang="0">
                    <a:pos x="97" y="11"/>
                  </a:cxn>
                  <a:cxn ang="0">
                    <a:pos x="107" y="16"/>
                  </a:cxn>
                  <a:cxn ang="0">
                    <a:pos x="98" y="7"/>
                  </a:cxn>
                  <a:cxn ang="0">
                    <a:pos x="106" y="4"/>
                  </a:cxn>
                  <a:cxn ang="0">
                    <a:pos x="119" y="13"/>
                  </a:cxn>
                  <a:cxn ang="0">
                    <a:pos x="109" y="2"/>
                  </a:cxn>
                  <a:cxn ang="0">
                    <a:pos x="115" y="0"/>
                  </a:cxn>
                  <a:cxn ang="0">
                    <a:pos x="125" y="7"/>
                  </a:cxn>
                  <a:cxn ang="0">
                    <a:pos x="143" y="5"/>
                  </a:cxn>
                  <a:cxn ang="0">
                    <a:pos x="148" y="7"/>
                  </a:cxn>
                  <a:cxn ang="0">
                    <a:pos x="166" y="10"/>
                  </a:cxn>
                  <a:cxn ang="0">
                    <a:pos x="169" y="5"/>
                  </a:cxn>
                  <a:cxn ang="0">
                    <a:pos x="177" y="10"/>
                  </a:cxn>
                  <a:cxn ang="0">
                    <a:pos x="184" y="5"/>
                  </a:cxn>
                </a:cxnLst>
                <a:rect l="0" t="0" r="r" b="b"/>
                <a:pathLst>
                  <a:path w="195" h="153">
                    <a:moveTo>
                      <a:pt x="188" y="2"/>
                    </a:moveTo>
                    <a:lnTo>
                      <a:pt x="188" y="7"/>
                    </a:lnTo>
                    <a:lnTo>
                      <a:pt x="189" y="5"/>
                    </a:lnTo>
                    <a:lnTo>
                      <a:pt x="193" y="16"/>
                    </a:lnTo>
                    <a:lnTo>
                      <a:pt x="194" y="28"/>
                    </a:lnTo>
                    <a:lnTo>
                      <a:pt x="189" y="41"/>
                    </a:lnTo>
                    <a:lnTo>
                      <a:pt x="177" y="45"/>
                    </a:lnTo>
                    <a:lnTo>
                      <a:pt x="178" y="41"/>
                    </a:lnTo>
                    <a:lnTo>
                      <a:pt x="172" y="47"/>
                    </a:lnTo>
                    <a:lnTo>
                      <a:pt x="166" y="51"/>
                    </a:lnTo>
                    <a:lnTo>
                      <a:pt x="153" y="57"/>
                    </a:lnTo>
                    <a:lnTo>
                      <a:pt x="138" y="57"/>
                    </a:lnTo>
                    <a:lnTo>
                      <a:pt x="120" y="58"/>
                    </a:lnTo>
                    <a:lnTo>
                      <a:pt x="112" y="57"/>
                    </a:lnTo>
                    <a:lnTo>
                      <a:pt x="119" y="55"/>
                    </a:lnTo>
                    <a:lnTo>
                      <a:pt x="122" y="49"/>
                    </a:lnTo>
                    <a:lnTo>
                      <a:pt x="117" y="54"/>
                    </a:lnTo>
                    <a:lnTo>
                      <a:pt x="109" y="57"/>
                    </a:lnTo>
                    <a:lnTo>
                      <a:pt x="103" y="60"/>
                    </a:lnTo>
                    <a:lnTo>
                      <a:pt x="97" y="60"/>
                    </a:lnTo>
                    <a:lnTo>
                      <a:pt x="101" y="57"/>
                    </a:lnTo>
                    <a:lnTo>
                      <a:pt x="106" y="54"/>
                    </a:lnTo>
                    <a:lnTo>
                      <a:pt x="97" y="56"/>
                    </a:lnTo>
                    <a:lnTo>
                      <a:pt x="91" y="60"/>
                    </a:lnTo>
                    <a:lnTo>
                      <a:pt x="69" y="62"/>
                    </a:lnTo>
                    <a:lnTo>
                      <a:pt x="47" y="65"/>
                    </a:lnTo>
                    <a:lnTo>
                      <a:pt x="40" y="67"/>
                    </a:lnTo>
                    <a:lnTo>
                      <a:pt x="45" y="95"/>
                    </a:lnTo>
                    <a:lnTo>
                      <a:pt x="41" y="122"/>
                    </a:lnTo>
                    <a:lnTo>
                      <a:pt x="40" y="148"/>
                    </a:lnTo>
                    <a:lnTo>
                      <a:pt x="27" y="150"/>
                    </a:lnTo>
                    <a:lnTo>
                      <a:pt x="15" y="152"/>
                    </a:lnTo>
                    <a:lnTo>
                      <a:pt x="0" y="152"/>
                    </a:lnTo>
                    <a:lnTo>
                      <a:pt x="0" y="115"/>
                    </a:lnTo>
                    <a:lnTo>
                      <a:pt x="0" y="83"/>
                    </a:lnTo>
                    <a:lnTo>
                      <a:pt x="3" y="66"/>
                    </a:lnTo>
                    <a:lnTo>
                      <a:pt x="0" y="55"/>
                    </a:lnTo>
                    <a:lnTo>
                      <a:pt x="2" y="44"/>
                    </a:lnTo>
                    <a:lnTo>
                      <a:pt x="5" y="36"/>
                    </a:lnTo>
                    <a:lnTo>
                      <a:pt x="15" y="29"/>
                    </a:lnTo>
                    <a:lnTo>
                      <a:pt x="29" y="25"/>
                    </a:lnTo>
                    <a:lnTo>
                      <a:pt x="54" y="17"/>
                    </a:lnTo>
                    <a:lnTo>
                      <a:pt x="75" y="12"/>
                    </a:lnTo>
                    <a:lnTo>
                      <a:pt x="86" y="11"/>
                    </a:lnTo>
                    <a:lnTo>
                      <a:pt x="91" y="17"/>
                    </a:lnTo>
                    <a:lnTo>
                      <a:pt x="107" y="23"/>
                    </a:lnTo>
                    <a:lnTo>
                      <a:pt x="98" y="18"/>
                    </a:lnTo>
                    <a:lnTo>
                      <a:pt x="92" y="15"/>
                    </a:lnTo>
                    <a:lnTo>
                      <a:pt x="91" y="10"/>
                    </a:lnTo>
                    <a:lnTo>
                      <a:pt x="91" y="9"/>
                    </a:lnTo>
                    <a:lnTo>
                      <a:pt x="96" y="9"/>
                    </a:lnTo>
                    <a:lnTo>
                      <a:pt x="97" y="11"/>
                    </a:lnTo>
                    <a:lnTo>
                      <a:pt x="101" y="13"/>
                    </a:lnTo>
                    <a:lnTo>
                      <a:pt x="107" y="16"/>
                    </a:lnTo>
                    <a:lnTo>
                      <a:pt x="101" y="11"/>
                    </a:lnTo>
                    <a:lnTo>
                      <a:pt x="98" y="7"/>
                    </a:lnTo>
                    <a:lnTo>
                      <a:pt x="100" y="5"/>
                    </a:lnTo>
                    <a:lnTo>
                      <a:pt x="106" y="4"/>
                    </a:lnTo>
                    <a:lnTo>
                      <a:pt x="112" y="9"/>
                    </a:lnTo>
                    <a:lnTo>
                      <a:pt x="119" y="13"/>
                    </a:lnTo>
                    <a:lnTo>
                      <a:pt x="111" y="5"/>
                    </a:lnTo>
                    <a:lnTo>
                      <a:pt x="109" y="2"/>
                    </a:lnTo>
                    <a:lnTo>
                      <a:pt x="109" y="0"/>
                    </a:lnTo>
                    <a:lnTo>
                      <a:pt x="115" y="0"/>
                    </a:lnTo>
                    <a:lnTo>
                      <a:pt x="120" y="5"/>
                    </a:lnTo>
                    <a:lnTo>
                      <a:pt x="125" y="7"/>
                    </a:lnTo>
                    <a:lnTo>
                      <a:pt x="143" y="8"/>
                    </a:lnTo>
                    <a:lnTo>
                      <a:pt x="143" y="5"/>
                    </a:lnTo>
                    <a:lnTo>
                      <a:pt x="148" y="2"/>
                    </a:lnTo>
                    <a:lnTo>
                      <a:pt x="148" y="7"/>
                    </a:lnTo>
                    <a:lnTo>
                      <a:pt x="154" y="9"/>
                    </a:lnTo>
                    <a:lnTo>
                      <a:pt x="166" y="10"/>
                    </a:lnTo>
                    <a:lnTo>
                      <a:pt x="165" y="5"/>
                    </a:lnTo>
                    <a:lnTo>
                      <a:pt x="169" y="5"/>
                    </a:lnTo>
                    <a:lnTo>
                      <a:pt x="169" y="10"/>
                    </a:lnTo>
                    <a:lnTo>
                      <a:pt x="177" y="10"/>
                    </a:lnTo>
                    <a:lnTo>
                      <a:pt x="183" y="9"/>
                    </a:lnTo>
                    <a:lnTo>
                      <a:pt x="184" y="5"/>
                    </a:lnTo>
                    <a:lnTo>
                      <a:pt x="188" y="2"/>
                    </a:lnTo>
                  </a:path>
                </a:pathLst>
              </a:custGeom>
              <a:solidFill>
                <a:srgbClr val="808080"/>
              </a:solidFill>
              <a:ln w="9525" cap="rnd">
                <a:noFill/>
                <a:round/>
                <a:headEnd type="none" w="sm" len="sm"/>
                <a:tailEnd type="none" w="sm" len="sm"/>
              </a:ln>
              <a:effectLst/>
            </p:spPr>
            <p:txBody>
              <a:bodyPr/>
              <a:lstStyle/>
              <a:p>
                <a:endParaRPr lang="nl-BE"/>
              </a:p>
            </p:txBody>
          </p:sp>
          <p:sp>
            <p:nvSpPr>
              <p:cNvPr id="501899" name="Freeform 139"/>
              <p:cNvSpPr>
                <a:spLocks/>
              </p:cNvSpPr>
              <p:nvPr/>
            </p:nvSpPr>
            <p:spPr bwMode="auto">
              <a:xfrm>
                <a:off x="4854" y="1962"/>
                <a:ext cx="22" cy="16"/>
              </a:xfrm>
              <a:custGeom>
                <a:avLst/>
                <a:gdLst/>
                <a:ahLst/>
                <a:cxnLst>
                  <a:cxn ang="0">
                    <a:pos x="21" y="0"/>
                  </a:cxn>
                  <a:cxn ang="0">
                    <a:pos x="11" y="15"/>
                  </a:cxn>
                  <a:cxn ang="0">
                    <a:pos x="0" y="15"/>
                  </a:cxn>
                  <a:cxn ang="0">
                    <a:pos x="21" y="0"/>
                  </a:cxn>
                </a:cxnLst>
                <a:rect l="0" t="0" r="r" b="b"/>
                <a:pathLst>
                  <a:path w="22" h="16">
                    <a:moveTo>
                      <a:pt x="21" y="0"/>
                    </a:moveTo>
                    <a:lnTo>
                      <a:pt x="11" y="15"/>
                    </a:lnTo>
                    <a:lnTo>
                      <a:pt x="0" y="15"/>
                    </a:lnTo>
                    <a:lnTo>
                      <a:pt x="21" y="0"/>
                    </a:lnTo>
                  </a:path>
                </a:pathLst>
              </a:custGeom>
              <a:solidFill>
                <a:srgbClr val="606060"/>
              </a:solidFill>
              <a:ln w="9525" cap="rnd">
                <a:noFill/>
                <a:round/>
                <a:headEnd type="none" w="sm" len="sm"/>
                <a:tailEnd type="none" w="sm" len="sm"/>
              </a:ln>
              <a:effectLst/>
            </p:spPr>
            <p:txBody>
              <a:bodyPr/>
              <a:lstStyle/>
              <a:p>
                <a:endParaRPr lang="nl-BE"/>
              </a:p>
            </p:txBody>
          </p:sp>
          <p:sp>
            <p:nvSpPr>
              <p:cNvPr id="501900" name="Freeform 140"/>
              <p:cNvSpPr>
                <a:spLocks/>
              </p:cNvSpPr>
              <p:nvPr/>
            </p:nvSpPr>
            <p:spPr bwMode="auto">
              <a:xfrm>
                <a:off x="4888" y="1956"/>
                <a:ext cx="15" cy="16"/>
              </a:xfrm>
              <a:custGeom>
                <a:avLst/>
                <a:gdLst/>
                <a:ahLst/>
                <a:cxnLst>
                  <a:cxn ang="0">
                    <a:pos x="14" y="0"/>
                  </a:cxn>
                  <a:cxn ang="0">
                    <a:pos x="10" y="15"/>
                  </a:cxn>
                  <a:cxn ang="0">
                    <a:pos x="0" y="15"/>
                  </a:cxn>
                  <a:cxn ang="0">
                    <a:pos x="11" y="15"/>
                  </a:cxn>
                  <a:cxn ang="0">
                    <a:pos x="14" y="0"/>
                  </a:cxn>
                </a:cxnLst>
                <a:rect l="0" t="0" r="r" b="b"/>
                <a:pathLst>
                  <a:path w="15" h="16">
                    <a:moveTo>
                      <a:pt x="14" y="0"/>
                    </a:moveTo>
                    <a:lnTo>
                      <a:pt x="10" y="15"/>
                    </a:lnTo>
                    <a:lnTo>
                      <a:pt x="0" y="15"/>
                    </a:lnTo>
                    <a:lnTo>
                      <a:pt x="11" y="15"/>
                    </a:lnTo>
                    <a:lnTo>
                      <a:pt x="14" y="0"/>
                    </a:lnTo>
                  </a:path>
                </a:pathLst>
              </a:custGeom>
              <a:solidFill>
                <a:srgbClr val="606060"/>
              </a:solidFill>
              <a:ln w="9525" cap="rnd">
                <a:noFill/>
                <a:round/>
                <a:headEnd type="none" w="sm" len="sm"/>
                <a:tailEnd type="none" w="sm" len="sm"/>
              </a:ln>
              <a:effectLst/>
            </p:spPr>
            <p:txBody>
              <a:bodyPr/>
              <a:lstStyle/>
              <a:p>
                <a:endParaRPr lang="nl-BE"/>
              </a:p>
            </p:txBody>
          </p:sp>
          <p:sp>
            <p:nvSpPr>
              <p:cNvPr id="501901" name="Freeform 141"/>
              <p:cNvSpPr>
                <a:spLocks/>
              </p:cNvSpPr>
              <p:nvPr/>
            </p:nvSpPr>
            <p:spPr bwMode="auto">
              <a:xfrm>
                <a:off x="4812" y="1951"/>
                <a:ext cx="25" cy="16"/>
              </a:xfrm>
              <a:custGeom>
                <a:avLst/>
                <a:gdLst/>
                <a:ahLst/>
                <a:cxnLst>
                  <a:cxn ang="0">
                    <a:pos x="24" y="0"/>
                  </a:cxn>
                  <a:cxn ang="0">
                    <a:pos x="13" y="1"/>
                  </a:cxn>
                  <a:cxn ang="0">
                    <a:pos x="11" y="3"/>
                  </a:cxn>
                  <a:cxn ang="0">
                    <a:pos x="11" y="8"/>
                  </a:cxn>
                  <a:cxn ang="0">
                    <a:pos x="10" y="12"/>
                  </a:cxn>
                  <a:cxn ang="0">
                    <a:pos x="0" y="15"/>
                  </a:cxn>
                  <a:cxn ang="0">
                    <a:pos x="12" y="15"/>
                  </a:cxn>
                  <a:cxn ang="0">
                    <a:pos x="14" y="4"/>
                  </a:cxn>
                  <a:cxn ang="0">
                    <a:pos x="24" y="0"/>
                  </a:cxn>
                </a:cxnLst>
                <a:rect l="0" t="0" r="r" b="b"/>
                <a:pathLst>
                  <a:path w="25" h="16">
                    <a:moveTo>
                      <a:pt x="24" y="0"/>
                    </a:moveTo>
                    <a:lnTo>
                      <a:pt x="13" y="1"/>
                    </a:lnTo>
                    <a:lnTo>
                      <a:pt x="11" y="3"/>
                    </a:lnTo>
                    <a:lnTo>
                      <a:pt x="11" y="8"/>
                    </a:lnTo>
                    <a:lnTo>
                      <a:pt x="10" y="12"/>
                    </a:lnTo>
                    <a:lnTo>
                      <a:pt x="0" y="15"/>
                    </a:lnTo>
                    <a:lnTo>
                      <a:pt x="12" y="15"/>
                    </a:lnTo>
                    <a:lnTo>
                      <a:pt x="14" y="4"/>
                    </a:lnTo>
                    <a:lnTo>
                      <a:pt x="24" y="0"/>
                    </a:lnTo>
                  </a:path>
                </a:pathLst>
              </a:custGeom>
              <a:solidFill>
                <a:srgbClr val="606060"/>
              </a:solidFill>
              <a:ln w="9525" cap="rnd">
                <a:noFill/>
                <a:round/>
                <a:headEnd type="none" w="sm" len="sm"/>
                <a:tailEnd type="none" w="sm" len="sm"/>
              </a:ln>
              <a:effectLst/>
            </p:spPr>
            <p:txBody>
              <a:bodyPr/>
              <a:lstStyle/>
              <a:p>
                <a:endParaRPr lang="nl-BE"/>
              </a:p>
            </p:txBody>
          </p:sp>
          <p:sp>
            <p:nvSpPr>
              <p:cNvPr id="501902" name="Freeform 142"/>
              <p:cNvSpPr>
                <a:spLocks/>
              </p:cNvSpPr>
              <p:nvPr/>
            </p:nvSpPr>
            <p:spPr bwMode="auto">
              <a:xfrm>
                <a:off x="4730" y="1978"/>
                <a:ext cx="81" cy="17"/>
              </a:xfrm>
              <a:custGeom>
                <a:avLst/>
                <a:gdLst/>
                <a:ahLst/>
                <a:cxnLst>
                  <a:cxn ang="0">
                    <a:pos x="80" y="0"/>
                  </a:cxn>
                  <a:cxn ang="0">
                    <a:pos x="59" y="0"/>
                  </a:cxn>
                  <a:cxn ang="0">
                    <a:pos x="39" y="4"/>
                  </a:cxn>
                  <a:cxn ang="0">
                    <a:pos x="23" y="5"/>
                  </a:cxn>
                  <a:cxn ang="0">
                    <a:pos x="11" y="7"/>
                  </a:cxn>
                  <a:cxn ang="0">
                    <a:pos x="5" y="12"/>
                  </a:cxn>
                  <a:cxn ang="0">
                    <a:pos x="0" y="16"/>
                  </a:cxn>
                  <a:cxn ang="0">
                    <a:pos x="5" y="15"/>
                  </a:cxn>
                  <a:cxn ang="0">
                    <a:pos x="11" y="8"/>
                  </a:cxn>
                  <a:cxn ang="0">
                    <a:pos x="28" y="7"/>
                  </a:cxn>
                  <a:cxn ang="0">
                    <a:pos x="39" y="7"/>
                  </a:cxn>
                  <a:cxn ang="0">
                    <a:pos x="46" y="4"/>
                  </a:cxn>
                  <a:cxn ang="0">
                    <a:pos x="60" y="2"/>
                  </a:cxn>
                  <a:cxn ang="0">
                    <a:pos x="80" y="0"/>
                  </a:cxn>
                </a:cxnLst>
                <a:rect l="0" t="0" r="r" b="b"/>
                <a:pathLst>
                  <a:path w="81" h="17">
                    <a:moveTo>
                      <a:pt x="80" y="0"/>
                    </a:moveTo>
                    <a:lnTo>
                      <a:pt x="59" y="0"/>
                    </a:lnTo>
                    <a:lnTo>
                      <a:pt x="39" y="4"/>
                    </a:lnTo>
                    <a:lnTo>
                      <a:pt x="23" y="5"/>
                    </a:lnTo>
                    <a:lnTo>
                      <a:pt x="11" y="7"/>
                    </a:lnTo>
                    <a:lnTo>
                      <a:pt x="5" y="12"/>
                    </a:lnTo>
                    <a:lnTo>
                      <a:pt x="0" y="16"/>
                    </a:lnTo>
                    <a:lnTo>
                      <a:pt x="5" y="15"/>
                    </a:lnTo>
                    <a:lnTo>
                      <a:pt x="11" y="8"/>
                    </a:lnTo>
                    <a:lnTo>
                      <a:pt x="28" y="7"/>
                    </a:lnTo>
                    <a:lnTo>
                      <a:pt x="39" y="7"/>
                    </a:lnTo>
                    <a:lnTo>
                      <a:pt x="46" y="4"/>
                    </a:lnTo>
                    <a:lnTo>
                      <a:pt x="60" y="2"/>
                    </a:lnTo>
                    <a:lnTo>
                      <a:pt x="80" y="0"/>
                    </a:lnTo>
                  </a:path>
                </a:pathLst>
              </a:custGeom>
              <a:solidFill>
                <a:srgbClr val="606060"/>
              </a:solidFill>
              <a:ln w="9525" cap="rnd">
                <a:noFill/>
                <a:round/>
                <a:headEnd type="none" w="sm" len="sm"/>
                <a:tailEnd type="none" w="sm" len="sm"/>
              </a:ln>
              <a:effectLst/>
            </p:spPr>
            <p:txBody>
              <a:bodyPr/>
              <a:lstStyle/>
              <a:p>
                <a:endParaRPr lang="nl-BE"/>
              </a:p>
            </p:txBody>
          </p:sp>
          <p:sp>
            <p:nvSpPr>
              <p:cNvPr id="501903" name="Freeform 143"/>
              <p:cNvSpPr>
                <a:spLocks/>
              </p:cNvSpPr>
              <p:nvPr/>
            </p:nvSpPr>
            <p:spPr bwMode="auto">
              <a:xfrm>
                <a:off x="4821" y="1739"/>
                <a:ext cx="69" cy="69"/>
              </a:xfrm>
              <a:custGeom>
                <a:avLst/>
                <a:gdLst/>
                <a:ahLst/>
                <a:cxnLst>
                  <a:cxn ang="0">
                    <a:pos x="22" y="2"/>
                  </a:cxn>
                  <a:cxn ang="0">
                    <a:pos x="15" y="6"/>
                  </a:cxn>
                  <a:cxn ang="0">
                    <a:pos x="13" y="10"/>
                  </a:cxn>
                  <a:cxn ang="0">
                    <a:pos x="9" y="16"/>
                  </a:cxn>
                  <a:cxn ang="0">
                    <a:pos x="8" y="18"/>
                  </a:cxn>
                  <a:cxn ang="0">
                    <a:pos x="8" y="21"/>
                  </a:cxn>
                  <a:cxn ang="0">
                    <a:pos x="9" y="25"/>
                  </a:cxn>
                  <a:cxn ang="0">
                    <a:pos x="6" y="28"/>
                  </a:cxn>
                  <a:cxn ang="0">
                    <a:pos x="2" y="35"/>
                  </a:cxn>
                  <a:cxn ang="0">
                    <a:pos x="0" y="39"/>
                  </a:cxn>
                  <a:cxn ang="0">
                    <a:pos x="0" y="40"/>
                  </a:cxn>
                  <a:cxn ang="0">
                    <a:pos x="0" y="41"/>
                  </a:cxn>
                  <a:cxn ang="0">
                    <a:pos x="2" y="41"/>
                  </a:cxn>
                  <a:cxn ang="0">
                    <a:pos x="5" y="42"/>
                  </a:cxn>
                  <a:cxn ang="0">
                    <a:pos x="6" y="42"/>
                  </a:cxn>
                  <a:cxn ang="0">
                    <a:pos x="6" y="45"/>
                  </a:cxn>
                  <a:cxn ang="0">
                    <a:pos x="5" y="49"/>
                  </a:cxn>
                  <a:cxn ang="0">
                    <a:pos x="7" y="51"/>
                  </a:cxn>
                  <a:cxn ang="0">
                    <a:pos x="6" y="53"/>
                  </a:cxn>
                  <a:cxn ang="0">
                    <a:pos x="8" y="54"/>
                  </a:cxn>
                  <a:cxn ang="0">
                    <a:pos x="9" y="60"/>
                  </a:cxn>
                  <a:cxn ang="0">
                    <a:pos x="11" y="61"/>
                  </a:cxn>
                  <a:cxn ang="0">
                    <a:pos x="15" y="61"/>
                  </a:cxn>
                  <a:cxn ang="0">
                    <a:pos x="19" y="60"/>
                  </a:cxn>
                  <a:cxn ang="0">
                    <a:pos x="24" y="60"/>
                  </a:cxn>
                  <a:cxn ang="0">
                    <a:pos x="24" y="68"/>
                  </a:cxn>
                  <a:cxn ang="0">
                    <a:pos x="60" y="57"/>
                  </a:cxn>
                  <a:cxn ang="0">
                    <a:pos x="57" y="51"/>
                  </a:cxn>
                  <a:cxn ang="0">
                    <a:pos x="58" y="46"/>
                  </a:cxn>
                  <a:cxn ang="0">
                    <a:pos x="68" y="37"/>
                  </a:cxn>
                  <a:cxn ang="0">
                    <a:pos x="68" y="13"/>
                  </a:cxn>
                  <a:cxn ang="0">
                    <a:pos x="61" y="6"/>
                  </a:cxn>
                  <a:cxn ang="0">
                    <a:pos x="53" y="2"/>
                  </a:cxn>
                  <a:cxn ang="0">
                    <a:pos x="44" y="0"/>
                  </a:cxn>
                  <a:cxn ang="0">
                    <a:pos x="32" y="1"/>
                  </a:cxn>
                  <a:cxn ang="0">
                    <a:pos x="22" y="2"/>
                  </a:cxn>
                </a:cxnLst>
                <a:rect l="0" t="0" r="r" b="b"/>
                <a:pathLst>
                  <a:path w="69" h="69">
                    <a:moveTo>
                      <a:pt x="22" y="2"/>
                    </a:moveTo>
                    <a:lnTo>
                      <a:pt x="15" y="6"/>
                    </a:lnTo>
                    <a:lnTo>
                      <a:pt x="13" y="10"/>
                    </a:lnTo>
                    <a:lnTo>
                      <a:pt x="9" y="16"/>
                    </a:lnTo>
                    <a:lnTo>
                      <a:pt x="8" y="18"/>
                    </a:lnTo>
                    <a:lnTo>
                      <a:pt x="8" y="21"/>
                    </a:lnTo>
                    <a:lnTo>
                      <a:pt x="9" y="25"/>
                    </a:lnTo>
                    <a:lnTo>
                      <a:pt x="6" y="28"/>
                    </a:lnTo>
                    <a:lnTo>
                      <a:pt x="2" y="35"/>
                    </a:lnTo>
                    <a:lnTo>
                      <a:pt x="0" y="39"/>
                    </a:lnTo>
                    <a:lnTo>
                      <a:pt x="0" y="40"/>
                    </a:lnTo>
                    <a:lnTo>
                      <a:pt x="0" y="41"/>
                    </a:lnTo>
                    <a:lnTo>
                      <a:pt x="2" y="41"/>
                    </a:lnTo>
                    <a:lnTo>
                      <a:pt x="5" y="42"/>
                    </a:lnTo>
                    <a:lnTo>
                      <a:pt x="6" y="42"/>
                    </a:lnTo>
                    <a:lnTo>
                      <a:pt x="6" y="45"/>
                    </a:lnTo>
                    <a:lnTo>
                      <a:pt x="5" y="49"/>
                    </a:lnTo>
                    <a:lnTo>
                      <a:pt x="7" y="51"/>
                    </a:lnTo>
                    <a:lnTo>
                      <a:pt x="6" y="53"/>
                    </a:lnTo>
                    <a:lnTo>
                      <a:pt x="8" y="54"/>
                    </a:lnTo>
                    <a:lnTo>
                      <a:pt x="9" y="60"/>
                    </a:lnTo>
                    <a:lnTo>
                      <a:pt x="11" y="61"/>
                    </a:lnTo>
                    <a:lnTo>
                      <a:pt x="15" y="61"/>
                    </a:lnTo>
                    <a:lnTo>
                      <a:pt x="19" y="60"/>
                    </a:lnTo>
                    <a:lnTo>
                      <a:pt x="24" y="60"/>
                    </a:lnTo>
                    <a:lnTo>
                      <a:pt x="24" y="68"/>
                    </a:lnTo>
                    <a:lnTo>
                      <a:pt x="60" y="57"/>
                    </a:lnTo>
                    <a:lnTo>
                      <a:pt x="57" y="51"/>
                    </a:lnTo>
                    <a:lnTo>
                      <a:pt x="58" y="46"/>
                    </a:lnTo>
                    <a:lnTo>
                      <a:pt x="68" y="37"/>
                    </a:lnTo>
                    <a:lnTo>
                      <a:pt x="68" y="13"/>
                    </a:lnTo>
                    <a:lnTo>
                      <a:pt x="61" y="6"/>
                    </a:lnTo>
                    <a:lnTo>
                      <a:pt x="53" y="2"/>
                    </a:lnTo>
                    <a:lnTo>
                      <a:pt x="44" y="0"/>
                    </a:lnTo>
                    <a:lnTo>
                      <a:pt x="32" y="1"/>
                    </a:lnTo>
                    <a:lnTo>
                      <a:pt x="22" y="2"/>
                    </a:lnTo>
                  </a:path>
                </a:pathLst>
              </a:custGeom>
              <a:solidFill>
                <a:srgbClr val="FFC080"/>
              </a:solidFill>
              <a:ln w="12700" cap="rnd" cmpd="sng">
                <a:solidFill>
                  <a:srgbClr val="402000"/>
                </a:solidFill>
                <a:prstDash val="solid"/>
                <a:round/>
                <a:headEnd type="none" w="sm" len="sm"/>
                <a:tailEnd type="none" w="sm" len="sm"/>
              </a:ln>
              <a:effectLst/>
            </p:spPr>
            <p:txBody>
              <a:bodyPr/>
              <a:lstStyle/>
              <a:p>
                <a:endParaRPr lang="nl-BE"/>
              </a:p>
            </p:txBody>
          </p:sp>
          <p:sp>
            <p:nvSpPr>
              <p:cNvPr id="501904" name="Freeform 144"/>
              <p:cNvSpPr>
                <a:spLocks/>
              </p:cNvSpPr>
              <p:nvPr/>
            </p:nvSpPr>
            <p:spPr bwMode="auto">
              <a:xfrm>
                <a:off x="4829" y="1779"/>
                <a:ext cx="16" cy="1"/>
              </a:xfrm>
              <a:custGeom>
                <a:avLst/>
                <a:gdLst/>
                <a:ahLst/>
                <a:cxnLst>
                  <a:cxn ang="0">
                    <a:pos x="0" y="0"/>
                  </a:cxn>
                  <a:cxn ang="0">
                    <a:pos x="11" y="0"/>
                  </a:cxn>
                  <a:cxn ang="0">
                    <a:pos x="15" y="0"/>
                  </a:cxn>
                  <a:cxn ang="0">
                    <a:pos x="0" y="0"/>
                  </a:cxn>
                </a:cxnLst>
                <a:rect l="0" t="0" r="r" b="b"/>
                <a:pathLst>
                  <a:path w="16" h="1">
                    <a:moveTo>
                      <a:pt x="0" y="0"/>
                    </a:moveTo>
                    <a:lnTo>
                      <a:pt x="11" y="0"/>
                    </a:lnTo>
                    <a:lnTo>
                      <a:pt x="15" y="0"/>
                    </a:lnTo>
                    <a:lnTo>
                      <a:pt x="0" y="0"/>
                    </a:lnTo>
                  </a:path>
                </a:pathLst>
              </a:custGeom>
              <a:solidFill>
                <a:srgbClr val="402000"/>
              </a:solidFill>
              <a:ln w="9525" cap="rnd">
                <a:noFill/>
                <a:round/>
                <a:headEnd type="none" w="sm" len="sm"/>
                <a:tailEnd type="none" w="sm" len="sm"/>
              </a:ln>
              <a:effectLst/>
            </p:spPr>
            <p:txBody>
              <a:bodyPr/>
              <a:lstStyle/>
              <a:p>
                <a:endParaRPr lang="nl-BE"/>
              </a:p>
            </p:txBody>
          </p:sp>
          <p:sp>
            <p:nvSpPr>
              <p:cNvPr id="501905" name="Freeform 145"/>
              <p:cNvSpPr>
                <a:spLocks/>
              </p:cNvSpPr>
              <p:nvPr/>
            </p:nvSpPr>
            <p:spPr bwMode="auto">
              <a:xfrm>
                <a:off x="4833" y="1770"/>
                <a:ext cx="16" cy="15"/>
              </a:xfrm>
              <a:custGeom>
                <a:avLst/>
                <a:gdLst/>
                <a:ahLst/>
                <a:cxnLst>
                  <a:cxn ang="0">
                    <a:pos x="15" y="0"/>
                  </a:cxn>
                  <a:cxn ang="0">
                    <a:pos x="0" y="9"/>
                  </a:cxn>
                  <a:cxn ang="0">
                    <a:pos x="0" y="14"/>
                  </a:cxn>
                  <a:cxn ang="0">
                    <a:pos x="15" y="9"/>
                  </a:cxn>
                  <a:cxn ang="0">
                    <a:pos x="15" y="0"/>
                  </a:cxn>
                </a:cxnLst>
                <a:rect l="0" t="0" r="r" b="b"/>
                <a:pathLst>
                  <a:path w="16" h="15">
                    <a:moveTo>
                      <a:pt x="15" y="0"/>
                    </a:moveTo>
                    <a:lnTo>
                      <a:pt x="0" y="9"/>
                    </a:lnTo>
                    <a:lnTo>
                      <a:pt x="0" y="14"/>
                    </a:lnTo>
                    <a:lnTo>
                      <a:pt x="15" y="9"/>
                    </a:lnTo>
                    <a:lnTo>
                      <a:pt x="15" y="0"/>
                    </a:lnTo>
                  </a:path>
                </a:pathLst>
              </a:custGeom>
              <a:solidFill>
                <a:srgbClr val="402000"/>
              </a:solidFill>
              <a:ln w="9525" cap="rnd">
                <a:noFill/>
                <a:round/>
                <a:headEnd type="none" w="sm" len="sm"/>
                <a:tailEnd type="none" w="sm" len="sm"/>
              </a:ln>
              <a:effectLst/>
            </p:spPr>
            <p:txBody>
              <a:bodyPr/>
              <a:lstStyle/>
              <a:p>
                <a:endParaRPr lang="nl-BE"/>
              </a:p>
            </p:txBody>
          </p:sp>
          <p:sp>
            <p:nvSpPr>
              <p:cNvPr id="501906" name="Freeform 146"/>
              <p:cNvSpPr>
                <a:spLocks/>
              </p:cNvSpPr>
              <p:nvPr/>
            </p:nvSpPr>
            <p:spPr bwMode="auto">
              <a:xfrm>
                <a:off x="4836" y="1766"/>
                <a:ext cx="16" cy="16"/>
              </a:xfrm>
              <a:custGeom>
                <a:avLst/>
                <a:gdLst/>
                <a:ahLst/>
                <a:cxnLst>
                  <a:cxn ang="0">
                    <a:pos x="0" y="0"/>
                  </a:cxn>
                  <a:cxn ang="0">
                    <a:pos x="2" y="15"/>
                  </a:cxn>
                  <a:cxn ang="0">
                    <a:pos x="4" y="15"/>
                  </a:cxn>
                  <a:cxn ang="0">
                    <a:pos x="6" y="15"/>
                  </a:cxn>
                  <a:cxn ang="0">
                    <a:pos x="10" y="15"/>
                  </a:cxn>
                  <a:cxn ang="0">
                    <a:pos x="15" y="15"/>
                  </a:cxn>
                  <a:cxn ang="0">
                    <a:pos x="10" y="0"/>
                  </a:cxn>
                  <a:cxn ang="0">
                    <a:pos x="0" y="0"/>
                  </a:cxn>
                </a:cxnLst>
                <a:rect l="0" t="0" r="r" b="b"/>
                <a:pathLst>
                  <a:path w="16" h="16">
                    <a:moveTo>
                      <a:pt x="0" y="0"/>
                    </a:moveTo>
                    <a:lnTo>
                      <a:pt x="2" y="15"/>
                    </a:lnTo>
                    <a:lnTo>
                      <a:pt x="4" y="15"/>
                    </a:lnTo>
                    <a:lnTo>
                      <a:pt x="6" y="15"/>
                    </a:lnTo>
                    <a:lnTo>
                      <a:pt x="10" y="15"/>
                    </a:lnTo>
                    <a:lnTo>
                      <a:pt x="15" y="15"/>
                    </a:lnTo>
                    <a:lnTo>
                      <a:pt x="10" y="0"/>
                    </a:lnTo>
                    <a:lnTo>
                      <a:pt x="0" y="0"/>
                    </a:lnTo>
                  </a:path>
                </a:pathLst>
              </a:custGeom>
              <a:solidFill>
                <a:srgbClr val="402000"/>
              </a:solidFill>
              <a:ln w="9525" cap="rnd">
                <a:noFill/>
                <a:round/>
                <a:headEnd type="none" w="sm" len="sm"/>
                <a:tailEnd type="none" w="sm" len="sm"/>
              </a:ln>
              <a:effectLst/>
            </p:spPr>
            <p:txBody>
              <a:bodyPr/>
              <a:lstStyle/>
              <a:p>
                <a:endParaRPr lang="nl-BE"/>
              </a:p>
            </p:txBody>
          </p:sp>
          <p:sp>
            <p:nvSpPr>
              <p:cNvPr id="501907" name="Freeform 147"/>
              <p:cNvSpPr>
                <a:spLocks/>
              </p:cNvSpPr>
              <p:nvPr/>
            </p:nvSpPr>
            <p:spPr bwMode="auto">
              <a:xfrm>
                <a:off x="4833" y="1759"/>
                <a:ext cx="16" cy="16"/>
              </a:xfrm>
              <a:custGeom>
                <a:avLst/>
                <a:gdLst/>
                <a:ahLst/>
                <a:cxnLst>
                  <a:cxn ang="0">
                    <a:pos x="0" y="8"/>
                  </a:cxn>
                  <a:cxn ang="0">
                    <a:pos x="1" y="15"/>
                  </a:cxn>
                  <a:cxn ang="0">
                    <a:pos x="2" y="15"/>
                  </a:cxn>
                  <a:cxn ang="0">
                    <a:pos x="4" y="15"/>
                  </a:cxn>
                  <a:cxn ang="0">
                    <a:pos x="8" y="8"/>
                  </a:cxn>
                  <a:cxn ang="0">
                    <a:pos x="12" y="8"/>
                  </a:cxn>
                  <a:cxn ang="0">
                    <a:pos x="15" y="8"/>
                  </a:cxn>
                  <a:cxn ang="0">
                    <a:pos x="10" y="8"/>
                  </a:cxn>
                  <a:cxn ang="0">
                    <a:pos x="8" y="0"/>
                  </a:cxn>
                  <a:cxn ang="0">
                    <a:pos x="7" y="8"/>
                  </a:cxn>
                  <a:cxn ang="0">
                    <a:pos x="7" y="0"/>
                  </a:cxn>
                  <a:cxn ang="0">
                    <a:pos x="4" y="8"/>
                  </a:cxn>
                  <a:cxn ang="0">
                    <a:pos x="2" y="8"/>
                  </a:cxn>
                  <a:cxn ang="0">
                    <a:pos x="0" y="8"/>
                  </a:cxn>
                </a:cxnLst>
                <a:rect l="0" t="0" r="r" b="b"/>
                <a:pathLst>
                  <a:path w="16" h="16">
                    <a:moveTo>
                      <a:pt x="0" y="8"/>
                    </a:moveTo>
                    <a:lnTo>
                      <a:pt x="1" y="15"/>
                    </a:lnTo>
                    <a:lnTo>
                      <a:pt x="2" y="15"/>
                    </a:lnTo>
                    <a:lnTo>
                      <a:pt x="4" y="15"/>
                    </a:lnTo>
                    <a:lnTo>
                      <a:pt x="8" y="8"/>
                    </a:lnTo>
                    <a:lnTo>
                      <a:pt x="12" y="8"/>
                    </a:lnTo>
                    <a:lnTo>
                      <a:pt x="15" y="8"/>
                    </a:lnTo>
                    <a:lnTo>
                      <a:pt x="10" y="8"/>
                    </a:lnTo>
                    <a:lnTo>
                      <a:pt x="8" y="0"/>
                    </a:lnTo>
                    <a:lnTo>
                      <a:pt x="7" y="8"/>
                    </a:lnTo>
                    <a:lnTo>
                      <a:pt x="7" y="0"/>
                    </a:lnTo>
                    <a:lnTo>
                      <a:pt x="4" y="8"/>
                    </a:lnTo>
                    <a:lnTo>
                      <a:pt x="2" y="8"/>
                    </a:lnTo>
                    <a:lnTo>
                      <a:pt x="0" y="8"/>
                    </a:lnTo>
                  </a:path>
                </a:pathLst>
              </a:custGeom>
              <a:solidFill>
                <a:srgbClr val="402000"/>
              </a:solidFill>
              <a:ln w="9525" cap="rnd">
                <a:noFill/>
                <a:round/>
                <a:headEnd type="none" w="sm" len="sm"/>
                <a:tailEnd type="none" w="sm" len="sm"/>
              </a:ln>
              <a:effectLst/>
            </p:spPr>
            <p:txBody>
              <a:bodyPr/>
              <a:lstStyle/>
              <a:p>
                <a:endParaRPr lang="nl-BE"/>
              </a:p>
            </p:txBody>
          </p:sp>
          <p:sp>
            <p:nvSpPr>
              <p:cNvPr id="501908" name="Freeform 148"/>
              <p:cNvSpPr>
                <a:spLocks/>
              </p:cNvSpPr>
              <p:nvPr/>
            </p:nvSpPr>
            <p:spPr bwMode="auto">
              <a:xfrm>
                <a:off x="4862" y="1765"/>
                <a:ext cx="16" cy="16"/>
              </a:xfrm>
              <a:custGeom>
                <a:avLst/>
                <a:gdLst/>
                <a:ahLst/>
                <a:cxnLst>
                  <a:cxn ang="0">
                    <a:pos x="0" y="3"/>
                  </a:cxn>
                  <a:cxn ang="0">
                    <a:pos x="4" y="1"/>
                  </a:cxn>
                  <a:cxn ang="0">
                    <a:pos x="9" y="2"/>
                  </a:cxn>
                  <a:cxn ang="0">
                    <a:pos x="13" y="4"/>
                  </a:cxn>
                  <a:cxn ang="0">
                    <a:pos x="13" y="8"/>
                  </a:cxn>
                  <a:cxn ang="0">
                    <a:pos x="13" y="9"/>
                  </a:cxn>
                  <a:cxn ang="0">
                    <a:pos x="11" y="11"/>
                  </a:cxn>
                  <a:cxn ang="0">
                    <a:pos x="8" y="8"/>
                  </a:cxn>
                  <a:cxn ang="0">
                    <a:pos x="6" y="7"/>
                  </a:cxn>
                  <a:cxn ang="0">
                    <a:pos x="0" y="6"/>
                  </a:cxn>
                  <a:cxn ang="0">
                    <a:pos x="4" y="8"/>
                  </a:cxn>
                  <a:cxn ang="0">
                    <a:pos x="9" y="10"/>
                  </a:cxn>
                  <a:cxn ang="0">
                    <a:pos x="9" y="12"/>
                  </a:cxn>
                  <a:cxn ang="0">
                    <a:pos x="8" y="15"/>
                  </a:cxn>
                  <a:cxn ang="0">
                    <a:pos x="6" y="15"/>
                  </a:cxn>
                  <a:cxn ang="0">
                    <a:pos x="11" y="13"/>
                  </a:cxn>
                  <a:cxn ang="0">
                    <a:pos x="15" y="10"/>
                  </a:cxn>
                  <a:cxn ang="0">
                    <a:pos x="15" y="7"/>
                  </a:cxn>
                  <a:cxn ang="0">
                    <a:pos x="15" y="3"/>
                  </a:cxn>
                  <a:cxn ang="0">
                    <a:pos x="11" y="1"/>
                  </a:cxn>
                  <a:cxn ang="0">
                    <a:pos x="6" y="0"/>
                  </a:cxn>
                  <a:cxn ang="0">
                    <a:pos x="2" y="0"/>
                  </a:cxn>
                  <a:cxn ang="0">
                    <a:pos x="0" y="3"/>
                  </a:cxn>
                </a:cxnLst>
                <a:rect l="0" t="0" r="r" b="b"/>
                <a:pathLst>
                  <a:path w="16" h="16">
                    <a:moveTo>
                      <a:pt x="0" y="3"/>
                    </a:moveTo>
                    <a:lnTo>
                      <a:pt x="4" y="1"/>
                    </a:lnTo>
                    <a:lnTo>
                      <a:pt x="9" y="2"/>
                    </a:lnTo>
                    <a:lnTo>
                      <a:pt x="13" y="4"/>
                    </a:lnTo>
                    <a:lnTo>
                      <a:pt x="13" y="8"/>
                    </a:lnTo>
                    <a:lnTo>
                      <a:pt x="13" y="9"/>
                    </a:lnTo>
                    <a:lnTo>
                      <a:pt x="11" y="11"/>
                    </a:lnTo>
                    <a:lnTo>
                      <a:pt x="8" y="8"/>
                    </a:lnTo>
                    <a:lnTo>
                      <a:pt x="6" y="7"/>
                    </a:lnTo>
                    <a:lnTo>
                      <a:pt x="0" y="6"/>
                    </a:lnTo>
                    <a:lnTo>
                      <a:pt x="4" y="8"/>
                    </a:lnTo>
                    <a:lnTo>
                      <a:pt x="9" y="10"/>
                    </a:lnTo>
                    <a:lnTo>
                      <a:pt x="9" y="12"/>
                    </a:lnTo>
                    <a:lnTo>
                      <a:pt x="8" y="15"/>
                    </a:lnTo>
                    <a:lnTo>
                      <a:pt x="6" y="15"/>
                    </a:lnTo>
                    <a:lnTo>
                      <a:pt x="11" y="13"/>
                    </a:lnTo>
                    <a:lnTo>
                      <a:pt x="15" y="10"/>
                    </a:lnTo>
                    <a:lnTo>
                      <a:pt x="15" y="7"/>
                    </a:lnTo>
                    <a:lnTo>
                      <a:pt x="15" y="3"/>
                    </a:lnTo>
                    <a:lnTo>
                      <a:pt x="11" y="1"/>
                    </a:lnTo>
                    <a:lnTo>
                      <a:pt x="6" y="0"/>
                    </a:lnTo>
                    <a:lnTo>
                      <a:pt x="2" y="0"/>
                    </a:lnTo>
                    <a:lnTo>
                      <a:pt x="0" y="3"/>
                    </a:lnTo>
                  </a:path>
                </a:pathLst>
              </a:custGeom>
              <a:solidFill>
                <a:srgbClr val="402000"/>
              </a:solidFill>
              <a:ln w="9525" cap="rnd">
                <a:noFill/>
                <a:round/>
                <a:headEnd type="none" w="sm" len="sm"/>
                <a:tailEnd type="none" w="sm" len="sm"/>
              </a:ln>
              <a:effectLst/>
            </p:spPr>
            <p:txBody>
              <a:bodyPr/>
              <a:lstStyle/>
              <a:p>
                <a:endParaRPr lang="nl-BE"/>
              </a:p>
            </p:txBody>
          </p:sp>
          <p:sp>
            <p:nvSpPr>
              <p:cNvPr id="501909" name="Freeform 149"/>
              <p:cNvSpPr>
                <a:spLocks/>
              </p:cNvSpPr>
              <p:nvPr/>
            </p:nvSpPr>
            <p:spPr bwMode="auto">
              <a:xfrm>
                <a:off x="4861" y="1763"/>
                <a:ext cx="16" cy="16"/>
              </a:xfrm>
              <a:custGeom>
                <a:avLst/>
                <a:gdLst/>
                <a:ahLst/>
                <a:cxnLst>
                  <a:cxn ang="0">
                    <a:pos x="0" y="3"/>
                  </a:cxn>
                  <a:cxn ang="0">
                    <a:pos x="3" y="1"/>
                  </a:cxn>
                  <a:cxn ang="0">
                    <a:pos x="6" y="0"/>
                  </a:cxn>
                  <a:cxn ang="0">
                    <a:pos x="11" y="1"/>
                  </a:cxn>
                  <a:cxn ang="0">
                    <a:pos x="13" y="3"/>
                  </a:cxn>
                  <a:cxn ang="0">
                    <a:pos x="13" y="5"/>
                  </a:cxn>
                  <a:cxn ang="0">
                    <a:pos x="13" y="6"/>
                  </a:cxn>
                  <a:cxn ang="0">
                    <a:pos x="13" y="8"/>
                  </a:cxn>
                  <a:cxn ang="0">
                    <a:pos x="13" y="8"/>
                  </a:cxn>
                  <a:cxn ang="0">
                    <a:pos x="11" y="11"/>
                  </a:cxn>
                  <a:cxn ang="0">
                    <a:pos x="8" y="13"/>
                  </a:cxn>
                  <a:cxn ang="0">
                    <a:pos x="8" y="13"/>
                  </a:cxn>
                  <a:cxn ang="0">
                    <a:pos x="4" y="13"/>
                  </a:cxn>
                  <a:cxn ang="0">
                    <a:pos x="4" y="14"/>
                  </a:cxn>
                  <a:cxn ang="0">
                    <a:pos x="6" y="15"/>
                  </a:cxn>
                  <a:cxn ang="0">
                    <a:pos x="8" y="15"/>
                  </a:cxn>
                  <a:cxn ang="0">
                    <a:pos x="11" y="14"/>
                  </a:cxn>
                  <a:cxn ang="0">
                    <a:pos x="13" y="11"/>
                  </a:cxn>
                  <a:cxn ang="0">
                    <a:pos x="15" y="8"/>
                  </a:cxn>
                  <a:cxn ang="0">
                    <a:pos x="15" y="6"/>
                  </a:cxn>
                  <a:cxn ang="0">
                    <a:pos x="15" y="4"/>
                  </a:cxn>
                  <a:cxn ang="0">
                    <a:pos x="13" y="2"/>
                  </a:cxn>
                  <a:cxn ang="0">
                    <a:pos x="11" y="0"/>
                  </a:cxn>
                  <a:cxn ang="0">
                    <a:pos x="8" y="0"/>
                  </a:cxn>
                  <a:cxn ang="0">
                    <a:pos x="3" y="0"/>
                  </a:cxn>
                  <a:cxn ang="0">
                    <a:pos x="0" y="1"/>
                  </a:cxn>
                  <a:cxn ang="0">
                    <a:pos x="0" y="3"/>
                  </a:cxn>
                </a:cxnLst>
                <a:rect l="0" t="0" r="r" b="b"/>
                <a:pathLst>
                  <a:path w="16" h="16">
                    <a:moveTo>
                      <a:pt x="0" y="3"/>
                    </a:moveTo>
                    <a:lnTo>
                      <a:pt x="3" y="1"/>
                    </a:lnTo>
                    <a:lnTo>
                      <a:pt x="6" y="0"/>
                    </a:lnTo>
                    <a:lnTo>
                      <a:pt x="11" y="1"/>
                    </a:lnTo>
                    <a:lnTo>
                      <a:pt x="13" y="3"/>
                    </a:lnTo>
                    <a:lnTo>
                      <a:pt x="13" y="5"/>
                    </a:lnTo>
                    <a:lnTo>
                      <a:pt x="13" y="6"/>
                    </a:lnTo>
                    <a:lnTo>
                      <a:pt x="13" y="8"/>
                    </a:lnTo>
                    <a:lnTo>
                      <a:pt x="13" y="8"/>
                    </a:lnTo>
                    <a:lnTo>
                      <a:pt x="11" y="11"/>
                    </a:lnTo>
                    <a:lnTo>
                      <a:pt x="8" y="13"/>
                    </a:lnTo>
                    <a:lnTo>
                      <a:pt x="8" y="13"/>
                    </a:lnTo>
                    <a:lnTo>
                      <a:pt x="4" y="13"/>
                    </a:lnTo>
                    <a:lnTo>
                      <a:pt x="4" y="14"/>
                    </a:lnTo>
                    <a:lnTo>
                      <a:pt x="6" y="15"/>
                    </a:lnTo>
                    <a:lnTo>
                      <a:pt x="8" y="15"/>
                    </a:lnTo>
                    <a:lnTo>
                      <a:pt x="11" y="14"/>
                    </a:lnTo>
                    <a:lnTo>
                      <a:pt x="13" y="11"/>
                    </a:lnTo>
                    <a:lnTo>
                      <a:pt x="15" y="8"/>
                    </a:lnTo>
                    <a:lnTo>
                      <a:pt x="15" y="6"/>
                    </a:lnTo>
                    <a:lnTo>
                      <a:pt x="15" y="4"/>
                    </a:lnTo>
                    <a:lnTo>
                      <a:pt x="13" y="2"/>
                    </a:lnTo>
                    <a:lnTo>
                      <a:pt x="11" y="0"/>
                    </a:lnTo>
                    <a:lnTo>
                      <a:pt x="8" y="0"/>
                    </a:lnTo>
                    <a:lnTo>
                      <a:pt x="3" y="0"/>
                    </a:lnTo>
                    <a:lnTo>
                      <a:pt x="0" y="1"/>
                    </a:lnTo>
                    <a:lnTo>
                      <a:pt x="0" y="3"/>
                    </a:lnTo>
                  </a:path>
                </a:pathLst>
              </a:custGeom>
              <a:solidFill>
                <a:srgbClr val="402000"/>
              </a:solidFill>
              <a:ln w="9525" cap="rnd">
                <a:noFill/>
                <a:round/>
                <a:headEnd type="none" w="sm" len="sm"/>
                <a:tailEnd type="none" w="sm" len="sm"/>
              </a:ln>
              <a:effectLst/>
            </p:spPr>
            <p:txBody>
              <a:bodyPr/>
              <a:lstStyle/>
              <a:p>
                <a:endParaRPr lang="nl-BE"/>
              </a:p>
            </p:txBody>
          </p:sp>
          <p:sp>
            <p:nvSpPr>
              <p:cNvPr id="501910" name="Freeform 150"/>
              <p:cNvSpPr>
                <a:spLocks/>
              </p:cNvSpPr>
              <p:nvPr/>
            </p:nvSpPr>
            <p:spPr bwMode="auto">
              <a:xfrm>
                <a:off x="4855" y="1781"/>
                <a:ext cx="15" cy="15"/>
              </a:xfrm>
              <a:custGeom>
                <a:avLst/>
                <a:gdLst/>
                <a:ahLst/>
                <a:cxnLst>
                  <a:cxn ang="0">
                    <a:pos x="14" y="0"/>
                  </a:cxn>
                  <a:cxn ang="0">
                    <a:pos x="12" y="3"/>
                  </a:cxn>
                  <a:cxn ang="0">
                    <a:pos x="10" y="5"/>
                  </a:cxn>
                  <a:cxn ang="0">
                    <a:pos x="5" y="9"/>
                  </a:cxn>
                  <a:cxn ang="0">
                    <a:pos x="1" y="12"/>
                  </a:cxn>
                  <a:cxn ang="0">
                    <a:pos x="0" y="14"/>
                  </a:cxn>
                  <a:cxn ang="0">
                    <a:pos x="4" y="11"/>
                  </a:cxn>
                  <a:cxn ang="0">
                    <a:pos x="8" y="9"/>
                  </a:cxn>
                  <a:cxn ang="0">
                    <a:pos x="12" y="4"/>
                  </a:cxn>
                  <a:cxn ang="0">
                    <a:pos x="14" y="0"/>
                  </a:cxn>
                </a:cxnLst>
                <a:rect l="0" t="0" r="r" b="b"/>
                <a:pathLst>
                  <a:path w="15" h="15">
                    <a:moveTo>
                      <a:pt x="14" y="0"/>
                    </a:moveTo>
                    <a:lnTo>
                      <a:pt x="12" y="3"/>
                    </a:lnTo>
                    <a:lnTo>
                      <a:pt x="10" y="5"/>
                    </a:lnTo>
                    <a:lnTo>
                      <a:pt x="5" y="9"/>
                    </a:lnTo>
                    <a:lnTo>
                      <a:pt x="1" y="12"/>
                    </a:lnTo>
                    <a:lnTo>
                      <a:pt x="0" y="14"/>
                    </a:lnTo>
                    <a:lnTo>
                      <a:pt x="4" y="11"/>
                    </a:lnTo>
                    <a:lnTo>
                      <a:pt x="8" y="9"/>
                    </a:lnTo>
                    <a:lnTo>
                      <a:pt x="12" y="4"/>
                    </a:lnTo>
                    <a:lnTo>
                      <a:pt x="14" y="0"/>
                    </a:lnTo>
                  </a:path>
                </a:pathLst>
              </a:custGeom>
              <a:solidFill>
                <a:srgbClr val="402000"/>
              </a:solidFill>
              <a:ln w="9525" cap="rnd">
                <a:noFill/>
                <a:round/>
                <a:headEnd type="none" w="sm" len="sm"/>
                <a:tailEnd type="none" w="sm" len="sm"/>
              </a:ln>
              <a:effectLst/>
            </p:spPr>
            <p:txBody>
              <a:bodyPr/>
              <a:lstStyle/>
              <a:p>
                <a:endParaRPr lang="nl-BE"/>
              </a:p>
            </p:txBody>
          </p:sp>
          <p:sp>
            <p:nvSpPr>
              <p:cNvPr id="501911" name="Freeform 151"/>
              <p:cNvSpPr>
                <a:spLocks/>
              </p:cNvSpPr>
              <p:nvPr/>
            </p:nvSpPr>
            <p:spPr bwMode="auto">
              <a:xfrm>
                <a:off x="4836" y="1731"/>
                <a:ext cx="61" cy="55"/>
              </a:xfrm>
              <a:custGeom>
                <a:avLst/>
                <a:gdLst/>
                <a:ahLst/>
                <a:cxnLst>
                  <a:cxn ang="0">
                    <a:pos x="5" y="16"/>
                  </a:cxn>
                  <a:cxn ang="0">
                    <a:pos x="14" y="14"/>
                  </a:cxn>
                  <a:cxn ang="0">
                    <a:pos x="19" y="15"/>
                  </a:cxn>
                  <a:cxn ang="0">
                    <a:pos x="23" y="18"/>
                  </a:cxn>
                  <a:cxn ang="0">
                    <a:pos x="21" y="23"/>
                  </a:cxn>
                  <a:cxn ang="0">
                    <a:pos x="18" y="25"/>
                  </a:cxn>
                  <a:cxn ang="0">
                    <a:pos x="18" y="29"/>
                  </a:cxn>
                  <a:cxn ang="0">
                    <a:pos x="18" y="32"/>
                  </a:cxn>
                  <a:cxn ang="0">
                    <a:pos x="18" y="37"/>
                  </a:cxn>
                  <a:cxn ang="0">
                    <a:pos x="21" y="37"/>
                  </a:cxn>
                  <a:cxn ang="0">
                    <a:pos x="22" y="32"/>
                  </a:cxn>
                  <a:cxn ang="0">
                    <a:pos x="24" y="29"/>
                  </a:cxn>
                  <a:cxn ang="0">
                    <a:pos x="29" y="29"/>
                  </a:cxn>
                  <a:cxn ang="0">
                    <a:pos x="33" y="30"/>
                  </a:cxn>
                  <a:cxn ang="0">
                    <a:pos x="35" y="34"/>
                  </a:cxn>
                  <a:cxn ang="0">
                    <a:pos x="36" y="38"/>
                  </a:cxn>
                  <a:cxn ang="0">
                    <a:pos x="35" y="41"/>
                  </a:cxn>
                  <a:cxn ang="0">
                    <a:pos x="35" y="43"/>
                  </a:cxn>
                  <a:cxn ang="0">
                    <a:pos x="35" y="47"/>
                  </a:cxn>
                  <a:cxn ang="0">
                    <a:pos x="38" y="49"/>
                  </a:cxn>
                  <a:cxn ang="0">
                    <a:pos x="40" y="51"/>
                  </a:cxn>
                  <a:cxn ang="0">
                    <a:pos x="45" y="54"/>
                  </a:cxn>
                  <a:cxn ang="0">
                    <a:pos x="55" y="45"/>
                  </a:cxn>
                  <a:cxn ang="0">
                    <a:pos x="58" y="38"/>
                  </a:cxn>
                  <a:cxn ang="0">
                    <a:pos x="60" y="26"/>
                  </a:cxn>
                  <a:cxn ang="0">
                    <a:pos x="60" y="16"/>
                  </a:cxn>
                  <a:cxn ang="0">
                    <a:pos x="59" y="9"/>
                  </a:cxn>
                  <a:cxn ang="0">
                    <a:pos x="55" y="5"/>
                  </a:cxn>
                  <a:cxn ang="0">
                    <a:pos x="50" y="1"/>
                  </a:cxn>
                  <a:cxn ang="0">
                    <a:pos x="44" y="0"/>
                  </a:cxn>
                  <a:cxn ang="0">
                    <a:pos x="34" y="0"/>
                  </a:cxn>
                  <a:cxn ang="0">
                    <a:pos x="23" y="0"/>
                  </a:cxn>
                  <a:cxn ang="0">
                    <a:pos x="11" y="2"/>
                  </a:cxn>
                  <a:cxn ang="0">
                    <a:pos x="5" y="5"/>
                  </a:cxn>
                  <a:cxn ang="0">
                    <a:pos x="3" y="7"/>
                  </a:cxn>
                  <a:cxn ang="0">
                    <a:pos x="0" y="11"/>
                  </a:cxn>
                  <a:cxn ang="0">
                    <a:pos x="0" y="13"/>
                  </a:cxn>
                  <a:cxn ang="0">
                    <a:pos x="5" y="16"/>
                  </a:cxn>
                </a:cxnLst>
                <a:rect l="0" t="0" r="r" b="b"/>
                <a:pathLst>
                  <a:path w="61" h="55">
                    <a:moveTo>
                      <a:pt x="5" y="16"/>
                    </a:moveTo>
                    <a:lnTo>
                      <a:pt x="14" y="14"/>
                    </a:lnTo>
                    <a:lnTo>
                      <a:pt x="19" y="15"/>
                    </a:lnTo>
                    <a:lnTo>
                      <a:pt x="23" y="18"/>
                    </a:lnTo>
                    <a:lnTo>
                      <a:pt x="21" y="23"/>
                    </a:lnTo>
                    <a:lnTo>
                      <a:pt x="18" y="25"/>
                    </a:lnTo>
                    <a:lnTo>
                      <a:pt x="18" y="29"/>
                    </a:lnTo>
                    <a:lnTo>
                      <a:pt x="18" y="32"/>
                    </a:lnTo>
                    <a:lnTo>
                      <a:pt x="18" y="37"/>
                    </a:lnTo>
                    <a:lnTo>
                      <a:pt x="21" y="37"/>
                    </a:lnTo>
                    <a:lnTo>
                      <a:pt x="22" y="32"/>
                    </a:lnTo>
                    <a:lnTo>
                      <a:pt x="24" y="29"/>
                    </a:lnTo>
                    <a:lnTo>
                      <a:pt x="29" y="29"/>
                    </a:lnTo>
                    <a:lnTo>
                      <a:pt x="33" y="30"/>
                    </a:lnTo>
                    <a:lnTo>
                      <a:pt x="35" y="34"/>
                    </a:lnTo>
                    <a:lnTo>
                      <a:pt x="36" y="38"/>
                    </a:lnTo>
                    <a:lnTo>
                      <a:pt x="35" y="41"/>
                    </a:lnTo>
                    <a:lnTo>
                      <a:pt x="35" y="43"/>
                    </a:lnTo>
                    <a:lnTo>
                      <a:pt x="35" y="47"/>
                    </a:lnTo>
                    <a:lnTo>
                      <a:pt x="38" y="49"/>
                    </a:lnTo>
                    <a:lnTo>
                      <a:pt x="40" y="51"/>
                    </a:lnTo>
                    <a:lnTo>
                      <a:pt x="45" y="54"/>
                    </a:lnTo>
                    <a:lnTo>
                      <a:pt x="55" y="45"/>
                    </a:lnTo>
                    <a:lnTo>
                      <a:pt x="58" y="38"/>
                    </a:lnTo>
                    <a:lnTo>
                      <a:pt x="60" y="26"/>
                    </a:lnTo>
                    <a:lnTo>
                      <a:pt x="60" y="16"/>
                    </a:lnTo>
                    <a:lnTo>
                      <a:pt x="59" y="9"/>
                    </a:lnTo>
                    <a:lnTo>
                      <a:pt x="55" y="5"/>
                    </a:lnTo>
                    <a:lnTo>
                      <a:pt x="50" y="1"/>
                    </a:lnTo>
                    <a:lnTo>
                      <a:pt x="44" y="0"/>
                    </a:lnTo>
                    <a:lnTo>
                      <a:pt x="34" y="0"/>
                    </a:lnTo>
                    <a:lnTo>
                      <a:pt x="23" y="0"/>
                    </a:lnTo>
                    <a:lnTo>
                      <a:pt x="11" y="2"/>
                    </a:lnTo>
                    <a:lnTo>
                      <a:pt x="5" y="5"/>
                    </a:lnTo>
                    <a:lnTo>
                      <a:pt x="3" y="7"/>
                    </a:lnTo>
                    <a:lnTo>
                      <a:pt x="0" y="11"/>
                    </a:lnTo>
                    <a:lnTo>
                      <a:pt x="0" y="13"/>
                    </a:lnTo>
                    <a:lnTo>
                      <a:pt x="5" y="16"/>
                    </a:lnTo>
                  </a:path>
                </a:pathLst>
              </a:custGeom>
              <a:solidFill>
                <a:srgbClr val="603000"/>
              </a:solidFill>
              <a:ln w="9525" cap="rnd">
                <a:noFill/>
                <a:round/>
                <a:headEnd type="none" w="sm" len="sm"/>
                <a:tailEnd type="none" w="sm" len="sm"/>
              </a:ln>
              <a:effectLst/>
            </p:spPr>
            <p:txBody>
              <a:bodyPr/>
              <a:lstStyle/>
              <a:p>
                <a:endParaRPr lang="nl-BE"/>
              </a:p>
            </p:txBody>
          </p:sp>
          <p:sp>
            <p:nvSpPr>
              <p:cNvPr id="501912" name="Freeform 152"/>
              <p:cNvSpPr>
                <a:spLocks/>
              </p:cNvSpPr>
              <p:nvPr/>
            </p:nvSpPr>
            <p:spPr bwMode="auto">
              <a:xfrm>
                <a:off x="4837" y="1731"/>
                <a:ext cx="59" cy="52"/>
              </a:xfrm>
              <a:custGeom>
                <a:avLst/>
                <a:gdLst/>
                <a:ahLst/>
                <a:cxnLst>
                  <a:cxn ang="0">
                    <a:pos x="2" y="7"/>
                  </a:cxn>
                  <a:cxn ang="0">
                    <a:pos x="1" y="12"/>
                  </a:cxn>
                  <a:cxn ang="0">
                    <a:pos x="14" y="13"/>
                  </a:cxn>
                  <a:cxn ang="0">
                    <a:pos x="26" y="10"/>
                  </a:cxn>
                  <a:cxn ang="0">
                    <a:pos x="20" y="11"/>
                  </a:cxn>
                  <a:cxn ang="0">
                    <a:pos x="19" y="13"/>
                  </a:cxn>
                  <a:cxn ang="0">
                    <a:pos x="25" y="13"/>
                  </a:cxn>
                  <a:cxn ang="0">
                    <a:pos x="26" y="13"/>
                  </a:cxn>
                  <a:cxn ang="0">
                    <a:pos x="23" y="16"/>
                  </a:cxn>
                  <a:cxn ang="0">
                    <a:pos x="24" y="17"/>
                  </a:cxn>
                  <a:cxn ang="0">
                    <a:pos x="20" y="22"/>
                  </a:cxn>
                  <a:cxn ang="0">
                    <a:pos x="32" y="20"/>
                  </a:cxn>
                  <a:cxn ang="0">
                    <a:pos x="18" y="25"/>
                  </a:cxn>
                  <a:cxn ang="0">
                    <a:pos x="25" y="24"/>
                  </a:cxn>
                  <a:cxn ang="0">
                    <a:pos x="18" y="26"/>
                  </a:cxn>
                  <a:cxn ang="0">
                    <a:pos x="20" y="27"/>
                  </a:cxn>
                  <a:cxn ang="0">
                    <a:pos x="32" y="27"/>
                  </a:cxn>
                  <a:cxn ang="0">
                    <a:pos x="40" y="27"/>
                  </a:cxn>
                  <a:cxn ang="0">
                    <a:pos x="40" y="30"/>
                  </a:cxn>
                  <a:cxn ang="0">
                    <a:pos x="41" y="30"/>
                  </a:cxn>
                  <a:cxn ang="0">
                    <a:pos x="35" y="36"/>
                  </a:cxn>
                  <a:cxn ang="0">
                    <a:pos x="41" y="35"/>
                  </a:cxn>
                  <a:cxn ang="0">
                    <a:pos x="35" y="40"/>
                  </a:cxn>
                  <a:cxn ang="0">
                    <a:pos x="39" y="40"/>
                  </a:cxn>
                  <a:cxn ang="0">
                    <a:pos x="38" y="46"/>
                  </a:cxn>
                  <a:cxn ang="0">
                    <a:pos x="44" y="37"/>
                  </a:cxn>
                  <a:cxn ang="0">
                    <a:pos x="39" y="47"/>
                  </a:cxn>
                  <a:cxn ang="0">
                    <a:pos x="46" y="43"/>
                  </a:cxn>
                  <a:cxn ang="0">
                    <a:pos x="44" y="47"/>
                  </a:cxn>
                  <a:cxn ang="0">
                    <a:pos x="49" y="47"/>
                  </a:cxn>
                  <a:cxn ang="0">
                    <a:pos x="56" y="30"/>
                  </a:cxn>
                  <a:cxn ang="0">
                    <a:pos x="53" y="20"/>
                  </a:cxn>
                  <a:cxn ang="0">
                    <a:pos x="46" y="20"/>
                  </a:cxn>
                  <a:cxn ang="0">
                    <a:pos x="58" y="17"/>
                  </a:cxn>
                  <a:cxn ang="0">
                    <a:pos x="50" y="11"/>
                  </a:cxn>
                  <a:cxn ang="0">
                    <a:pos x="45" y="11"/>
                  </a:cxn>
                  <a:cxn ang="0">
                    <a:pos x="55" y="5"/>
                  </a:cxn>
                  <a:cxn ang="0">
                    <a:pos x="43" y="3"/>
                  </a:cxn>
                  <a:cxn ang="0">
                    <a:pos x="47" y="1"/>
                  </a:cxn>
                  <a:cxn ang="0">
                    <a:pos x="32" y="0"/>
                  </a:cxn>
                  <a:cxn ang="0">
                    <a:pos x="27" y="2"/>
                  </a:cxn>
                  <a:cxn ang="0">
                    <a:pos x="26" y="0"/>
                  </a:cxn>
                  <a:cxn ang="0">
                    <a:pos x="14" y="5"/>
                  </a:cxn>
                  <a:cxn ang="0">
                    <a:pos x="17" y="1"/>
                  </a:cxn>
                </a:cxnLst>
                <a:rect l="0" t="0" r="r" b="b"/>
                <a:pathLst>
                  <a:path w="59" h="52">
                    <a:moveTo>
                      <a:pt x="9" y="3"/>
                    </a:moveTo>
                    <a:lnTo>
                      <a:pt x="5" y="5"/>
                    </a:lnTo>
                    <a:lnTo>
                      <a:pt x="2" y="7"/>
                    </a:lnTo>
                    <a:lnTo>
                      <a:pt x="0" y="9"/>
                    </a:lnTo>
                    <a:lnTo>
                      <a:pt x="0" y="10"/>
                    </a:lnTo>
                    <a:lnTo>
                      <a:pt x="1" y="12"/>
                    </a:lnTo>
                    <a:lnTo>
                      <a:pt x="4" y="13"/>
                    </a:lnTo>
                    <a:lnTo>
                      <a:pt x="9" y="13"/>
                    </a:lnTo>
                    <a:lnTo>
                      <a:pt x="14" y="13"/>
                    </a:lnTo>
                    <a:lnTo>
                      <a:pt x="18" y="11"/>
                    </a:lnTo>
                    <a:lnTo>
                      <a:pt x="22" y="10"/>
                    </a:lnTo>
                    <a:lnTo>
                      <a:pt x="26" y="10"/>
                    </a:lnTo>
                    <a:lnTo>
                      <a:pt x="31" y="10"/>
                    </a:lnTo>
                    <a:lnTo>
                      <a:pt x="24" y="10"/>
                    </a:lnTo>
                    <a:lnTo>
                      <a:pt x="20" y="11"/>
                    </a:lnTo>
                    <a:lnTo>
                      <a:pt x="18" y="13"/>
                    </a:lnTo>
                    <a:lnTo>
                      <a:pt x="18" y="13"/>
                    </a:lnTo>
                    <a:lnTo>
                      <a:pt x="19" y="13"/>
                    </a:lnTo>
                    <a:lnTo>
                      <a:pt x="20" y="15"/>
                    </a:lnTo>
                    <a:lnTo>
                      <a:pt x="23" y="13"/>
                    </a:lnTo>
                    <a:lnTo>
                      <a:pt x="25" y="13"/>
                    </a:lnTo>
                    <a:lnTo>
                      <a:pt x="29" y="12"/>
                    </a:lnTo>
                    <a:lnTo>
                      <a:pt x="30" y="12"/>
                    </a:lnTo>
                    <a:lnTo>
                      <a:pt x="26" y="13"/>
                    </a:lnTo>
                    <a:lnTo>
                      <a:pt x="24" y="15"/>
                    </a:lnTo>
                    <a:lnTo>
                      <a:pt x="21" y="15"/>
                    </a:lnTo>
                    <a:lnTo>
                      <a:pt x="23" y="16"/>
                    </a:lnTo>
                    <a:lnTo>
                      <a:pt x="26" y="16"/>
                    </a:lnTo>
                    <a:lnTo>
                      <a:pt x="29" y="15"/>
                    </a:lnTo>
                    <a:lnTo>
                      <a:pt x="24" y="17"/>
                    </a:lnTo>
                    <a:lnTo>
                      <a:pt x="22" y="18"/>
                    </a:lnTo>
                    <a:lnTo>
                      <a:pt x="22" y="20"/>
                    </a:lnTo>
                    <a:lnTo>
                      <a:pt x="20" y="22"/>
                    </a:lnTo>
                    <a:lnTo>
                      <a:pt x="24" y="20"/>
                    </a:lnTo>
                    <a:lnTo>
                      <a:pt x="27" y="20"/>
                    </a:lnTo>
                    <a:lnTo>
                      <a:pt x="32" y="20"/>
                    </a:lnTo>
                    <a:lnTo>
                      <a:pt x="24" y="22"/>
                    </a:lnTo>
                    <a:lnTo>
                      <a:pt x="20" y="23"/>
                    </a:lnTo>
                    <a:lnTo>
                      <a:pt x="18" y="25"/>
                    </a:lnTo>
                    <a:lnTo>
                      <a:pt x="18" y="26"/>
                    </a:lnTo>
                    <a:lnTo>
                      <a:pt x="20" y="26"/>
                    </a:lnTo>
                    <a:lnTo>
                      <a:pt x="25" y="24"/>
                    </a:lnTo>
                    <a:lnTo>
                      <a:pt x="28" y="24"/>
                    </a:lnTo>
                    <a:lnTo>
                      <a:pt x="22" y="26"/>
                    </a:lnTo>
                    <a:lnTo>
                      <a:pt x="18" y="26"/>
                    </a:lnTo>
                    <a:lnTo>
                      <a:pt x="17" y="27"/>
                    </a:lnTo>
                    <a:lnTo>
                      <a:pt x="18" y="29"/>
                    </a:lnTo>
                    <a:lnTo>
                      <a:pt x="20" y="27"/>
                    </a:lnTo>
                    <a:lnTo>
                      <a:pt x="24" y="27"/>
                    </a:lnTo>
                    <a:lnTo>
                      <a:pt x="29" y="26"/>
                    </a:lnTo>
                    <a:lnTo>
                      <a:pt x="32" y="27"/>
                    </a:lnTo>
                    <a:lnTo>
                      <a:pt x="38" y="27"/>
                    </a:lnTo>
                    <a:lnTo>
                      <a:pt x="44" y="26"/>
                    </a:lnTo>
                    <a:lnTo>
                      <a:pt x="40" y="27"/>
                    </a:lnTo>
                    <a:lnTo>
                      <a:pt x="33" y="28"/>
                    </a:lnTo>
                    <a:lnTo>
                      <a:pt x="34" y="30"/>
                    </a:lnTo>
                    <a:lnTo>
                      <a:pt x="40" y="30"/>
                    </a:lnTo>
                    <a:lnTo>
                      <a:pt x="44" y="28"/>
                    </a:lnTo>
                    <a:lnTo>
                      <a:pt x="48" y="27"/>
                    </a:lnTo>
                    <a:lnTo>
                      <a:pt x="41" y="30"/>
                    </a:lnTo>
                    <a:lnTo>
                      <a:pt x="39" y="32"/>
                    </a:lnTo>
                    <a:lnTo>
                      <a:pt x="34" y="33"/>
                    </a:lnTo>
                    <a:lnTo>
                      <a:pt x="35" y="36"/>
                    </a:lnTo>
                    <a:lnTo>
                      <a:pt x="40" y="34"/>
                    </a:lnTo>
                    <a:lnTo>
                      <a:pt x="43" y="33"/>
                    </a:lnTo>
                    <a:lnTo>
                      <a:pt x="41" y="35"/>
                    </a:lnTo>
                    <a:lnTo>
                      <a:pt x="38" y="36"/>
                    </a:lnTo>
                    <a:lnTo>
                      <a:pt x="35" y="36"/>
                    </a:lnTo>
                    <a:lnTo>
                      <a:pt x="35" y="40"/>
                    </a:lnTo>
                    <a:lnTo>
                      <a:pt x="39" y="38"/>
                    </a:lnTo>
                    <a:lnTo>
                      <a:pt x="43" y="37"/>
                    </a:lnTo>
                    <a:lnTo>
                      <a:pt x="39" y="40"/>
                    </a:lnTo>
                    <a:lnTo>
                      <a:pt x="34" y="41"/>
                    </a:lnTo>
                    <a:lnTo>
                      <a:pt x="34" y="44"/>
                    </a:lnTo>
                    <a:lnTo>
                      <a:pt x="38" y="46"/>
                    </a:lnTo>
                    <a:lnTo>
                      <a:pt x="40" y="43"/>
                    </a:lnTo>
                    <a:lnTo>
                      <a:pt x="43" y="40"/>
                    </a:lnTo>
                    <a:lnTo>
                      <a:pt x="44" y="37"/>
                    </a:lnTo>
                    <a:lnTo>
                      <a:pt x="43" y="42"/>
                    </a:lnTo>
                    <a:lnTo>
                      <a:pt x="41" y="44"/>
                    </a:lnTo>
                    <a:lnTo>
                      <a:pt x="39" y="47"/>
                    </a:lnTo>
                    <a:lnTo>
                      <a:pt x="40" y="49"/>
                    </a:lnTo>
                    <a:lnTo>
                      <a:pt x="43" y="47"/>
                    </a:lnTo>
                    <a:lnTo>
                      <a:pt x="46" y="43"/>
                    </a:lnTo>
                    <a:lnTo>
                      <a:pt x="49" y="40"/>
                    </a:lnTo>
                    <a:lnTo>
                      <a:pt x="47" y="46"/>
                    </a:lnTo>
                    <a:lnTo>
                      <a:pt x="44" y="47"/>
                    </a:lnTo>
                    <a:lnTo>
                      <a:pt x="42" y="50"/>
                    </a:lnTo>
                    <a:lnTo>
                      <a:pt x="44" y="51"/>
                    </a:lnTo>
                    <a:lnTo>
                      <a:pt x="49" y="47"/>
                    </a:lnTo>
                    <a:lnTo>
                      <a:pt x="53" y="41"/>
                    </a:lnTo>
                    <a:lnTo>
                      <a:pt x="55" y="37"/>
                    </a:lnTo>
                    <a:lnTo>
                      <a:pt x="56" y="30"/>
                    </a:lnTo>
                    <a:lnTo>
                      <a:pt x="57" y="26"/>
                    </a:lnTo>
                    <a:lnTo>
                      <a:pt x="58" y="18"/>
                    </a:lnTo>
                    <a:lnTo>
                      <a:pt x="53" y="20"/>
                    </a:lnTo>
                    <a:lnTo>
                      <a:pt x="48" y="22"/>
                    </a:lnTo>
                    <a:lnTo>
                      <a:pt x="39" y="23"/>
                    </a:lnTo>
                    <a:lnTo>
                      <a:pt x="46" y="20"/>
                    </a:lnTo>
                    <a:lnTo>
                      <a:pt x="49" y="19"/>
                    </a:lnTo>
                    <a:lnTo>
                      <a:pt x="54" y="17"/>
                    </a:lnTo>
                    <a:lnTo>
                      <a:pt x="58" y="17"/>
                    </a:lnTo>
                    <a:lnTo>
                      <a:pt x="58" y="15"/>
                    </a:lnTo>
                    <a:lnTo>
                      <a:pt x="57" y="10"/>
                    </a:lnTo>
                    <a:lnTo>
                      <a:pt x="50" y="11"/>
                    </a:lnTo>
                    <a:lnTo>
                      <a:pt x="45" y="12"/>
                    </a:lnTo>
                    <a:lnTo>
                      <a:pt x="41" y="15"/>
                    </a:lnTo>
                    <a:lnTo>
                      <a:pt x="45" y="11"/>
                    </a:lnTo>
                    <a:lnTo>
                      <a:pt x="51" y="10"/>
                    </a:lnTo>
                    <a:lnTo>
                      <a:pt x="56" y="8"/>
                    </a:lnTo>
                    <a:lnTo>
                      <a:pt x="55" y="5"/>
                    </a:lnTo>
                    <a:lnTo>
                      <a:pt x="53" y="3"/>
                    </a:lnTo>
                    <a:lnTo>
                      <a:pt x="48" y="2"/>
                    </a:lnTo>
                    <a:lnTo>
                      <a:pt x="43" y="3"/>
                    </a:lnTo>
                    <a:lnTo>
                      <a:pt x="39" y="5"/>
                    </a:lnTo>
                    <a:lnTo>
                      <a:pt x="42" y="2"/>
                    </a:lnTo>
                    <a:lnTo>
                      <a:pt x="47" y="1"/>
                    </a:lnTo>
                    <a:lnTo>
                      <a:pt x="41" y="0"/>
                    </a:lnTo>
                    <a:lnTo>
                      <a:pt x="39" y="0"/>
                    </a:lnTo>
                    <a:lnTo>
                      <a:pt x="32" y="0"/>
                    </a:lnTo>
                    <a:lnTo>
                      <a:pt x="29" y="3"/>
                    </a:lnTo>
                    <a:lnTo>
                      <a:pt x="23" y="4"/>
                    </a:lnTo>
                    <a:lnTo>
                      <a:pt x="27" y="2"/>
                    </a:lnTo>
                    <a:lnTo>
                      <a:pt x="29" y="0"/>
                    </a:lnTo>
                    <a:lnTo>
                      <a:pt x="32" y="0"/>
                    </a:lnTo>
                    <a:lnTo>
                      <a:pt x="26" y="0"/>
                    </a:lnTo>
                    <a:lnTo>
                      <a:pt x="20" y="0"/>
                    </a:lnTo>
                    <a:lnTo>
                      <a:pt x="18" y="2"/>
                    </a:lnTo>
                    <a:lnTo>
                      <a:pt x="14" y="5"/>
                    </a:lnTo>
                    <a:lnTo>
                      <a:pt x="12" y="7"/>
                    </a:lnTo>
                    <a:lnTo>
                      <a:pt x="14" y="4"/>
                    </a:lnTo>
                    <a:lnTo>
                      <a:pt x="17" y="1"/>
                    </a:lnTo>
                    <a:lnTo>
                      <a:pt x="9" y="3"/>
                    </a:lnTo>
                  </a:path>
                </a:pathLst>
              </a:custGeom>
              <a:solidFill>
                <a:srgbClr val="A05000"/>
              </a:solidFill>
              <a:ln w="9525" cap="rnd">
                <a:noFill/>
                <a:round/>
                <a:headEnd type="none" w="sm" len="sm"/>
                <a:tailEnd type="none" w="sm" len="sm"/>
              </a:ln>
              <a:effectLst/>
            </p:spPr>
            <p:txBody>
              <a:bodyPr/>
              <a:lstStyle/>
              <a:p>
                <a:endParaRPr lang="nl-BE"/>
              </a:p>
            </p:txBody>
          </p:sp>
          <p:grpSp>
            <p:nvGrpSpPr>
              <p:cNvPr id="24" name="Group 153"/>
              <p:cNvGrpSpPr>
                <a:grpSpLocks/>
              </p:cNvGrpSpPr>
              <p:nvPr/>
            </p:nvGrpSpPr>
            <p:grpSpPr bwMode="auto">
              <a:xfrm>
                <a:off x="4705" y="1867"/>
                <a:ext cx="71" cy="39"/>
                <a:chOff x="4705" y="1867"/>
                <a:chExt cx="71" cy="39"/>
              </a:xfrm>
            </p:grpSpPr>
            <p:sp>
              <p:nvSpPr>
                <p:cNvPr id="501914" name="Freeform 154"/>
                <p:cNvSpPr>
                  <a:spLocks/>
                </p:cNvSpPr>
                <p:nvPr/>
              </p:nvSpPr>
              <p:spPr bwMode="auto">
                <a:xfrm>
                  <a:off x="4705" y="1867"/>
                  <a:ext cx="68" cy="37"/>
                </a:xfrm>
                <a:custGeom>
                  <a:avLst/>
                  <a:gdLst/>
                  <a:ahLst/>
                  <a:cxnLst>
                    <a:cxn ang="0">
                      <a:pos x="67" y="21"/>
                    </a:cxn>
                    <a:cxn ang="0">
                      <a:pos x="58" y="19"/>
                    </a:cxn>
                    <a:cxn ang="0">
                      <a:pos x="55" y="18"/>
                    </a:cxn>
                    <a:cxn ang="0">
                      <a:pos x="53" y="18"/>
                    </a:cxn>
                    <a:cxn ang="0">
                      <a:pos x="51" y="15"/>
                    </a:cxn>
                    <a:cxn ang="0">
                      <a:pos x="47" y="12"/>
                    </a:cxn>
                    <a:cxn ang="0">
                      <a:pos x="40" y="6"/>
                    </a:cxn>
                    <a:cxn ang="0">
                      <a:pos x="39" y="5"/>
                    </a:cxn>
                    <a:cxn ang="0">
                      <a:pos x="37" y="3"/>
                    </a:cxn>
                    <a:cxn ang="0">
                      <a:pos x="33" y="2"/>
                    </a:cxn>
                    <a:cxn ang="0">
                      <a:pos x="21" y="0"/>
                    </a:cxn>
                    <a:cxn ang="0">
                      <a:pos x="18" y="0"/>
                    </a:cxn>
                    <a:cxn ang="0">
                      <a:pos x="15" y="1"/>
                    </a:cxn>
                    <a:cxn ang="0">
                      <a:pos x="14" y="2"/>
                    </a:cxn>
                    <a:cxn ang="0">
                      <a:pos x="6" y="4"/>
                    </a:cxn>
                    <a:cxn ang="0">
                      <a:pos x="5" y="5"/>
                    </a:cxn>
                    <a:cxn ang="0">
                      <a:pos x="4" y="6"/>
                    </a:cxn>
                    <a:cxn ang="0">
                      <a:pos x="2" y="9"/>
                    </a:cxn>
                    <a:cxn ang="0">
                      <a:pos x="1" y="11"/>
                    </a:cxn>
                    <a:cxn ang="0">
                      <a:pos x="0" y="12"/>
                    </a:cxn>
                    <a:cxn ang="0">
                      <a:pos x="0" y="14"/>
                    </a:cxn>
                    <a:cxn ang="0">
                      <a:pos x="0" y="15"/>
                    </a:cxn>
                    <a:cxn ang="0">
                      <a:pos x="1" y="16"/>
                    </a:cxn>
                    <a:cxn ang="0">
                      <a:pos x="4" y="16"/>
                    </a:cxn>
                    <a:cxn ang="0">
                      <a:pos x="8" y="14"/>
                    </a:cxn>
                    <a:cxn ang="0">
                      <a:pos x="14" y="13"/>
                    </a:cxn>
                    <a:cxn ang="0">
                      <a:pos x="19" y="14"/>
                    </a:cxn>
                    <a:cxn ang="0">
                      <a:pos x="14" y="15"/>
                    </a:cxn>
                    <a:cxn ang="0">
                      <a:pos x="10" y="16"/>
                    </a:cxn>
                    <a:cxn ang="0">
                      <a:pos x="6" y="18"/>
                    </a:cxn>
                    <a:cxn ang="0">
                      <a:pos x="5" y="18"/>
                    </a:cxn>
                    <a:cxn ang="0">
                      <a:pos x="5" y="20"/>
                    </a:cxn>
                    <a:cxn ang="0">
                      <a:pos x="6" y="21"/>
                    </a:cxn>
                    <a:cxn ang="0">
                      <a:pos x="8" y="20"/>
                    </a:cxn>
                    <a:cxn ang="0">
                      <a:pos x="15" y="19"/>
                    </a:cxn>
                    <a:cxn ang="0">
                      <a:pos x="20" y="19"/>
                    </a:cxn>
                    <a:cxn ang="0">
                      <a:pos x="23" y="19"/>
                    </a:cxn>
                    <a:cxn ang="0">
                      <a:pos x="26" y="20"/>
                    </a:cxn>
                    <a:cxn ang="0">
                      <a:pos x="28" y="23"/>
                    </a:cxn>
                    <a:cxn ang="0">
                      <a:pos x="30" y="26"/>
                    </a:cxn>
                    <a:cxn ang="0">
                      <a:pos x="33" y="29"/>
                    </a:cxn>
                    <a:cxn ang="0">
                      <a:pos x="35" y="31"/>
                    </a:cxn>
                    <a:cxn ang="0">
                      <a:pos x="38" y="33"/>
                    </a:cxn>
                    <a:cxn ang="0">
                      <a:pos x="40" y="33"/>
                    </a:cxn>
                    <a:cxn ang="0">
                      <a:pos x="44" y="33"/>
                    </a:cxn>
                    <a:cxn ang="0">
                      <a:pos x="48" y="33"/>
                    </a:cxn>
                    <a:cxn ang="0">
                      <a:pos x="51" y="33"/>
                    </a:cxn>
                    <a:cxn ang="0">
                      <a:pos x="56" y="34"/>
                    </a:cxn>
                    <a:cxn ang="0">
                      <a:pos x="67" y="36"/>
                    </a:cxn>
                    <a:cxn ang="0">
                      <a:pos x="67" y="21"/>
                    </a:cxn>
                  </a:cxnLst>
                  <a:rect l="0" t="0" r="r" b="b"/>
                  <a:pathLst>
                    <a:path w="68" h="37">
                      <a:moveTo>
                        <a:pt x="67" y="21"/>
                      </a:moveTo>
                      <a:lnTo>
                        <a:pt x="58" y="19"/>
                      </a:lnTo>
                      <a:lnTo>
                        <a:pt x="55" y="18"/>
                      </a:lnTo>
                      <a:lnTo>
                        <a:pt x="53" y="18"/>
                      </a:lnTo>
                      <a:lnTo>
                        <a:pt x="51" y="15"/>
                      </a:lnTo>
                      <a:lnTo>
                        <a:pt x="47" y="12"/>
                      </a:lnTo>
                      <a:lnTo>
                        <a:pt x="40" y="6"/>
                      </a:lnTo>
                      <a:lnTo>
                        <a:pt x="39" y="5"/>
                      </a:lnTo>
                      <a:lnTo>
                        <a:pt x="37" y="3"/>
                      </a:lnTo>
                      <a:lnTo>
                        <a:pt x="33" y="2"/>
                      </a:lnTo>
                      <a:lnTo>
                        <a:pt x="21" y="0"/>
                      </a:lnTo>
                      <a:lnTo>
                        <a:pt x="18" y="0"/>
                      </a:lnTo>
                      <a:lnTo>
                        <a:pt x="15" y="1"/>
                      </a:lnTo>
                      <a:lnTo>
                        <a:pt x="14" y="2"/>
                      </a:lnTo>
                      <a:lnTo>
                        <a:pt x="6" y="4"/>
                      </a:lnTo>
                      <a:lnTo>
                        <a:pt x="5" y="5"/>
                      </a:lnTo>
                      <a:lnTo>
                        <a:pt x="4" y="6"/>
                      </a:lnTo>
                      <a:lnTo>
                        <a:pt x="2" y="9"/>
                      </a:lnTo>
                      <a:lnTo>
                        <a:pt x="1" y="11"/>
                      </a:lnTo>
                      <a:lnTo>
                        <a:pt x="0" y="12"/>
                      </a:lnTo>
                      <a:lnTo>
                        <a:pt x="0" y="14"/>
                      </a:lnTo>
                      <a:lnTo>
                        <a:pt x="0" y="15"/>
                      </a:lnTo>
                      <a:lnTo>
                        <a:pt x="1" y="16"/>
                      </a:lnTo>
                      <a:lnTo>
                        <a:pt x="4" y="16"/>
                      </a:lnTo>
                      <a:lnTo>
                        <a:pt x="8" y="14"/>
                      </a:lnTo>
                      <a:lnTo>
                        <a:pt x="14" y="13"/>
                      </a:lnTo>
                      <a:lnTo>
                        <a:pt x="19" y="14"/>
                      </a:lnTo>
                      <a:lnTo>
                        <a:pt x="14" y="15"/>
                      </a:lnTo>
                      <a:lnTo>
                        <a:pt x="10" y="16"/>
                      </a:lnTo>
                      <a:lnTo>
                        <a:pt x="6" y="18"/>
                      </a:lnTo>
                      <a:lnTo>
                        <a:pt x="5" y="18"/>
                      </a:lnTo>
                      <a:lnTo>
                        <a:pt x="5" y="20"/>
                      </a:lnTo>
                      <a:lnTo>
                        <a:pt x="6" y="21"/>
                      </a:lnTo>
                      <a:lnTo>
                        <a:pt x="8" y="20"/>
                      </a:lnTo>
                      <a:lnTo>
                        <a:pt x="15" y="19"/>
                      </a:lnTo>
                      <a:lnTo>
                        <a:pt x="20" y="19"/>
                      </a:lnTo>
                      <a:lnTo>
                        <a:pt x="23" y="19"/>
                      </a:lnTo>
                      <a:lnTo>
                        <a:pt x="26" y="20"/>
                      </a:lnTo>
                      <a:lnTo>
                        <a:pt x="28" y="23"/>
                      </a:lnTo>
                      <a:lnTo>
                        <a:pt x="30" y="26"/>
                      </a:lnTo>
                      <a:lnTo>
                        <a:pt x="33" y="29"/>
                      </a:lnTo>
                      <a:lnTo>
                        <a:pt x="35" y="31"/>
                      </a:lnTo>
                      <a:lnTo>
                        <a:pt x="38" y="33"/>
                      </a:lnTo>
                      <a:lnTo>
                        <a:pt x="40" y="33"/>
                      </a:lnTo>
                      <a:lnTo>
                        <a:pt x="44" y="33"/>
                      </a:lnTo>
                      <a:lnTo>
                        <a:pt x="48" y="33"/>
                      </a:lnTo>
                      <a:lnTo>
                        <a:pt x="51" y="33"/>
                      </a:lnTo>
                      <a:lnTo>
                        <a:pt x="56" y="34"/>
                      </a:lnTo>
                      <a:lnTo>
                        <a:pt x="67" y="36"/>
                      </a:lnTo>
                      <a:lnTo>
                        <a:pt x="67" y="21"/>
                      </a:lnTo>
                    </a:path>
                  </a:pathLst>
                </a:custGeom>
                <a:solidFill>
                  <a:srgbClr val="FFC080"/>
                </a:solidFill>
                <a:ln w="12700" cap="rnd" cmpd="sng">
                  <a:solidFill>
                    <a:srgbClr val="402000"/>
                  </a:solidFill>
                  <a:prstDash val="solid"/>
                  <a:round/>
                  <a:headEnd type="none" w="sm" len="sm"/>
                  <a:tailEnd type="none" w="sm" len="sm"/>
                </a:ln>
                <a:effectLst/>
              </p:spPr>
              <p:txBody>
                <a:bodyPr/>
                <a:lstStyle/>
                <a:p>
                  <a:endParaRPr lang="nl-BE"/>
                </a:p>
              </p:txBody>
            </p:sp>
            <p:sp>
              <p:nvSpPr>
                <p:cNvPr id="501915" name="Freeform 155"/>
                <p:cNvSpPr>
                  <a:spLocks/>
                </p:cNvSpPr>
                <p:nvPr/>
              </p:nvSpPr>
              <p:spPr bwMode="auto">
                <a:xfrm>
                  <a:off x="4712" y="1874"/>
                  <a:ext cx="20" cy="15"/>
                </a:xfrm>
                <a:custGeom>
                  <a:avLst/>
                  <a:gdLst/>
                  <a:ahLst/>
                  <a:cxnLst>
                    <a:cxn ang="0">
                      <a:pos x="0" y="14"/>
                    </a:cxn>
                    <a:cxn ang="0">
                      <a:pos x="3" y="7"/>
                    </a:cxn>
                    <a:cxn ang="0">
                      <a:pos x="5" y="7"/>
                    </a:cxn>
                    <a:cxn ang="0">
                      <a:pos x="10" y="7"/>
                    </a:cxn>
                    <a:cxn ang="0">
                      <a:pos x="11" y="0"/>
                    </a:cxn>
                    <a:cxn ang="0">
                      <a:pos x="15" y="7"/>
                    </a:cxn>
                    <a:cxn ang="0">
                      <a:pos x="19" y="7"/>
                    </a:cxn>
                    <a:cxn ang="0">
                      <a:pos x="14" y="0"/>
                    </a:cxn>
                    <a:cxn ang="0">
                      <a:pos x="10" y="0"/>
                    </a:cxn>
                    <a:cxn ang="0">
                      <a:pos x="5" y="7"/>
                    </a:cxn>
                    <a:cxn ang="0">
                      <a:pos x="3" y="7"/>
                    </a:cxn>
                    <a:cxn ang="0">
                      <a:pos x="0" y="14"/>
                    </a:cxn>
                  </a:cxnLst>
                  <a:rect l="0" t="0" r="r" b="b"/>
                  <a:pathLst>
                    <a:path w="20" h="15">
                      <a:moveTo>
                        <a:pt x="0" y="14"/>
                      </a:moveTo>
                      <a:lnTo>
                        <a:pt x="3" y="7"/>
                      </a:lnTo>
                      <a:lnTo>
                        <a:pt x="5" y="7"/>
                      </a:lnTo>
                      <a:lnTo>
                        <a:pt x="10" y="7"/>
                      </a:lnTo>
                      <a:lnTo>
                        <a:pt x="11" y="0"/>
                      </a:lnTo>
                      <a:lnTo>
                        <a:pt x="15" y="7"/>
                      </a:lnTo>
                      <a:lnTo>
                        <a:pt x="19" y="7"/>
                      </a:lnTo>
                      <a:lnTo>
                        <a:pt x="14" y="0"/>
                      </a:lnTo>
                      <a:lnTo>
                        <a:pt x="10" y="0"/>
                      </a:lnTo>
                      <a:lnTo>
                        <a:pt x="5" y="7"/>
                      </a:lnTo>
                      <a:lnTo>
                        <a:pt x="3" y="7"/>
                      </a:lnTo>
                      <a:lnTo>
                        <a:pt x="0" y="14"/>
                      </a:lnTo>
                    </a:path>
                  </a:pathLst>
                </a:custGeom>
                <a:solidFill>
                  <a:srgbClr val="402000"/>
                </a:solidFill>
                <a:ln w="9525" cap="rnd">
                  <a:noFill/>
                  <a:round/>
                  <a:headEnd type="none" w="sm" len="sm"/>
                  <a:tailEnd type="none" w="sm" len="sm"/>
                </a:ln>
                <a:effectLst/>
              </p:spPr>
              <p:txBody>
                <a:bodyPr/>
                <a:lstStyle/>
                <a:p>
                  <a:endParaRPr lang="nl-BE"/>
                </a:p>
              </p:txBody>
            </p:sp>
            <p:sp>
              <p:nvSpPr>
                <p:cNvPr id="501916" name="Freeform 156"/>
                <p:cNvSpPr>
                  <a:spLocks/>
                </p:cNvSpPr>
                <p:nvPr/>
              </p:nvSpPr>
              <p:spPr bwMode="auto">
                <a:xfrm>
                  <a:off x="4724" y="1869"/>
                  <a:ext cx="16" cy="16"/>
                </a:xfrm>
                <a:custGeom>
                  <a:avLst/>
                  <a:gdLst/>
                  <a:ahLst/>
                  <a:cxnLst>
                    <a:cxn ang="0">
                      <a:pos x="4" y="0"/>
                    </a:cxn>
                    <a:cxn ang="0">
                      <a:pos x="2" y="0"/>
                    </a:cxn>
                    <a:cxn ang="0">
                      <a:pos x="0" y="0"/>
                    </a:cxn>
                    <a:cxn ang="0">
                      <a:pos x="1" y="0"/>
                    </a:cxn>
                    <a:cxn ang="0">
                      <a:pos x="4" y="0"/>
                    </a:cxn>
                    <a:cxn ang="0">
                      <a:pos x="8" y="15"/>
                    </a:cxn>
                    <a:cxn ang="0">
                      <a:pos x="11" y="15"/>
                    </a:cxn>
                    <a:cxn ang="0">
                      <a:pos x="14" y="15"/>
                    </a:cxn>
                    <a:cxn ang="0">
                      <a:pos x="15" y="15"/>
                    </a:cxn>
                    <a:cxn ang="0">
                      <a:pos x="11" y="15"/>
                    </a:cxn>
                    <a:cxn ang="0">
                      <a:pos x="8" y="0"/>
                    </a:cxn>
                    <a:cxn ang="0">
                      <a:pos x="4" y="0"/>
                    </a:cxn>
                  </a:cxnLst>
                  <a:rect l="0" t="0" r="r" b="b"/>
                  <a:pathLst>
                    <a:path w="16" h="16">
                      <a:moveTo>
                        <a:pt x="4" y="0"/>
                      </a:moveTo>
                      <a:lnTo>
                        <a:pt x="2" y="0"/>
                      </a:lnTo>
                      <a:lnTo>
                        <a:pt x="0" y="0"/>
                      </a:lnTo>
                      <a:lnTo>
                        <a:pt x="1" y="0"/>
                      </a:lnTo>
                      <a:lnTo>
                        <a:pt x="4" y="0"/>
                      </a:lnTo>
                      <a:lnTo>
                        <a:pt x="8" y="15"/>
                      </a:lnTo>
                      <a:lnTo>
                        <a:pt x="11" y="15"/>
                      </a:lnTo>
                      <a:lnTo>
                        <a:pt x="14" y="15"/>
                      </a:lnTo>
                      <a:lnTo>
                        <a:pt x="15" y="15"/>
                      </a:lnTo>
                      <a:lnTo>
                        <a:pt x="11" y="15"/>
                      </a:lnTo>
                      <a:lnTo>
                        <a:pt x="8" y="0"/>
                      </a:lnTo>
                      <a:lnTo>
                        <a:pt x="4" y="0"/>
                      </a:lnTo>
                    </a:path>
                  </a:pathLst>
                </a:custGeom>
                <a:solidFill>
                  <a:srgbClr val="402000"/>
                </a:solidFill>
                <a:ln w="9525" cap="rnd">
                  <a:noFill/>
                  <a:round/>
                  <a:headEnd type="none" w="sm" len="sm"/>
                  <a:tailEnd type="none" w="sm" len="sm"/>
                </a:ln>
                <a:effectLst/>
              </p:spPr>
              <p:txBody>
                <a:bodyPr/>
                <a:lstStyle/>
                <a:p>
                  <a:endParaRPr lang="nl-BE"/>
                </a:p>
              </p:txBody>
            </p:sp>
            <p:sp>
              <p:nvSpPr>
                <p:cNvPr id="501917" name="Freeform 157"/>
                <p:cNvSpPr>
                  <a:spLocks/>
                </p:cNvSpPr>
                <p:nvPr/>
              </p:nvSpPr>
              <p:spPr bwMode="auto">
                <a:xfrm>
                  <a:off x="4727" y="1878"/>
                  <a:ext cx="16" cy="16"/>
                </a:xfrm>
                <a:custGeom>
                  <a:avLst/>
                  <a:gdLst/>
                  <a:ahLst/>
                  <a:cxnLst>
                    <a:cxn ang="0">
                      <a:pos x="0" y="0"/>
                    </a:cxn>
                    <a:cxn ang="0">
                      <a:pos x="3" y="15"/>
                    </a:cxn>
                    <a:cxn ang="0">
                      <a:pos x="6" y="15"/>
                    </a:cxn>
                    <a:cxn ang="0">
                      <a:pos x="11" y="15"/>
                    </a:cxn>
                    <a:cxn ang="0">
                      <a:pos x="15" y="0"/>
                    </a:cxn>
                    <a:cxn ang="0">
                      <a:pos x="11" y="0"/>
                    </a:cxn>
                    <a:cxn ang="0">
                      <a:pos x="0" y="0"/>
                    </a:cxn>
                  </a:cxnLst>
                  <a:rect l="0" t="0" r="r" b="b"/>
                  <a:pathLst>
                    <a:path w="16" h="16">
                      <a:moveTo>
                        <a:pt x="0" y="0"/>
                      </a:moveTo>
                      <a:lnTo>
                        <a:pt x="3" y="15"/>
                      </a:lnTo>
                      <a:lnTo>
                        <a:pt x="6" y="15"/>
                      </a:lnTo>
                      <a:lnTo>
                        <a:pt x="11" y="15"/>
                      </a:lnTo>
                      <a:lnTo>
                        <a:pt x="15" y="0"/>
                      </a:lnTo>
                      <a:lnTo>
                        <a:pt x="11" y="0"/>
                      </a:lnTo>
                      <a:lnTo>
                        <a:pt x="0" y="0"/>
                      </a:lnTo>
                    </a:path>
                  </a:pathLst>
                </a:custGeom>
                <a:solidFill>
                  <a:srgbClr val="402000"/>
                </a:solidFill>
                <a:ln w="9525" cap="rnd">
                  <a:noFill/>
                  <a:round/>
                  <a:headEnd type="none" w="sm" len="sm"/>
                  <a:tailEnd type="none" w="sm" len="sm"/>
                </a:ln>
                <a:effectLst/>
              </p:spPr>
              <p:txBody>
                <a:bodyPr/>
                <a:lstStyle/>
                <a:p>
                  <a:endParaRPr lang="nl-BE"/>
                </a:p>
              </p:txBody>
            </p:sp>
            <p:sp>
              <p:nvSpPr>
                <p:cNvPr id="501918" name="Freeform 158"/>
                <p:cNvSpPr>
                  <a:spLocks/>
                </p:cNvSpPr>
                <p:nvPr/>
              </p:nvSpPr>
              <p:spPr bwMode="auto">
                <a:xfrm>
                  <a:off x="4710" y="1879"/>
                  <a:ext cx="15" cy="1"/>
                </a:xfrm>
                <a:custGeom>
                  <a:avLst/>
                  <a:gdLst/>
                  <a:ahLst/>
                  <a:cxnLst>
                    <a:cxn ang="0">
                      <a:pos x="14" y="0"/>
                    </a:cxn>
                    <a:cxn ang="0">
                      <a:pos x="0" y="0"/>
                    </a:cxn>
                    <a:cxn ang="0">
                      <a:pos x="14" y="0"/>
                    </a:cxn>
                  </a:cxnLst>
                  <a:rect l="0" t="0" r="r" b="b"/>
                  <a:pathLst>
                    <a:path w="15" h="1">
                      <a:moveTo>
                        <a:pt x="14" y="0"/>
                      </a:moveTo>
                      <a:lnTo>
                        <a:pt x="0" y="0"/>
                      </a:lnTo>
                      <a:lnTo>
                        <a:pt x="14" y="0"/>
                      </a:lnTo>
                    </a:path>
                  </a:pathLst>
                </a:custGeom>
                <a:solidFill>
                  <a:srgbClr val="402000"/>
                </a:solidFill>
                <a:ln w="9525" cap="rnd">
                  <a:noFill/>
                  <a:round/>
                  <a:headEnd type="none" w="sm" len="sm"/>
                  <a:tailEnd type="none" w="sm" len="sm"/>
                </a:ln>
                <a:effectLst/>
              </p:spPr>
              <p:txBody>
                <a:bodyPr/>
                <a:lstStyle/>
                <a:p>
                  <a:endParaRPr lang="nl-BE"/>
                </a:p>
              </p:txBody>
            </p:sp>
            <p:sp>
              <p:nvSpPr>
                <p:cNvPr id="501919" name="Freeform 159"/>
                <p:cNvSpPr>
                  <a:spLocks/>
                </p:cNvSpPr>
                <p:nvPr/>
              </p:nvSpPr>
              <p:spPr bwMode="auto">
                <a:xfrm>
                  <a:off x="4715" y="1885"/>
                  <a:ext cx="16" cy="1"/>
                </a:xfrm>
                <a:custGeom>
                  <a:avLst/>
                  <a:gdLst/>
                  <a:ahLst/>
                  <a:cxnLst>
                    <a:cxn ang="0">
                      <a:pos x="15" y="0"/>
                    </a:cxn>
                    <a:cxn ang="0">
                      <a:pos x="9" y="0"/>
                    </a:cxn>
                    <a:cxn ang="0">
                      <a:pos x="0" y="0"/>
                    </a:cxn>
                    <a:cxn ang="0">
                      <a:pos x="15" y="0"/>
                    </a:cxn>
                  </a:cxnLst>
                  <a:rect l="0" t="0" r="r" b="b"/>
                  <a:pathLst>
                    <a:path w="16" h="1">
                      <a:moveTo>
                        <a:pt x="15" y="0"/>
                      </a:moveTo>
                      <a:lnTo>
                        <a:pt x="9" y="0"/>
                      </a:lnTo>
                      <a:lnTo>
                        <a:pt x="0" y="0"/>
                      </a:lnTo>
                      <a:lnTo>
                        <a:pt x="15" y="0"/>
                      </a:lnTo>
                    </a:path>
                  </a:pathLst>
                </a:custGeom>
                <a:solidFill>
                  <a:srgbClr val="402000"/>
                </a:solidFill>
                <a:ln w="9525" cap="rnd">
                  <a:noFill/>
                  <a:round/>
                  <a:headEnd type="none" w="sm" len="sm"/>
                  <a:tailEnd type="none" w="sm" len="sm"/>
                </a:ln>
                <a:effectLst/>
              </p:spPr>
              <p:txBody>
                <a:bodyPr/>
                <a:lstStyle/>
                <a:p>
                  <a:endParaRPr lang="nl-BE"/>
                </a:p>
              </p:txBody>
            </p:sp>
            <p:sp>
              <p:nvSpPr>
                <p:cNvPr id="501920" name="Freeform 160"/>
                <p:cNvSpPr>
                  <a:spLocks/>
                </p:cNvSpPr>
                <p:nvPr/>
              </p:nvSpPr>
              <p:spPr bwMode="auto">
                <a:xfrm>
                  <a:off x="4740" y="1877"/>
                  <a:ext cx="16" cy="1"/>
                </a:xfrm>
                <a:custGeom>
                  <a:avLst/>
                  <a:gdLst/>
                  <a:ahLst/>
                  <a:cxnLst>
                    <a:cxn ang="0">
                      <a:pos x="0" y="0"/>
                    </a:cxn>
                    <a:cxn ang="0">
                      <a:pos x="15" y="0"/>
                    </a:cxn>
                    <a:cxn ang="0">
                      <a:pos x="0" y="0"/>
                    </a:cxn>
                  </a:cxnLst>
                  <a:rect l="0" t="0" r="r" b="b"/>
                  <a:pathLst>
                    <a:path w="16" h="1">
                      <a:moveTo>
                        <a:pt x="0" y="0"/>
                      </a:moveTo>
                      <a:lnTo>
                        <a:pt x="15" y="0"/>
                      </a:lnTo>
                      <a:lnTo>
                        <a:pt x="0" y="0"/>
                      </a:lnTo>
                    </a:path>
                  </a:pathLst>
                </a:custGeom>
                <a:solidFill>
                  <a:srgbClr val="402000"/>
                </a:solidFill>
                <a:ln w="9525" cap="rnd">
                  <a:noFill/>
                  <a:round/>
                  <a:headEnd type="none" w="sm" len="sm"/>
                  <a:tailEnd type="none" w="sm" len="sm"/>
                </a:ln>
                <a:effectLst/>
              </p:spPr>
              <p:txBody>
                <a:bodyPr/>
                <a:lstStyle/>
                <a:p>
                  <a:endParaRPr lang="nl-BE"/>
                </a:p>
              </p:txBody>
            </p:sp>
            <p:sp>
              <p:nvSpPr>
                <p:cNvPr id="501921" name="Freeform 161"/>
                <p:cNvSpPr>
                  <a:spLocks/>
                </p:cNvSpPr>
                <p:nvPr/>
              </p:nvSpPr>
              <p:spPr bwMode="auto">
                <a:xfrm>
                  <a:off x="4746" y="1875"/>
                  <a:ext cx="16" cy="16"/>
                </a:xfrm>
                <a:custGeom>
                  <a:avLst/>
                  <a:gdLst/>
                  <a:ahLst/>
                  <a:cxnLst>
                    <a:cxn ang="0">
                      <a:pos x="0" y="0"/>
                    </a:cxn>
                    <a:cxn ang="0">
                      <a:pos x="2" y="4"/>
                    </a:cxn>
                    <a:cxn ang="0">
                      <a:pos x="5" y="8"/>
                    </a:cxn>
                    <a:cxn ang="0">
                      <a:pos x="15" y="15"/>
                    </a:cxn>
                    <a:cxn ang="0">
                      <a:pos x="5" y="7"/>
                    </a:cxn>
                    <a:cxn ang="0">
                      <a:pos x="0" y="0"/>
                    </a:cxn>
                  </a:cxnLst>
                  <a:rect l="0" t="0" r="r" b="b"/>
                  <a:pathLst>
                    <a:path w="16" h="16">
                      <a:moveTo>
                        <a:pt x="0" y="0"/>
                      </a:moveTo>
                      <a:lnTo>
                        <a:pt x="2" y="4"/>
                      </a:lnTo>
                      <a:lnTo>
                        <a:pt x="5" y="8"/>
                      </a:lnTo>
                      <a:lnTo>
                        <a:pt x="15" y="15"/>
                      </a:lnTo>
                      <a:lnTo>
                        <a:pt x="5" y="7"/>
                      </a:lnTo>
                      <a:lnTo>
                        <a:pt x="0" y="0"/>
                      </a:lnTo>
                    </a:path>
                  </a:pathLst>
                </a:custGeom>
                <a:solidFill>
                  <a:srgbClr val="402000"/>
                </a:solidFill>
                <a:ln w="9525" cap="rnd">
                  <a:noFill/>
                  <a:round/>
                  <a:headEnd type="none" w="sm" len="sm"/>
                  <a:tailEnd type="none" w="sm" len="sm"/>
                </a:ln>
                <a:effectLst/>
              </p:spPr>
              <p:txBody>
                <a:bodyPr/>
                <a:lstStyle/>
                <a:p>
                  <a:endParaRPr lang="nl-BE"/>
                </a:p>
              </p:txBody>
            </p:sp>
            <p:sp>
              <p:nvSpPr>
                <p:cNvPr id="501922" name="Freeform 162"/>
                <p:cNvSpPr>
                  <a:spLocks/>
                </p:cNvSpPr>
                <p:nvPr/>
              </p:nvSpPr>
              <p:spPr bwMode="auto">
                <a:xfrm>
                  <a:off x="4760" y="1890"/>
                  <a:ext cx="16" cy="16"/>
                </a:xfrm>
                <a:custGeom>
                  <a:avLst/>
                  <a:gdLst/>
                  <a:ahLst/>
                  <a:cxnLst>
                    <a:cxn ang="0">
                      <a:pos x="15" y="0"/>
                    </a:cxn>
                    <a:cxn ang="0">
                      <a:pos x="0" y="4"/>
                    </a:cxn>
                    <a:cxn ang="0">
                      <a:pos x="0" y="11"/>
                    </a:cxn>
                    <a:cxn ang="0">
                      <a:pos x="0" y="15"/>
                    </a:cxn>
                    <a:cxn ang="0">
                      <a:pos x="0" y="8"/>
                    </a:cxn>
                    <a:cxn ang="0">
                      <a:pos x="0" y="4"/>
                    </a:cxn>
                    <a:cxn ang="0">
                      <a:pos x="15" y="0"/>
                    </a:cxn>
                  </a:cxnLst>
                  <a:rect l="0" t="0" r="r" b="b"/>
                  <a:pathLst>
                    <a:path w="16" h="16">
                      <a:moveTo>
                        <a:pt x="15" y="0"/>
                      </a:moveTo>
                      <a:lnTo>
                        <a:pt x="0" y="4"/>
                      </a:lnTo>
                      <a:lnTo>
                        <a:pt x="0" y="11"/>
                      </a:lnTo>
                      <a:lnTo>
                        <a:pt x="0" y="15"/>
                      </a:lnTo>
                      <a:lnTo>
                        <a:pt x="0" y="8"/>
                      </a:lnTo>
                      <a:lnTo>
                        <a:pt x="0" y="4"/>
                      </a:lnTo>
                      <a:lnTo>
                        <a:pt x="15" y="0"/>
                      </a:lnTo>
                    </a:path>
                  </a:pathLst>
                </a:custGeom>
                <a:solidFill>
                  <a:srgbClr val="402000"/>
                </a:solidFill>
                <a:ln w="9525" cap="rnd">
                  <a:noFill/>
                  <a:round/>
                  <a:headEnd type="none" w="sm" len="sm"/>
                  <a:tailEnd type="none" w="sm" len="sm"/>
                </a:ln>
                <a:effectLst/>
              </p:spPr>
              <p:txBody>
                <a:bodyPr/>
                <a:lstStyle/>
                <a:p>
                  <a:endParaRPr lang="nl-BE"/>
                </a:p>
              </p:txBody>
            </p:sp>
            <p:sp>
              <p:nvSpPr>
                <p:cNvPr id="501923" name="Freeform 163"/>
                <p:cNvSpPr>
                  <a:spLocks/>
                </p:cNvSpPr>
                <p:nvPr/>
              </p:nvSpPr>
              <p:spPr bwMode="auto">
                <a:xfrm>
                  <a:off x="4735" y="1883"/>
                  <a:ext cx="16" cy="1"/>
                </a:xfrm>
                <a:custGeom>
                  <a:avLst/>
                  <a:gdLst/>
                  <a:ahLst/>
                  <a:cxnLst>
                    <a:cxn ang="0">
                      <a:pos x="11" y="0"/>
                    </a:cxn>
                    <a:cxn ang="0">
                      <a:pos x="15" y="0"/>
                    </a:cxn>
                    <a:cxn ang="0">
                      <a:pos x="0" y="0"/>
                    </a:cxn>
                    <a:cxn ang="0">
                      <a:pos x="11" y="0"/>
                    </a:cxn>
                  </a:cxnLst>
                  <a:rect l="0" t="0" r="r" b="b"/>
                  <a:pathLst>
                    <a:path w="16" h="1">
                      <a:moveTo>
                        <a:pt x="11" y="0"/>
                      </a:moveTo>
                      <a:lnTo>
                        <a:pt x="15" y="0"/>
                      </a:lnTo>
                      <a:lnTo>
                        <a:pt x="0" y="0"/>
                      </a:lnTo>
                      <a:lnTo>
                        <a:pt x="11" y="0"/>
                      </a:lnTo>
                    </a:path>
                  </a:pathLst>
                </a:custGeom>
                <a:solidFill>
                  <a:srgbClr val="402000"/>
                </a:solidFill>
                <a:ln w="9525" cap="rnd">
                  <a:noFill/>
                  <a:round/>
                  <a:headEnd type="none" w="sm" len="sm"/>
                  <a:tailEnd type="none" w="sm" len="sm"/>
                </a:ln>
                <a:effectLst/>
              </p:spPr>
              <p:txBody>
                <a:bodyPr/>
                <a:lstStyle/>
                <a:p>
                  <a:endParaRPr lang="nl-BE"/>
                </a:p>
              </p:txBody>
            </p:sp>
          </p:grpSp>
          <p:grpSp>
            <p:nvGrpSpPr>
              <p:cNvPr id="25" name="Group 164"/>
              <p:cNvGrpSpPr>
                <a:grpSpLocks/>
              </p:cNvGrpSpPr>
              <p:nvPr/>
            </p:nvGrpSpPr>
            <p:grpSpPr bwMode="auto">
              <a:xfrm>
                <a:off x="4764" y="1791"/>
                <a:ext cx="151" cy="152"/>
                <a:chOff x="4764" y="1791"/>
                <a:chExt cx="151" cy="152"/>
              </a:xfrm>
            </p:grpSpPr>
            <p:sp>
              <p:nvSpPr>
                <p:cNvPr id="501925" name="Freeform 165"/>
                <p:cNvSpPr>
                  <a:spLocks/>
                </p:cNvSpPr>
                <p:nvPr/>
              </p:nvSpPr>
              <p:spPr bwMode="auto">
                <a:xfrm>
                  <a:off x="4831" y="1791"/>
                  <a:ext cx="15" cy="1"/>
                </a:xfrm>
                <a:custGeom>
                  <a:avLst/>
                  <a:gdLst/>
                  <a:ahLst/>
                  <a:cxnLst>
                    <a:cxn ang="0">
                      <a:pos x="0" y="0"/>
                    </a:cxn>
                    <a:cxn ang="0">
                      <a:pos x="4" y="0"/>
                    </a:cxn>
                    <a:cxn ang="0">
                      <a:pos x="9" y="0"/>
                    </a:cxn>
                    <a:cxn ang="0">
                      <a:pos x="14" y="0"/>
                    </a:cxn>
                    <a:cxn ang="0">
                      <a:pos x="9" y="0"/>
                    </a:cxn>
                    <a:cxn ang="0">
                      <a:pos x="4" y="0"/>
                    </a:cxn>
                    <a:cxn ang="0">
                      <a:pos x="0" y="0"/>
                    </a:cxn>
                  </a:cxnLst>
                  <a:rect l="0" t="0" r="r" b="b"/>
                  <a:pathLst>
                    <a:path w="15" h="1">
                      <a:moveTo>
                        <a:pt x="0" y="0"/>
                      </a:moveTo>
                      <a:lnTo>
                        <a:pt x="4" y="0"/>
                      </a:lnTo>
                      <a:lnTo>
                        <a:pt x="9" y="0"/>
                      </a:lnTo>
                      <a:lnTo>
                        <a:pt x="14" y="0"/>
                      </a:lnTo>
                      <a:lnTo>
                        <a:pt x="9" y="0"/>
                      </a:lnTo>
                      <a:lnTo>
                        <a:pt x="4" y="0"/>
                      </a:lnTo>
                      <a:lnTo>
                        <a:pt x="0" y="0"/>
                      </a:lnTo>
                    </a:path>
                  </a:pathLst>
                </a:custGeom>
                <a:solidFill>
                  <a:srgbClr val="402000"/>
                </a:solidFill>
                <a:ln w="9525" cap="rnd">
                  <a:noFill/>
                  <a:round/>
                  <a:headEnd type="none" w="sm" len="sm"/>
                  <a:tailEnd type="none" w="sm" len="sm"/>
                </a:ln>
                <a:effectLst/>
              </p:spPr>
              <p:txBody>
                <a:bodyPr/>
                <a:lstStyle/>
                <a:p>
                  <a:endParaRPr lang="nl-BE"/>
                </a:p>
              </p:txBody>
            </p:sp>
            <p:sp>
              <p:nvSpPr>
                <p:cNvPr id="501926" name="Freeform 166"/>
                <p:cNvSpPr>
                  <a:spLocks/>
                </p:cNvSpPr>
                <p:nvPr/>
              </p:nvSpPr>
              <p:spPr bwMode="auto">
                <a:xfrm>
                  <a:off x="4829" y="1793"/>
                  <a:ext cx="16" cy="15"/>
                </a:xfrm>
                <a:custGeom>
                  <a:avLst/>
                  <a:gdLst/>
                  <a:ahLst/>
                  <a:cxnLst>
                    <a:cxn ang="0">
                      <a:pos x="0" y="0"/>
                    </a:cxn>
                    <a:cxn ang="0">
                      <a:pos x="15" y="0"/>
                    </a:cxn>
                    <a:cxn ang="0">
                      <a:pos x="15" y="14"/>
                    </a:cxn>
                    <a:cxn ang="0">
                      <a:pos x="0" y="0"/>
                    </a:cxn>
                  </a:cxnLst>
                  <a:rect l="0" t="0" r="r" b="b"/>
                  <a:pathLst>
                    <a:path w="16" h="15">
                      <a:moveTo>
                        <a:pt x="0" y="0"/>
                      </a:moveTo>
                      <a:lnTo>
                        <a:pt x="15" y="0"/>
                      </a:lnTo>
                      <a:lnTo>
                        <a:pt x="15" y="14"/>
                      </a:lnTo>
                      <a:lnTo>
                        <a:pt x="0" y="0"/>
                      </a:lnTo>
                    </a:path>
                  </a:pathLst>
                </a:custGeom>
                <a:solidFill>
                  <a:srgbClr val="402000"/>
                </a:solidFill>
                <a:ln w="9525" cap="rnd">
                  <a:noFill/>
                  <a:round/>
                  <a:headEnd type="none" w="sm" len="sm"/>
                  <a:tailEnd type="none" w="sm" len="sm"/>
                </a:ln>
                <a:effectLst/>
              </p:spPr>
              <p:txBody>
                <a:bodyPr/>
                <a:lstStyle/>
                <a:p>
                  <a:endParaRPr lang="nl-BE"/>
                </a:p>
              </p:txBody>
            </p:sp>
            <p:sp>
              <p:nvSpPr>
                <p:cNvPr id="501927" name="Freeform 167"/>
                <p:cNvSpPr>
                  <a:spLocks/>
                </p:cNvSpPr>
                <p:nvPr/>
              </p:nvSpPr>
              <p:spPr bwMode="auto">
                <a:xfrm>
                  <a:off x="4810" y="1810"/>
                  <a:ext cx="40" cy="90"/>
                </a:xfrm>
                <a:custGeom>
                  <a:avLst/>
                  <a:gdLst/>
                  <a:ahLst/>
                  <a:cxnLst>
                    <a:cxn ang="0">
                      <a:pos x="33" y="0"/>
                    </a:cxn>
                    <a:cxn ang="0">
                      <a:pos x="29" y="3"/>
                    </a:cxn>
                    <a:cxn ang="0">
                      <a:pos x="28" y="8"/>
                    </a:cxn>
                    <a:cxn ang="0">
                      <a:pos x="23" y="14"/>
                    </a:cxn>
                    <a:cxn ang="0">
                      <a:pos x="11" y="38"/>
                    </a:cxn>
                    <a:cxn ang="0">
                      <a:pos x="5" y="60"/>
                    </a:cxn>
                    <a:cxn ang="0">
                      <a:pos x="0" y="89"/>
                    </a:cxn>
                    <a:cxn ang="0">
                      <a:pos x="15" y="76"/>
                    </a:cxn>
                    <a:cxn ang="0">
                      <a:pos x="39" y="11"/>
                    </a:cxn>
                    <a:cxn ang="0">
                      <a:pos x="33" y="0"/>
                    </a:cxn>
                  </a:cxnLst>
                  <a:rect l="0" t="0" r="r" b="b"/>
                  <a:pathLst>
                    <a:path w="40" h="90">
                      <a:moveTo>
                        <a:pt x="33" y="0"/>
                      </a:moveTo>
                      <a:lnTo>
                        <a:pt x="29" y="3"/>
                      </a:lnTo>
                      <a:lnTo>
                        <a:pt x="28" y="8"/>
                      </a:lnTo>
                      <a:lnTo>
                        <a:pt x="23" y="14"/>
                      </a:lnTo>
                      <a:lnTo>
                        <a:pt x="11" y="38"/>
                      </a:lnTo>
                      <a:lnTo>
                        <a:pt x="5" y="60"/>
                      </a:lnTo>
                      <a:lnTo>
                        <a:pt x="0" y="89"/>
                      </a:lnTo>
                      <a:lnTo>
                        <a:pt x="15" y="76"/>
                      </a:lnTo>
                      <a:lnTo>
                        <a:pt x="39" y="11"/>
                      </a:lnTo>
                      <a:lnTo>
                        <a:pt x="33" y="0"/>
                      </a:lnTo>
                    </a:path>
                  </a:pathLst>
                </a:custGeom>
                <a:solidFill>
                  <a:srgbClr val="400000"/>
                </a:solidFill>
                <a:ln w="12700" cap="rnd" cmpd="sng">
                  <a:solidFill>
                    <a:srgbClr val="000000"/>
                  </a:solidFill>
                  <a:prstDash val="solid"/>
                  <a:round/>
                  <a:headEnd type="none" w="sm" len="sm"/>
                  <a:tailEnd type="none" w="sm" len="sm"/>
                </a:ln>
                <a:effectLst/>
              </p:spPr>
              <p:txBody>
                <a:bodyPr/>
                <a:lstStyle/>
                <a:p>
                  <a:endParaRPr lang="nl-BE"/>
                </a:p>
              </p:txBody>
            </p:sp>
            <p:sp>
              <p:nvSpPr>
                <p:cNvPr id="501928" name="Freeform 168"/>
                <p:cNvSpPr>
                  <a:spLocks/>
                </p:cNvSpPr>
                <p:nvPr/>
              </p:nvSpPr>
              <p:spPr bwMode="auto">
                <a:xfrm>
                  <a:off x="4764" y="1793"/>
                  <a:ext cx="151" cy="150"/>
                </a:xfrm>
                <a:custGeom>
                  <a:avLst/>
                  <a:gdLst/>
                  <a:ahLst/>
                  <a:cxnLst>
                    <a:cxn ang="0">
                      <a:pos x="122" y="7"/>
                    </a:cxn>
                    <a:cxn ang="0">
                      <a:pos x="117" y="0"/>
                    </a:cxn>
                    <a:cxn ang="0">
                      <a:pos x="81" y="13"/>
                    </a:cxn>
                    <a:cxn ang="0">
                      <a:pos x="79" y="24"/>
                    </a:cxn>
                    <a:cxn ang="0">
                      <a:pos x="75" y="27"/>
                    </a:cxn>
                    <a:cxn ang="0">
                      <a:pos x="71" y="31"/>
                    </a:cxn>
                    <a:cxn ang="0">
                      <a:pos x="70" y="38"/>
                    </a:cxn>
                    <a:cxn ang="0">
                      <a:pos x="61" y="56"/>
                    </a:cxn>
                    <a:cxn ang="0">
                      <a:pos x="55" y="77"/>
                    </a:cxn>
                    <a:cxn ang="0">
                      <a:pos x="52" y="90"/>
                    </a:cxn>
                    <a:cxn ang="0">
                      <a:pos x="22" y="91"/>
                    </a:cxn>
                    <a:cxn ang="0">
                      <a:pos x="17" y="93"/>
                    </a:cxn>
                    <a:cxn ang="0">
                      <a:pos x="4" y="93"/>
                    </a:cxn>
                    <a:cxn ang="0">
                      <a:pos x="0" y="99"/>
                    </a:cxn>
                    <a:cxn ang="0">
                      <a:pos x="0" y="105"/>
                    </a:cxn>
                    <a:cxn ang="0">
                      <a:pos x="0" y="110"/>
                    </a:cxn>
                    <a:cxn ang="0">
                      <a:pos x="14" y="112"/>
                    </a:cxn>
                    <a:cxn ang="0">
                      <a:pos x="19" y="121"/>
                    </a:cxn>
                    <a:cxn ang="0">
                      <a:pos x="31" y="123"/>
                    </a:cxn>
                    <a:cxn ang="0">
                      <a:pos x="39" y="123"/>
                    </a:cxn>
                    <a:cxn ang="0">
                      <a:pos x="49" y="125"/>
                    </a:cxn>
                    <a:cxn ang="0">
                      <a:pos x="50" y="128"/>
                    </a:cxn>
                    <a:cxn ang="0">
                      <a:pos x="49" y="135"/>
                    </a:cxn>
                    <a:cxn ang="0">
                      <a:pos x="51" y="141"/>
                    </a:cxn>
                    <a:cxn ang="0">
                      <a:pos x="56" y="142"/>
                    </a:cxn>
                    <a:cxn ang="0">
                      <a:pos x="63" y="144"/>
                    </a:cxn>
                    <a:cxn ang="0">
                      <a:pos x="70" y="149"/>
                    </a:cxn>
                    <a:cxn ang="0">
                      <a:pos x="77" y="149"/>
                    </a:cxn>
                    <a:cxn ang="0">
                      <a:pos x="84" y="148"/>
                    </a:cxn>
                    <a:cxn ang="0">
                      <a:pos x="94" y="145"/>
                    </a:cxn>
                    <a:cxn ang="0">
                      <a:pos x="106" y="146"/>
                    </a:cxn>
                    <a:cxn ang="0">
                      <a:pos x="118" y="149"/>
                    </a:cxn>
                    <a:cxn ang="0">
                      <a:pos x="130" y="146"/>
                    </a:cxn>
                    <a:cxn ang="0">
                      <a:pos x="137" y="138"/>
                    </a:cxn>
                    <a:cxn ang="0">
                      <a:pos x="136" y="131"/>
                    </a:cxn>
                    <a:cxn ang="0">
                      <a:pos x="140" y="120"/>
                    </a:cxn>
                    <a:cxn ang="0">
                      <a:pos x="141" y="106"/>
                    </a:cxn>
                    <a:cxn ang="0">
                      <a:pos x="145" y="94"/>
                    </a:cxn>
                    <a:cxn ang="0">
                      <a:pos x="150" y="75"/>
                    </a:cxn>
                    <a:cxn ang="0">
                      <a:pos x="149" y="56"/>
                    </a:cxn>
                    <a:cxn ang="0">
                      <a:pos x="149" y="39"/>
                    </a:cxn>
                    <a:cxn ang="0">
                      <a:pos x="148" y="27"/>
                    </a:cxn>
                    <a:cxn ang="0">
                      <a:pos x="145" y="23"/>
                    </a:cxn>
                    <a:cxn ang="0">
                      <a:pos x="139" y="18"/>
                    </a:cxn>
                    <a:cxn ang="0">
                      <a:pos x="130" y="12"/>
                    </a:cxn>
                    <a:cxn ang="0">
                      <a:pos x="122" y="7"/>
                    </a:cxn>
                  </a:cxnLst>
                  <a:rect l="0" t="0" r="r" b="b"/>
                  <a:pathLst>
                    <a:path w="151" h="150">
                      <a:moveTo>
                        <a:pt x="122" y="7"/>
                      </a:moveTo>
                      <a:lnTo>
                        <a:pt x="117" y="0"/>
                      </a:lnTo>
                      <a:lnTo>
                        <a:pt x="81" y="13"/>
                      </a:lnTo>
                      <a:lnTo>
                        <a:pt x="79" y="24"/>
                      </a:lnTo>
                      <a:lnTo>
                        <a:pt x="75" y="27"/>
                      </a:lnTo>
                      <a:lnTo>
                        <a:pt x="71" y="31"/>
                      </a:lnTo>
                      <a:lnTo>
                        <a:pt x="70" y="38"/>
                      </a:lnTo>
                      <a:lnTo>
                        <a:pt x="61" y="56"/>
                      </a:lnTo>
                      <a:lnTo>
                        <a:pt x="55" y="77"/>
                      </a:lnTo>
                      <a:lnTo>
                        <a:pt x="52" y="90"/>
                      </a:lnTo>
                      <a:lnTo>
                        <a:pt x="22" y="91"/>
                      </a:lnTo>
                      <a:lnTo>
                        <a:pt x="17" y="93"/>
                      </a:lnTo>
                      <a:lnTo>
                        <a:pt x="4" y="93"/>
                      </a:lnTo>
                      <a:lnTo>
                        <a:pt x="0" y="99"/>
                      </a:lnTo>
                      <a:lnTo>
                        <a:pt x="0" y="105"/>
                      </a:lnTo>
                      <a:lnTo>
                        <a:pt x="0" y="110"/>
                      </a:lnTo>
                      <a:lnTo>
                        <a:pt x="14" y="112"/>
                      </a:lnTo>
                      <a:lnTo>
                        <a:pt x="19" y="121"/>
                      </a:lnTo>
                      <a:lnTo>
                        <a:pt x="31" y="123"/>
                      </a:lnTo>
                      <a:lnTo>
                        <a:pt x="39" y="123"/>
                      </a:lnTo>
                      <a:lnTo>
                        <a:pt x="49" y="125"/>
                      </a:lnTo>
                      <a:lnTo>
                        <a:pt x="50" y="128"/>
                      </a:lnTo>
                      <a:lnTo>
                        <a:pt x="49" y="135"/>
                      </a:lnTo>
                      <a:lnTo>
                        <a:pt x="51" y="141"/>
                      </a:lnTo>
                      <a:lnTo>
                        <a:pt x="56" y="142"/>
                      </a:lnTo>
                      <a:lnTo>
                        <a:pt x="63" y="144"/>
                      </a:lnTo>
                      <a:lnTo>
                        <a:pt x="70" y="149"/>
                      </a:lnTo>
                      <a:lnTo>
                        <a:pt x="77" y="149"/>
                      </a:lnTo>
                      <a:lnTo>
                        <a:pt x="84" y="148"/>
                      </a:lnTo>
                      <a:lnTo>
                        <a:pt x="94" y="145"/>
                      </a:lnTo>
                      <a:lnTo>
                        <a:pt x="106" y="146"/>
                      </a:lnTo>
                      <a:lnTo>
                        <a:pt x="118" y="149"/>
                      </a:lnTo>
                      <a:lnTo>
                        <a:pt x="130" y="146"/>
                      </a:lnTo>
                      <a:lnTo>
                        <a:pt x="137" y="138"/>
                      </a:lnTo>
                      <a:lnTo>
                        <a:pt x="136" y="131"/>
                      </a:lnTo>
                      <a:lnTo>
                        <a:pt x="140" y="120"/>
                      </a:lnTo>
                      <a:lnTo>
                        <a:pt x="141" y="106"/>
                      </a:lnTo>
                      <a:lnTo>
                        <a:pt x="145" y="94"/>
                      </a:lnTo>
                      <a:lnTo>
                        <a:pt x="150" y="75"/>
                      </a:lnTo>
                      <a:lnTo>
                        <a:pt x="149" y="56"/>
                      </a:lnTo>
                      <a:lnTo>
                        <a:pt x="149" y="39"/>
                      </a:lnTo>
                      <a:lnTo>
                        <a:pt x="148" y="27"/>
                      </a:lnTo>
                      <a:lnTo>
                        <a:pt x="145" y="23"/>
                      </a:lnTo>
                      <a:lnTo>
                        <a:pt x="139" y="18"/>
                      </a:lnTo>
                      <a:lnTo>
                        <a:pt x="130" y="12"/>
                      </a:lnTo>
                      <a:lnTo>
                        <a:pt x="122" y="7"/>
                      </a:lnTo>
                    </a:path>
                  </a:pathLst>
                </a:custGeom>
                <a:solidFill>
                  <a:srgbClr val="C0C0C0"/>
                </a:solidFill>
                <a:ln w="12700" cap="rnd" cmpd="sng">
                  <a:solidFill>
                    <a:srgbClr val="000000"/>
                  </a:solidFill>
                  <a:prstDash val="solid"/>
                  <a:round/>
                  <a:headEnd type="none" w="sm" len="sm"/>
                  <a:tailEnd type="none" w="sm" len="sm"/>
                </a:ln>
                <a:effectLst/>
              </p:spPr>
              <p:txBody>
                <a:bodyPr/>
                <a:lstStyle/>
                <a:p>
                  <a:endParaRPr lang="nl-BE"/>
                </a:p>
              </p:txBody>
            </p:sp>
            <p:sp>
              <p:nvSpPr>
                <p:cNvPr id="501929" name="Freeform 169"/>
                <p:cNvSpPr>
                  <a:spLocks/>
                </p:cNvSpPr>
                <p:nvPr/>
              </p:nvSpPr>
              <p:spPr bwMode="auto">
                <a:xfrm>
                  <a:off x="4820" y="1802"/>
                  <a:ext cx="93" cy="136"/>
                </a:xfrm>
                <a:custGeom>
                  <a:avLst/>
                  <a:gdLst/>
                  <a:ahLst/>
                  <a:cxnLst>
                    <a:cxn ang="0">
                      <a:pos x="12" y="111"/>
                    </a:cxn>
                    <a:cxn ang="0">
                      <a:pos x="33" y="110"/>
                    </a:cxn>
                    <a:cxn ang="0">
                      <a:pos x="52" y="104"/>
                    </a:cxn>
                    <a:cxn ang="0">
                      <a:pos x="58" y="92"/>
                    </a:cxn>
                    <a:cxn ang="0">
                      <a:pos x="57" y="84"/>
                    </a:cxn>
                    <a:cxn ang="0">
                      <a:pos x="71" y="68"/>
                    </a:cxn>
                    <a:cxn ang="0">
                      <a:pos x="57" y="75"/>
                    </a:cxn>
                    <a:cxn ang="0">
                      <a:pos x="65" y="59"/>
                    </a:cxn>
                    <a:cxn ang="0">
                      <a:pos x="77" y="39"/>
                    </a:cxn>
                    <a:cxn ang="0">
                      <a:pos x="58" y="57"/>
                    </a:cxn>
                    <a:cxn ang="0">
                      <a:pos x="57" y="30"/>
                    </a:cxn>
                    <a:cxn ang="0">
                      <a:pos x="48" y="21"/>
                    </a:cxn>
                    <a:cxn ang="0">
                      <a:pos x="36" y="17"/>
                    </a:cxn>
                    <a:cxn ang="0">
                      <a:pos x="59" y="10"/>
                    </a:cxn>
                    <a:cxn ang="0">
                      <a:pos x="70" y="17"/>
                    </a:cxn>
                    <a:cxn ang="0">
                      <a:pos x="63" y="10"/>
                    </a:cxn>
                    <a:cxn ang="0">
                      <a:pos x="50" y="6"/>
                    </a:cxn>
                    <a:cxn ang="0">
                      <a:pos x="59" y="3"/>
                    </a:cxn>
                    <a:cxn ang="0">
                      <a:pos x="67" y="0"/>
                    </a:cxn>
                    <a:cxn ang="0">
                      <a:pos x="78" y="7"/>
                    </a:cxn>
                    <a:cxn ang="0">
                      <a:pos x="88" y="15"/>
                    </a:cxn>
                    <a:cxn ang="0">
                      <a:pos x="92" y="26"/>
                    </a:cxn>
                    <a:cxn ang="0">
                      <a:pos x="91" y="50"/>
                    </a:cxn>
                    <a:cxn ang="0">
                      <a:pos x="88" y="78"/>
                    </a:cxn>
                    <a:cxn ang="0">
                      <a:pos x="82" y="106"/>
                    </a:cxn>
                    <a:cxn ang="0">
                      <a:pos x="80" y="123"/>
                    </a:cxn>
                    <a:cxn ang="0">
                      <a:pos x="75" y="131"/>
                    </a:cxn>
                    <a:cxn ang="0">
                      <a:pos x="63" y="135"/>
                    </a:cxn>
                    <a:cxn ang="0">
                      <a:pos x="55" y="132"/>
                    </a:cxn>
                    <a:cxn ang="0">
                      <a:pos x="48" y="126"/>
                    </a:cxn>
                    <a:cxn ang="0">
                      <a:pos x="46" y="123"/>
                    </a:cxn>
                    <a:cxn ang="0">
                      <a:pos x="36" y="131"/>
                    </a:cxn>
                    <a:cxn ang="0">
                      <a:pos x="25" y="133"/>
                    </a:cxn>
                    <a:cxn ang="0">
                      <a:pos x="15" y="132"/>
                    </a:cxn>
                    <a:cxn ang="0">
                      <a:pos x="21" y="126"/>
                    </a:cxn>
                    <a:cxn ang="0">
                      <a:pos x="32" y="117"/>
                    </a:cxn>
                    <a:cxn ang="0">
                      <a:pos x="15" y="124"/>
                    </a:cxn>
                    <a:cxn ang="0">
                      <a:pos x="3" y="128"/>
                    </a:cxn>
                    <a:cxn ang="0">
                      <a:pos x="0" y="123"/>
                    </a:cxn>
                  </a:cxnLst>
                  <a:rect l="0" t="0" r="r" b="b"/>
                  <a:pathLst>
                    <a:path w="93" h="136">
                      <a:moveTo>
                        <a:pt x="0" y="112"/>
                      </a:moveTo>
                      <a:lnTo>
                        <a:pt x="12" y="111"/>
                      </a:lnTo>
                      <a:lnTo>
                        <a:pt x="22" y="111"/>
                      </a:lnTo>
                      <a:lnTo>
                        <a:pt x="33" y="110"/>
                      </a:lnTo>
                      <a:lnTo>
                        <a:pt x="46" y="109"/>
                      </a:lnTo>
                      <a:lnTo>
                        <a:pt x="52" y="104"/>
                      </a:lnTo>
                      <a:lnTo>
                        <a:pt x="67" y="88"/>
                      </a:lnTo>
                      <a:lnTo>
                        <a:pt x="58" y="92"/>
                      </a:lnTo>
                      <a:lnTo>
                        <a:pt x="54" y="97"/>
                      </a:lnTo>
                      <a:lnTo>
                        <a:pt x="57" y="84"/>
                      </a:lnTo>
                      <a:lnTo>
                        <a:pt x="63" y="80"/>
                      </a:lnTo>
                      <a:lnTo>
                        <a:pt x="71" y="68"/>
                      </a:lnTo>
                      <a:lnTo>
                        <a:pt x="63" y="73"/>
                      </a:lnTo>
                      <a:lnTo>
                        <a:pt x="57" y="75"/>
                      </a:lnTo>
                      <a:lnTo>
                        <a:pt x="58" y="66"/>
                      </a:lnTo>
                      <a:lnTo>
                        <a:pt x="65" y="59"/>
                      </a:lnTo>
                      <a:lnTo>
                        <a:pt x="70" y="55"/>
                      </a:lnTo>
                      <a:lnTo>
                        <a:pt x="77" y="39"/>
                      </a:lnTo>
                      <a:lnTo>
                        <a:pt x="66" y="52"/>
                      </a:lnTo>
                      <a:lnTo>
                        <a:pt x="58" y="57"/>
                      </a:lnTo>
                      <a:lnTo>
                        <a:pt x="58" y="37"/>
                      </a:lnTo>
                      <a:lnTo>
                        <a:pt x="57" y="30"/>
                      </a:lnTo>
                      <a:lnTo>
                        <a:pt x="53" y="26"/>
                      </a:lnTo>
                      <a:lnTo>
                        <a:pt x="48" y="21"/>
                      </a:lnTo>
                      <a:lnTo>
                        <a:pt x="40" y="18"/>
                      </a:lnTo>
                      <a:lnTo>
                        <a:pt x="36" y="17"/>
                      </a:lnTo>
                      <a:lnTo>
                        <a:pt x="47" y="7"/>
                      </a:lnTo>
                      <a:lnTo>
                        <a:pt x="59" y="10"/>
                      </a:lnTo>
                      <a:lnTo>
                        <a:pt x="67" y="14"/>
                      </a:lnTo>
                      <a:lnTo>
                        <a:pt x="70" y="17"/>
                      </a:lnTo>
                      <a:lnTo>
                        <a:pt x="67" y="12"/>
                      </a:lnTo>
                      <a:lnTo>
                        <a:pt x="63" y="10"/>
                      </a:lnTo>
                      <a:lnTo>
                        <a:pt x="57" y="7"/>
                      </a:lnTo>
                      <a:lnTo>
                        <a:pt x="50" y="6"/>
                      </a:lnTo>
                      <a:lnTo>
                        <a:pt x="54" y="5"/>
                      </a:lnTo>
                      <a:lnTo>
                        <a:pt x="59" y="3"/>
                      </a:lnTo>
                      <a:lnTo>
                        <a:pt x="65" y="2"/>
                      </a:lnTo>
                      <a:lnTo>
                        <a:pt x="67" y="0"/>
                      </a:lnTo>
                      <a:lnTo>
                        <a:pt x="74" y="4"/>
                      </a:lnTo>
                      <a:lnTo>
                        <a:pt x="78" y="7"/>
                      </a:lnTo>
                      <a:lnTo>
                        <a:pt x="82" y="12"/>
                      </a:lnTo>
                      <a:lnTo>
                        <a:pt x="88" y="15"/>
                      </a:lnTo>
                      <a:lnTo>
                        <a:pt x="89" y="19"/>
                      </a:lnTo>
                      <a:lnTo>
                        <a:pt x="92" y="26"/>
                      </a:lnTo>
                      <a:lnTo>
                        <a:pt x="92" y="37"/>
                      </a:lnTo>
                      <a:lnTo>
                        <a:pt x="91" y="50"/>
                      </a:lnTo>
                      <a:lnTo>
                        <a:pt x="91" y="64"/>
                      </a:lnTo>
                      <a:lnTo>
                        <a:pt x="88" y="78"/>
                      </a:lnTo>
                      <a:lnTo>
                        <a:pt x="84" y="93"/>
                      </a:lnTo>
                      <a:lnTo>
                        <a:pt x="82" y="106"/>
                      </a:lnTo>
                      <a:lnTo>
                        <a:pt x="79" y="114"/>
                      </a:lnTo>
                      <a:lnTo>
                        <a:pt x="80" y="123"/>
                      </a:lnTo>
                      <a:lnTo>
                        <a:pt x="78" y="127"/>
                      </a:lnTo>
                      <a:lnTo>
                        <a:pt x="75" y="131"/>
                      </a:lnTo>
                      <a:lnTo>
                        <a:pt x="70" y="134"/>
                      </a:lnTo>
                      <a:lnTo>
                        <a:pt x="63" y="135"/>
                      </a:lnTo>
                      <a:lnTo>
                        <a:pt x="59" y="133"/>
                      </a:lnTo>
                      <a:lnTo>
                        <a:pt x="55" y="132"/>
                      </a:lnTo>
                      <a:lnTo>
                        <a:pt x="44" y="131"/>
                      </a:lnTo>
                      <a:lnTo>
                        <a:pt x="48" y="126"/>
                      </a:lnTo>
                      <a:lnTo>
                        <a:pt x="54" y="119"/>
                      </a:lnTo>
                      <a:lnTo>
                        <a:pt x="46" y="123"/>
                      </a:lnTo>
                      <a:lnTo>
                        <a:pt x="40" y="128"/>
                      </a:lnTo>
                      <a:lnTo>
                        <a:pt x="36" y="131"/>
                      </a:lnTo>
                      <a:lnTo>
                        <a:pt x="31" y="133"/>
                      </a:lnTo>
                      <a:lnTo>
                        <a:pt x="25" y="133"/>
                      </a:lnTo>
                      <a:lnTo>
                        <a:pt x="19" y="133"/>
                      </a:lnTo>
                      <a:lnTo>
                        <a:pt x="15" y="132"/>
                      </a:lnTo>
                      <a:lnTo>
                        <a:pt x="14" y="130"/>
                      </a:lnTo>
                      <a:lnTo>
                        <a:pt x="21" y="126"/>
                      </a:lnTo>
                      <a:lnTo>
                        <a:pt x="29" y="120"/>
                      </a:lnTo>
                      <a:lnTo>
                        <a:pt x="32" y="117"/>
                      </a:lnTo>
                      <a:lnTo>
                        <a:pt x="25" y="118"/>
                      </a:lnTo>
                      <a:lnTo>
                        <a:pt x="15" y="124"/>
                      </a:lnTo>
                      <a:lnTo>
                        <a:pt x="12" y="127"/>
                      </a:lnTo>
                      <a:lnTo>
                        <a:pt x="3" y="128"/>
                      </a:lnTo>
                      <a:lnTo>
                        <a:pt x="0" y="127"/>
                      </a:lnTo>
                      <a:lnTo>
                        <a:pt x="0" y="123"/>
                      </a:lnTo>
                      <a:lnTo>
                        <a:pt x="0" y="112"/>
                      </a:lnTo>
                    </a:path>
                  </a:pathLst>
                </a:custGeom>
                <a:solidFill>
                  <a:srgbClr val="E0E0E0"/>
                </a:solidFill>
                <a:ln w="9525" cap="rnd">
                  <a:noFill/>
                  <a:round/>
                  <a:headEnd type="none" w="sm" len="sm"/>
                  <a:tailEnd type="none" w="sm" len="sm"/>
                </a:ln>
                <a:effectLst/>
              </p:spPr>
              <p:txBody>
                <a:bodyPr/>
                <a:lstStyle/>
                <a:p>
                  <a:endParaRPr lang="nl-BE"/>
                </a:p>
              </p:txBody>
            </p:sp>
            <p:sp>
              <p:nvSpPr>
                <p:cNvPr id="501930" name="Freeform 170"/>
                <p:cNvSpPr>
                  <a:spLocks/>
                </p:cNvSpPr>
                <p:nvPr/>
              </p:nvSpPr>
              <p:spPr bwMode="auto">
                <a:xfrm>
                  <a:off x="4880" y="1872"/>
                  <a:ext cx="27" cy="61"/>
                </a:xfrm>
                <a:custGeom>
                  <a:avLst/>
                  <a:gdLst/>
                  <a:ahLst/>
                  <a:cxnLst>
                    <a:cxn ang="0">
                      <a:pos x="0" y="60"/>
                    </a:cxn>
                    <a:cxn ang="0">
                      <a:pos x="5" y="57"/>
                    </a:cxn>
                    <a:cxn ang="0">
                      <a:pos x="9" y="53"/>
                    </a:cxn>
                    <a:cxn ang="0">
                      <a:pos x="13" y="45"/>
                    </a:cxn>
                    <a:cxn ang="0">
                      <a:pos x="15" y="37"/>
                    </a:cxn>
                    <a:cxn ang="0">
                      <a:pos x="20" y="28"/>
                    </a:cxn>
                    <a:cxn ang="0">
                      <a:pos x="20" y="20"/>
                    </a:cxn>
                    <a:cxn ang="0">
                      <a:pos x="23" y="8"/>
                    </a:cxn>
                    <a:cxn ang="0">
                      <a:pos x="26" y="0"/>
                    </a:cxn>
                    <a:cxn ang="0">
                      <a:pos x="20" y="17"/>
                    </a:cxn>
                    <a:cxn ang="0">
                      <a:pos x="15" y="31"/>
                    </a:cxn>
                    <a:cxn ang="0">
                      <a:pos x="10" y="40"/>
                    </a:cxn>
                    <a:cxn ang="0">
                      <a:pos x="3" y="50"/>
                    </a:cxn>
                    <a:cxn ang="0">
                      <a:pos x="0" y="60"/>
                    </a:cxn>
                  </a:cxnLst>
                  <a:rect l="0" t="0" r="r" b="b"/>
                  <a:pathLst>
                    <a:path w="27" h="61">
                      <a:moveTo>
                        <a:pt x="0" y="60"/>
                      </a:moveTo>
                      <a:lnTo>
                        <a:pt x="5" y="57"/>
                      </a:lnTo>
                      <a:lnTo>
                        <a:pt x="9" y="53"/>
                      </a:lnTo>
                      <a:lnTo>
                        <a:pt x="13" y="45"/>
                      </a:lnTo>
                      <a:lnTo>
                        <a:pt x="15" y="37"/>
                      </a:lnTo>
                      <a:lnTo>
                        <a:pt x="20" y="28"/>
                      </a:lnTo>
                      <a:lnTo>
                        <a:pt x="20" y="20"/>
                      </a:lnTo>
                      <a:lnTo>
                        <a:pt x="23" y="8"/>
                      </a:lnTo>
                      <a:lnTo>
                        <a:pt x="26" y="0"/>
                      </a:lnTo>
                      <a:lnTo>
                        <a:pt x="20" y="17"/>
                      </a:lnTo>
                      <a:lnTo>
                        <a:pt x="15" y="31"/>
                      </a:lnTo>
                      <a:lnTo>
                        <a:pt x="10" y="40"/>
                      </a:lnTo>
                      <a:lnTo>
                        <a:pt x="3" y="50"/>
                      </a:lnTo>
                      <a:lnTo>
                        <a:pt x="0" y="60"/>
                      </a:lnTo>
                    </a:path>
                  </a:pathLst>
                </a:custGeom>
                <a:solidFill>
                  <a:srgbClr val="C0C0C0"/>
                </a:solidFill>
                <a:ln w="9525" cap="rnd">
                  <a:noFill/>
                  <a:round/>
                  <a:headEnd type="none" w="sm" len="sm"/>
                  <a:tailEnd type="none" w="sm" len="sm"/>
                </a:ln>
                <a:effectLst/>
              </p:spPr>
              <p:txBody>
                <a:bodyPr/>
                <a:lstStyle/>
                <a:p>
                  <a:endParaRPr lang="nl-BE"/>
                </a:p>
              </p:txBody>
            </p:sp>
            <p:sp>
              <p:nvSpPr>
                <p:cNvPr id="501931" name="Freeform 171"/>
                <p:cNvSpPr>
                  <a:spLocks/>
                </p:cNvSpPr>
                <p:nvPr/>
              </p:nvSpPr>
              <p:spPr bwMode="auto">
                <a:xfrm>
                  <a:off x="4769" y="1819"/>
                  <a:ext cx="108" cy="96"/>
                </a:xfrm>
                <a:custGeom>
                  <a:avLst/>
                  <a:gdLst/>
                  <a:ahLst/>
                  <a:cxnLst>
                    <a:cxn ang="0">
                      <a:pos x="74" y="3"/>
                    </a:cxn>
                    <a:cxn ang="0">
                      <a:pos x="65" y="18"/>
                    </a:cxn>
                    <a:cxn ang="0">
                      <a:pos x="67" y="31"/>
                    </a:cxn>
                    <a:cxn ang="0">
                      <a:pos x="66" y="47"/>
                    </a:cxn>
                    <a:cxn ang="0">
                      <a:pos x="66" y="50"/>
                    </a:cxn>
                    <a:cxn ang="0">
                      <a:pos x="67" y="55"/>
                    </a:cxn>
                    <a:cxn ang="0">
                      <a:pos x="63" y="59"/>
                    </a:cxn>
                    <a:cxn ang="0">
                      <a:pos x="58" y="63"/>
                    </a:cxn>
                    <a:cxn ang="0">
                      <a:pos x="52" y="63"/>
                    </a:cxn>
                    <a:cxn ang="0">
                      <a:pos x="27" y="65"/>
                    </a:cxn>
                    <a:cxn ang="0">
                      <a:pos x="15" y="67"/>
                    </a:cxn>
                    <a:cxn ang="0">
                      <a:pos x="0" y="71"/>
                    </a:cxn>
                    <a:cxn ang="0">
                      <a:pos x="0" y="81"/>
                    </a:cxn>
                    <a:cxn ang="0">
                      <a:pos x="9" y="79"/>
                    </a:cxn>
                    <a:cxn ang="0">
                      <a:pos x="12" y="74"/>
                    </a:cxn>
                    <a:cxn ang="0">
                      <a:pos x="14" y="84"/>
                    </a:cxn>
                    <a:cxn ang="0">
                      <a:pos x="19" y="91"/>
                    </a:cxn>
                    <a:cxn ang="0">
                      <a:pos x="36" y="95"/>
                    </a:cxn>
                    <a:cxn ang="0">
                      <a:pos x="34" y="90"/>
                    </a:cxn>
                    <a:cxn ang="0">
                      <a:pos x="25" y="79"/>
                    </a:cxn>
                    <a:cxn ang="0">
                      <a:pos x="33" y="76"/>
                    </a:cxn>
                    <a:cxn ang="0">
                      <a:pos x="36" y="84"/>
                    </a:cxn>
                    <a:cxn ang="0">
                      <a:pos x="48" y="94"/>
                    </a:cxn>
                    <a:cxn ang="0">
                      <a:pos x="64" y="94"/>
                    </a:cxn>
                    <a:cxn ang="0">
                      <a:pos x="47" y="83"/>
                    </a:cxn>
                    <a:cxn ang="0">
                      <a:pos x="39" y="76"/>
                    </a:cxn>
                    <a:cxn ang="0">
                      <a:pos x="44" y="72"/>
                    </a:cxn>
                    <a:cxn ang="0">
                      <a:pos x="50" y="79"/>
                    </a:cxn>
                    <a:cxn ang="0">
                      <a:pos x="61" y="87"/>
                    </a:cxn>
                    <a:cxn ang="0">
                      <a:pos x="71" y="92"/>
                    </a:cxn>
                    <a:cxn ang="0">
                      <a:pos x="83" y="92"/>
                    </a:cxn>
                    <a:cxn ang="0">
                      <a:pos x="76" y="87"/>
                    </a:cxn>
                    <a:cxn ang="0">
                      <a:pos x="66" y="79"/>
                    </a:cxn>
                    <a:cxn ang="0">
                      <a:pos x="68" y="76"/>
                    </a:cxn>
                    <a:cxn ang="0">
                      <a:pos x="73" y="82"/>
                    </a:cxn>
                    <a:cxn ang="0">
                      <a:pos x="83" y="89"/>
                    </a:cxn>
                    <a:cxn ang="0">
                      <a:pos x="95" y="90"/>
                    </a:cxn>
                    <a:cxn ang="0">
                      <a:pos x="102" y="81"/>
                    </a:cxn>
                    <a:cxn ang="0">
                      <a:pos x="80" y="78"/>
                    </a:cxn>
                    <a:cxn ang="0">
                      <a:pos x="66" y="71"/>
                    </a:cxn>
                    <a:cxn ang="0">
                      <a:pos x="64" y="65"/>
                    </a:cxn>
                    <a:cxn ang="0">
                      <a:pos x="69" y="67"/>
                    </a:cxn>
                    <a:cxn ang="0">
                      <a:pos x="83" y="76"/>
                    </a:cxn>
                    <a:cxn ang="0">
                      <a:pos x="102" y="81"/>
                    </a:cxn>
                    <a:cxn ang="0">
                      <a:pos x="105" y="63"/>
                    </a:cxn>
                    <a:cxn ang="0">
                      <a:pos x="95" y="60"/>
                    </a:cxn>
                    <a:cxn ang="0">
                      <a:pos x="74" y="62"/>
                    </a:cxn>
                    <a:cxn ang="0">
                      <a:pos x="71" y="58"/>
                    </a:cxn>
                    <a:cxn ang="0">
                      <a:pos x="82" y="60"/>
                    </a:cxn>
                    <a:cxn ang="0">
                      <a:pos x="105" y="55"/>
                    </a:cxn>
                    <a:cxn ang="0">
                      <a:pos x="106" y="39"/>
                    </a:cxn>
                    <a:cxn ang="0">
                      <a:pos x="106" y="20"/>
                    </a:cxn>
                    <a:cxn ang="0">
                      <a:pos x="93" y="12"/>
                    </a:cxn>
                    <a:cxn ang="0">
                      <a:pos x="106" y="16"/>
                    </a:cxn>
                    <a:cxn ang="0">
                      <a:pos x="99" y="5"/>
                    </a:cxn>
                    <a:cxn ang="0">
                      <a:pos x="87" y="0"/>
                    </a:cxn>
                  </a:cxnLst>
                  <a:rect l="0" t="0" r="r" b="b"/>
                  <a:pathLst>
                    <a:path w="108" h="96">
                      <a:moveTo>
                        <a:pt x="87" y="0"/>
                      </a:moveTo>
                      <a:lnTo>
                        <a:pt x="74" y="3"/>
                      </a:lnTo>
                      <a:lnTo>
                        <a:pt x="68" y="7"/>
                      </a:lnTo>
                      <a:lnTo>
                        <a:pt x="65" y="18"/>
                      </a:lnTo>
                      <a:lnTo>
                        <a:pt x="65" y="26"/>
                      </a:lnTo>
                      <a:lnTo>
                        <a:pt x="67" y="31"/>
                      </a:lnTo>
                      <a:lnTo>
                        <a:pt x="66" y="40"/>
                      </a:lnTo>
                      <a:lnTo>
                        <a:pt x="66" y="47"/>
                      </a:lnTo>
                      <a:lnTo>
                        <a:pt x="68" y="48"/>
                      </a:lnTo>
                      <a:lnTo>
                        <a:pt x="66" y="50"/>
                      </a:lnTo>
                      <a:lnTo>
                        <a:pt x="64" y="53"/>
                      </a:lnTo>
                      <a:lnTo>
                        <a:pt x="67" y="55"/>
                      </a:lnTo>
                      <a:lnTo>
                        <a:pt x="67" y="58"/>
                      </a:lnTo>
                      <a:lnTo>
                        <a:pt x="63" y="59"/>
                      </a:lnTo>
                      <a:lnTo>
                        <a:pt x="63" y="62"/>
                      </a:lnTo>
                      <a:lnTo>
                        <a:pt x="58" y="63"/>
                      </a:lnTo>
                      <a:lnTo>
                        <a:pt x="54" y="63"/>
                      </a:lnTo>
                      <a:lnTo>
                        <a:pt x="52" y="63"/>
                      </a:lnTo>
                      <a:lnTo>
                        <a:pt x="38" y="66"/>
                      </a:lnTo>
                      <a:lnTo>
                        <a:pt x="27" y="65"/>
                      </a:lnTo>
                      <a:lnTo>
                        <a:pt x="20" y="66"/>
                      </a:lnTo>
                      <a:lnTo>
                        <a:pt x="15" y="67"/>
                      </a:lnTo>
                      <a:lnTo>
                        <a:pt x="4" y="67"/>
                      </a:lnTo>
                      <a:lnTo>
                        <a:pt x="0" y="71"/>
                      </a:lnTo>
                      <a:lnTo>
                        <a:pt x="0" y="75"/>
                      </a:lnTo>
                      <a:lnTo>
                        <a:pt x="0" y="81"/>
                      </a:lnTo>
                      <a:lnTo>
                        <a:pt x="9" y="84"/>
                      </a:lnTo>
                      <a:lnTo>
                        <a:pt x="9" y="79"/>
                      </a:lnTo>
                      <a:lnTo>
                        <a:pt x="10" y="76"/>
                      </a:lnTo>
                      <a:lnTo>
                        <a:pt x="12" y="74"/>
                      </a:lnTo>
                      <a:lnTo>
                        <a:pt x="13" y="78"/>
                      </a:lnTo>
                      <a:lnTo>
                        <a:pt x="14" y="84"/>
                      </a:lnTo>
                      <a:lnTo>
                        <a:pt x="15" y="87"/>
                      </a:lnTo>
                      <a:lnTo>
                        <a:pt x="19" y="91"/>
                      </a:lnTo>
                      <a:lnTo>
                        <a:pt x="29" y="93"/>
                      </a:lnTo>
                      <a:lnTo>
                        <a:pt x="36" y="95"/>
                      </a:lnTo>
                      <a:lnTo>
                        <a:pt x="45" y="95"/>
                      </a:lnTo>
                      <a:lnTo>
                        <a:pt x="34" y="90"/>
                      </a:lnTo>
                      <a:lnTo>
                        <a:pt x="26" y="84"/>
                      </a:lnTo>
                      <a:lnTo>
                        <a:pt x="25" y="79"/>
                      </a:lnTo>
                      <a:lnTo>
                        <a:pt x="26" y="76"/>
                      </a:lnTo>
                      <a:lnTo>
                        <a:pt x="33" y="76"/>
                      </a:lnTo>
                      <a:lnTo>
                        <a:pt x="34" y="79"/>
                      </a:lnTo>
                      <a:lnTo>
                        <a:pt x="36" y="84"/>
                      </a:lnTo>
                      <a:lnTo>
                        <a:pt x="43" y="90"/>
                      </a:lnTo>
                      <a:lnTo>
                        <a:pt x="48" y="94"/>
                      </a:lnTo>
                      <a:lnTo>
                        <a:pt x="54" y="95"/>
                      </a:lnTo>
                      <a:lnTo>
                        <a:pt x="64" y="94"/>
                      </a:lnTo>
                      <a:lnTo>
                        <a:pt x="54" y="87"/>
                      </a:lnTo>
                      <a:lnTo>
                        <a:pt x="47" y="83"/>
                      </a:lnTo>
                      <a:lnTo>
                        <a:pt x="41" y="78"/>
                      </a:lnTo>
                      <a:lnTo>
                        <a:pt x="39" y="76"/>
                      </a:lnTo>
                      <a:lnTo>
                        <a:pt x="39" y="73"/>
                      </a:lnTo>
                      <a:lnTo>
                        <a:pt x="44" y="72"/>
                      </a:lnTo>
                      <a:lnTo>
                        <a:pt x="47" y="75"/>
                      </a:lnTo>
                      <a:lnTo>
                        <a:pt x="50" y="79"/>
                      </a:lnTo>
                      <a:lnTo>
                        <a:pt x="54" y="84"/>
                      </a:lnTo>
                      <a:lnTo>
                        <a:pt x="61" y="87"/>
                      </a:lnTo>
                      <a:lnTo>
                        <a:pt x="66" y="90"/>
                      </a:lnTo>
                      <a:lnTo>
                        <a:pt x="71" y="92"/>
                      </a:lnTo>
                      <a:lnTo>
                        <a:pt x="77" y="92"/>
                      </a:lnTo>
                      <a:lnTo>
                        <a:pt x="83" y="92"/>
                      </a:lnTo>
                      <a:lnTo>
                        <a:pt x="91" y="91"/>
                      </a:lnTo>
                      <a:lnTo>
                        <a:pt x="76" y="87"/>
                      </a:lnTo>
                      <a:lnTo>
                        <a:pt x="70" y="84"/>
                      </a:lnTo>
                      <a:lnTo>
                        <a:pt x="66" y="79"/>
                      </a:lnTo>
                      <a:lnTo>
                        <a:pt x="65" y="76"/>
                      </a:lnTo>
                      <a:lnTo>
                        <a:pt x="68" y="76"/>
                      </a:lnTo>
                      <a:lnTo>
                        <a:pt x="70" y="79"/>
                      </a:lnTo>
                      <a:lnTo>
                        <a:pt x="73" y="82"/>
                      </a:lnTo>
                      <a:lnTo>
                        <a:pt x="77" y="86"/>
                      </a:lnTo>
                      <a:lnTo>
                        <a:pt x="83" y="89"/>
                      </a:lnTo>
                      <a:lnTo>
                        <a:pt x="90" y="91"/>
                      </a:lnTo>
                      <a:lnTo>
                        <a:pt x="95" y="90"/>
                      </a:lnTo>
                      <a:lnTo>
                        <a:pt x="97" y="87"/>
                      </a:lnTo>
                      <a:lnTo>
                        <a:pt x="102" y="81"/>
                      </a:lnTo>
                      <a:lnTo>
                        <a:pt x="93" y="79"/>
                      </a:lnTo>
                      <a:lnTo>
                        <a:pt x="80" y="78"/>
                      </a:lnTo>
                      <a:lnTo>
                        <a:pt x="71" y="74"/>
                      </a:lnTo>
                      <a:lnTo>
                        <a:pt x="66" y="71"/>
                      </a:lnTo>
                      <a:lnTo>
                        <a:pt x="64" y="66"/>
                      </a:lnTo>
                      <a:lnTo>
                        <a:pt x="64" y="65"/>
                      </a:lnTo>
                      <a:lnTo>
                        <a:pt x="66" y="65"/>
                      </a:lnTo>
                      <a:lnTo>
                        <a:pt x="69" y="67"/>
                      </a:lnTo>
                      <a:lnTo>
                        <a:pt x="74" y="74"/>
                      </a:lnTo>
                      <a:lnTo>
                        <a:pt x="83" y="76"/>
                      </a:lnTo>
                      <a:lnTo>
                        <a:pt x="93" y="78"/>
                      </a:lnTo>
                      <a:lnTo>
                        <a:pt x="102" y="81"/>
                      </a:lnTo>
                      <a:lnTo>
                        <a:pt x="104" y="70"/>
                      </a:lnTo>
                      <a:lnTo>
                        <a:pt x="105" y="63"/>
                      </a:lnTo>
                      <a:lnTo>
                        <a:pt x="105" y="55"/>
                      </a:lnTo>
                      <a:lnTo>
                        <a:pt x="95" y="60"/>
                      </a:lnTo>
                      <a:lnTo>
                        <a:pt x="83" y="63"/>
                      </a:lnTo>
                      <a:lnTo>
                        <a:pt x="74" y="62"/>
                      </a:lnTo>
                      <a:lnTo>
                        <a:pt x="73" y="60"/>
                      </a:lnTo>
                      <a:lnTo>
                        <a:pt x="71" y="58"/>
                      </a:lnTo>
                      <a:lnTo>
                        <a:pt x="76" y="58"/>
                      </a:lnTo>
                      <a:lnTo>
                        <a:pt x="82" y="60"/>
                      </a:lnTo>
                      <a:lnTo>
                        <a:pt x="95" y="60"/>
                      </a:lnTo>
                      <a:lnTo>
                        <a:pt x="105" y="55"/>
                      </a:lnTo>
                      <a:lnTo>
                        <a:pt x="106" y="46"/>
                      </a:lnTo>
                      <a:lnTo>
                        <a:pt x="106" y="39"/>
                      </a:lnTo>
                      <a:lnTo>
                        <a:pt x="107" y="32"/>
                      </a:lnTo>
                      <a:lnTo>
                        <a:pt x="106" y="20"/>
                      </a:lnTo>
                      <a:lnTo>
                        <a:pt x="103" y="18"/>
                      </a:lnTo>
                      <a:lnTo>
                        <a:pt x="93" y="12"/>
                      </a:lnTo>
                      <a:lnTo>
                        <a:pt x="97" y="13"/>
                      </a:lnTo>
                      <a:lnTo>
                        <a:pt x="106" y="16"/>
                      </a:lnTo>
                      <a:lnTo>
                        <a:pt x="102" y="9"/>
                      </a:lnTo>
                      <a:lnTo>
                        <a:pt x="99" y="5"/>
                      </a:lnTo>
                      <a:lnTo>
                        <a:pt x="97" y="3"/>
                      </a:lnTo>
                      <a:lnTo>
                        <a:pt x="87" y="0"/>
                      </a:lnTo>
                    </a:path>
                  </a:pathLst>
                </a:custGeom>
                <a:solidFill>
                  <a:srgbClr val="E0E0E0"/>
                </a:solidFill>
                <a:ln w="9525" cap="rnd">
                  <a:noFill/>
                  <a:round/>
                  <a:headEnd type="none" w="sm" len="sm"/>
                  <a:tailEnd type="none" w="sm" len="sm"/>
                </a:ln>
                <a:effectLst/>
              </p:spPr>
              <p:txBody>
                <a:bodyPr/>
                <a:lstStyle/>
                <a:p>
                  <a:endParaRPr lang="nl-BE"/>
                </a:p>
              </p:txBody>
            </p:sp>
            <p:sp>
              <p:nvSpPr>
                <p:cNvPr id="501932" name="Freeform 172"/>
                <p:cNvSpPr>
                  <a:spLocks/>
                </p:cNvSpPr>
                <p:nvPr/>
              </p:nvSpPr>
              <p:spPr bwMode="auto">
                <a:xfrm>
                  <a:off x="4845" y="1854"/>
                  <a:ext cx="25" cy="21"/>
                </a:xfrm>
                <a:custGeom>
                  <a:avLst/>
                  <a:gdLst/>
                  <a:ahLst/>
                  <a:cxnLst>
                    <a:cxn ang="0">
                      <a:pos x="0" y="0"/>
                    </a:cxn>
                    <a:cxn ang="0">
                      <a:pos x="0" y="1"/>
                    </a:cxn>
                    <a:cxn ang="0">
                      <a:pos x="3" y="5"/>
                    </a:cxn>
                    <a:cxn ang="0">
                      <a:pos x="5" y="7"/>
                    </a:cxn>
                    <a:cxn ang="0">
                      <a:pos x="12" y="12"/>
                    </a:cxn>
                    <a:cxn ang="0">
                      <a:pos x="14" y="14"/>
                    </a:cxn>
                    <a:cxn ang="0">
                      <a:pos x="21" y="17"/>
                    </a:cxn>
                    <a:cxn ang="0">
                      <a:pos x="14" y="16"/>
                    </a:cxn>
                    <a:cxn ang="0">
                      <a:pos x="8" y="14"/>
                    </a:cxn>
                    <a:cxn ang="0">
                      <a:pos x="1" y="14"/>
                    </a:cxn>
                    <a:cxn ang="0">
                      <a:pos x="2" y="16"/>
                    </a:cxn>
                    <a:cxn ang="0">
                      <a:pos x="12" y="16"/>
                    </a:cxn>
                    <a:cxn ang="0">
                      <a:pos x="18" y="20"/>
                    </a:cxn>
                    <a:cxn ang="0">
                      <a:pos x="21" y="20"/>
                    </a:cxn>
                    <a:cxn ang="0">
                      <a:pos x="24" y="19"/>
                    </a:cxn>
                    <a:cxn ang="0">
                      <a:pos x="24" y="16"/>
                    </a:cxn>
                    <a:cxn ang="0">
                      <a:pos x="21" y="15"/>
                    </a:cxn>
                    <a:cxn ang="0">
                      <a:pos x="19" y="12"/>
                    </a:cxn>
                    <a:cxn ang="0">
                      <a:pos x="14" y="8"/>
                    </a:cxn>
                    <a:cxn ang="0">
                      <a:pos x="12" y="4"/>
                    </a:cxn>
                    <a:cxn ang="0">
                      <a:pos x="7" y="1"/>
                    </a:cxn>
                    <a:cxn ang="0">
                      <a:pos x="3" y="0"/>
                    </a:cxn>
                    <a:cxn ang="0">
                      <a:pos x="0" y="0"/>
                    </a:cxn>
                  </a:cxnLst>
                  <a:rect l="0" t="0" r="r" b="b"/>
                  <a:pathLst>
                    <a:path w="25" h="21">
                      <a:moveTo>
                        <a:pt x="0" y="0"/>
                      </a:moveTo>
                      <a:lnTo>
                        <a:pt x="0" y="1"/>
                      </a:lnTo>
                      <a:lnTo>
                        <a:pt x="3" y="5"/>
                      </a:lnTo>
                      <a:lnTo>
                        <a:pt x="5" y="7"/>
                      </a:lnTo>
                      <a:lnTo>
                        <a:pt x="12" y="12"/>
                      </a:lnTo>
                      <a:lnTo>
                        <a:pt x="14" y="14"/>
                      </a:lnTo>
                      <a:lnTo>
                        <a:pt x="21" y="17"/>
                      </a:lnTo>
                      <a:lnTo>
                        <a:pt x="14" y="16"/>
                      </a:lnTo>
                      <a:lnTo>
                        <a:pt x="8" y="14"/>
                      </a:lnTo>
                      <a:lnTo>
                        <a:pt x="1" y="14"/>
                      </a:lnTo>
                      <a:lnTo>
                        <a:pt x="2" y="16"/>
                      </a:lnTo>
                      <a:lnTo>
                        <a:pt x="12" y="16"/>
                      </a:lnTo>
                      <a:lnTo>
                        <a:pt x="18" y="20"/>
                      </a:lnTo>
                      <a:lnTo>
                        <a:pt x="21" y="20"/>
                      </a:lnTo>
                      <a:lnTo>
                        <a:pt x="24" y="19"/>
                      </a:lnTo>
                      <a:lnTo>
                        <a:pt x="24" y="16"/>
                      </a:lnTo>
                      <a:lnTo>
                        <a:pt x="21" y="15"/>
                      </a:lnTo>
                      <a:lnTo>
                        <a:pt x="19" y="12"/>
                      </a:lnTo>
                      <a:lnTo>
                        <a:pt x="14" y="8"/>
                      </a:lnTo>
                      <a:lnTo>
                        <a:pt x="12" y="4"/>
                      </a:lnTo>
                      <a:lnTo>
                        <a:pt x="7" y="1"/>
                      </a:lnTo>
                      <a:lnTo>
                        <a:pt x="3" y="0"/>
                      </a:lnTo>
                      <a:lnTo>
                        <a:pt x="0" y="0"/>
                      </a:lnTo>
                    </a:path>
                  </a:pathLst>
                </a:custGeom>
                <a:solidFill>
                  <a:srgbClr val="C0C0C0"/>
                </a:solidFill>
                <a:ln w="9525" cap="rnd">
                  <a:noFill/>
                  <a:round/>
                  <a:headEnd type="none" w="sm" len="sm"/>
                  <a:tailEnd type="none" w="sm" len="sm"/>
                </a:ln>
                <a:effectLst/>
              </p:spPr>
              <p:txBody>
                <a:bodyPr/>
                <a:lstStyle/>
                <a:p>
                  <a:endParaRPr lang="nl-BE"/>
                </a:p>
              </p:txBody>
            </p:sp>
            <p:sp>
              <p:nvSpPr>
                <p:cNvPr id="501933" name="Freeform 173"/>
                <p:cNvSpPr>
                  <a:spLocks/>
                </p:cNvSpPr>
                <p:nvPr/>
              </p:nvSpPr>
              <p:spPr bwMode="auto">
                <a:xfrm>
                  <a:off x="4845" y="1837"/>
                  <a:ext cx="25" cy="26"/>
                </a:xfrm>
                <a:custGeom>
                  <a:avLst/>
                  <a:gdLst/>
                  <a:ahLst/>
                  <a:cxnLst>
                    <a:cxn ang="0">
                      <a:pos x="5" y="0"/>
                    </a:cxn>
                    <a:cxn ang="0">
                      <a:pos x="0" y="0"/>
                    </a:cxn>
                    <a:cxn ang="0">
                      <a:pos x="0" y="3"/>
                    </a:cxn>
                    <a:cxn ang="0">
                      <a:pos x="0" y="4"/>
                    </a:cxn>
                    <a:cxn ang="0">
                      <a:pos x="2" y="7"/>
                    </a:cxn>
                    <a:cxn ang="0">
                      <a:pos x="5" y="8"/>
                    </a:cxn>
                    <a:cxn ang="0">
                      <a:pos x="10" y="11"/>
                    </a:cxn>
                    <a:cxn ang="0">
                      <a:pos x="15" y="13"/>
                    </a:cxn>
                    <a:cxn ang="0">
                      <a:pos x="19" y="19"/>
                    </a:cxn>
                    <a:cxn ang="0">
                      <a:pos x="23" y="23"/>
                    </a:cxn>
                    <a:cxn ang="0">
                      <a:pos x="24" y="25"/>
                    </a:cxn>
                    <a:cxn ang="0">
                      <a:pos x="23" y="19"/>
                    </a:cxn>
                    <a:cxn ang="0">
                      <a:pos x="22" y="14"/>
                    </a:cxn>
                    <a:cxn ang="0">
                      <a:pos x="20" y="10"/>
                    </a:cxn>
                    <a:cxn ang="0">
                      <a:pos x="17" y="5"/>
                    </a:cxn>
                    <a:cxn ang="0">
                      <a:pos x="7" y="0"/>
                    </a:cxn>
                    <a:cxn ang="0">
                      <a:pos x="5" y="0"/>
                    </a:cxn>
                  </a:cxnLst>
                  <a:rect l="0" t="0" r="r" b="b"/>
                  <a:pathLst>
                    <a:path w="25" h="26">
                      <a:moveTo>
                        <a:pt x="5" y="0"/>
                      </a:moveTo>
                      <a:lnTo>
                        <a:pt x="0" y="0"/>
                      </a:lnTo>
                      <a:lnTo>
                        <a:pt x="0" y="3"/>
                      </a:lnTo>
                      <a:lnTo>
                        <a:pt x="0" y="4"/>
                      </a:lnTo>
                      <a:lnTo>
                        <a:pt x="2" y="7"/>
                      </a:lnTo>
                      <a:lnTo>
                        <a:pt x="5" y="8"/>
                      </a:lnTo>
                      <a:lnTo>
                        <a:pt x="10" y="11"/>
                      </a:lnTo>
                      <a:lnTo>
                        <a:pt x="15" y="13"/>
                      </a:lnTo>
                      <a:lnTo>
                        <a:pt x="19" y="19"/>
                      </a:lnTo>
                      <a:lnTo>
                        <a:pt x="23" y="23"/>
                      </a:lnTo>
                      <a:lnTo>
                        <a:pt x="24" y="25"/>
                      </a:lnTo>
                      <a:lnTo>
                        <a:pt x="23" y="19"/>
                      </a:lnTo>
                      <a:lnTo>
                        <a:pt x="22" y="14"/>
                      </a:lnTo>
                      <a:lnTo>
                        <a:pt x="20" y="10"/>
                      </a:lnTo>
                      <a:lnTo>
                        <a:pt x="17" y="5"/>
                      </a:lnTo>
                      <a:lnTo>
                        <a:pt x="7" y="0"/>
                      </a:lnTo>
                      <a:lnTo>
                        <a:pt x="5" y="0"/>
                      </a:lnTo>
                    </a:path>
                  </a:pathLst>
                </a:custGeom>
                <a:solidFill>
                  <a:srgbClr val="C0C0C0"/>
                </a:solidFill>
                <a:ln w="9525" cap="rnd">
                  <a:noFill/>
                  <a:round/>
                  <a:headEnd type="none" w="sm" len="sm"/>
                  <a:tailEnd type="none" w="sm" len="sm"/>
                </a:ln>
                <a:effectLst/>
              </p:spPr>
              <p:txBody>
                <a:bodyPr/>
                <a:lstStyle/>
                <a:p>
                  <a:endParaRPr lang="nl-BE"/>
                </a:p>
              </p:txBody>
            </p:sp>
            <p:sp>
              <p:nvSpPr>
                <p:cNvPr id="501934" name="Freeform 174"/>
                <p:cNvSpPr>
                  <a:spLocks/>
                </p:cNvSpPr>
                <p:nvPr/>
              </p:nvSpPr>
              <p:spPr bwMode="auto">
                <a:xfrm>
                  <a:off x="4842" y="1808"/>
                  <a:ext cx="25" cy="16"/>
                </a:xfrm>
                <a:custGeom>
                  <a:avLst/>
                  <a:gdLst/>
                  <a:ahLst/>
                  <a:cxnLst>
                    <a:cxn ang="0">
                      <a:pos x="0" y="15"/>
                    </a:cxn>
                    <a:cxn ang="0">
                      <a:pos x="4" y="11"/>
                    </a:cxn>
                    <a:cxn ang="0">
                      <a:pos x="11" y="9"/>
                    </a:cxn>
                    <a:cxn ang="0">
                      <a:pos x="15" y="8"/>
                    </a:cxn>
                    <a:cxn ang="0">
                      <a:pos x="24" y="0"/>
                    </a:cxn>
                    <a:cxn ang="0">
                      <a:pos x="18" y="3"/>
                    </a:cxn>
                    <a:cxn ang="0">
                      <a:pos x="12" y="5"/>
                    </a:cxn>
                    <a:cxn ang="0">
                      <a:pos x="7" y="7"/>
                    </a:cxn>
                    <a:cxn ang="0">
                      <a:pos x="5" y="9"/>
                    </a:cxn>
                    <a:cxn ang="0">
                      <a:pos x="0" y="15"/>
                    </a:cxn>
                  </a:cxnLst>
                  <a:rect l="0" t="0" r="r" b="b"/>
                  <a:pathLst>
                    <a:path w="25" h="16">
                      <a:moveTo>
                        <a:pt x="0" y="15"/>
                      </a:moveTo>
                      <a:lnTo>
                        <a:pt x="4" y="11"/>
                      </a:lnTo>
                      <a:lnTo>
                        <a:pt x="11" y="9"/>
                      </a:lnTo>
                      <a:lnTo>
                        <a:pt x="15" y="8"/>
                      </a:lnTo>
                      <a:lnTo>
                        <a:pt x="24" y="0"/>
                      </a:lnTo>
                      <a:lnTo>
                        <a:pt x="18" y="3"/>
                      </a:lnTo>
                      <a:lnTo>
                        <a:pt x="12" y="5"/>
                      </a:lnTo>
                      <a:lnTo>
                        <a:pt x="7" y="7"/>
                      </a:lnTo>
                      <a:lnTo>
                        <a:pt x="5" y="9"/>
                      </a:lnTo>
                      <a:lnTo>
                        <a:pt x="0" y="15"/>
                      </a:lnTo>
                    </a:path>
                  </a:pathLst>
                </a:custGeom>
                <a:solidFill>
                  <a:srgbClr val="E0E0E0"/>
                </a:solidFill>
                <a:ln w="9525" cap="rnd">
                  <a:noFill/>
                  <a:round/>
                  <a:headEnd type="none" w="sm" len="sm"/>
                  <a:tailEnd type="none" w="sm" len="sm"/>
                </a:ln>
                <a:effectLst/>
              </p:spPr>
              <p:txBody>
                <a:bodyPr/>
                <a:lstStyle/>
                <a:p>
                  <a:endParaRPr lang="nl-BE"/>
                </a:p>
              </p:txBody>
            </p:sp>
            <p:sp>
              <p:nvSpPr>
                <p:cNvPr id="501935" name="Freeform 175"/>
                <p:cNvSpPr>
                  <a:spLocks/>
                </p:cNvSpPr>
                <p:nvPr/>
              </p:nvSpPr>
              <p:spPr bwMode="auto">
                <a:xfrm>
                  <a:off x="4821" y="1838"/>
                  <a:ext cx="15" cy="41"/>
                </a:xfrm>
                <a:custGeom>
                  <a:avLst/>
                  <a:gdLst/>
                  <a:ahLst/>
                  <a:cxnLst>
                    <a:cxn ang="0">
                      <a:pos x="0" y="40"/>
                    </a:cxn>
                    <a:cxn ang="0">
                      <a:pos x="7" y="40"/>
                    </a:cxn>
                    <a:cxn ang="0">
                      <a:pos x="9" y="39"/>
                    </a:cxn>
                    <a:cxn ang="0">
                      <a:pos x="9" y="37"/>
                    </a:cxn>
                    <a:cxn ang="0">
                      <a:pos x="11" y="36"/>
                    </a:cxn>
                    <a:cxn ang="0">
                      <a:pos x="13" y="35"/>
                    </a:cxn>
                    <a:cxn ang="0">
                      <a:pos x="12" y="33"/>
                    </a:cxn>
                    <a:cxn ang="0">
                      <a:pos x="12" y="31"/>
                    </a:cxn>
                    <a:cxn ang="0">
                      <a:pos x="14" y="29"/>
                    </a:cxn>
                    <a:cxn ang="0">
                      <a:pos x="14" y="26"/>
                    </a:cxn>
                    <a:cxn ang="0">
                      <a:pos x="12" y="24"/>
                    </a:cxn>
                    <a:cxn ang="0">
                      <a:pos x="12" y="17"/>
                    </a:cxn>
                    <a:cxn ang="0">
                      <a:pos x="14" y="12"/>
                    </a:cxn>
                    <a:cxn ang="0">
                      <a:pos x="14" y="7"/>
                    </a:cxn>
                    <a:cxn ang="0">
                      <a:pos x="14" y="0"/>
                    </a:cxn>
                    <a:cxn ang="0">
                      <a:pos x="9" y="11"/>
                    </a:cxn>
                    <a:cxn ang="0">
                      <a:pos x="5" y="21"/>
                    </a:cxn>
                    <a:cxn ang="0">
                      <a:pos x="3" y="32"/>
                    </a:cxn>
                    <a:cxn ang="0">
                      <a:pos x="0" y="40"/>
                    </a:cxn>
                  </a:cxnLst>
                  <a:rect l="0" t="0" r="r" b="b"/>
                  <a:pathLst>
                    <a:path w="15" h="41">
                      <a:moveTo>
                        <a:pt x="0" y="40"/>
                      </a:moveTo>
                      <a:lnTo>
                        <a:pt x="7" y="40"/>
                      </a:lnTo>
                      <a:lnTo>
                        <a:pt x="9" y="39"/>
                      </a:lnTo>
                      <a:lnTo>
                        <a:pt x="9" y="37"/>
                      </a:lnTo>
                      <a:lnTo>
                        <a:pt x="11" y="36"/>
                      </a:lnTo>
                      <a:lnTo>
                        <a:pt x="13" y="35"/>
                      </a:lnTo>
                      <a:lnTo>
                        <a:pt x="12" y="33"/>
                      </a:lnTo>
                      <a:lnTo>
                        <a:pt x="12" y="31"/>
                      </a:lnTo>
                      <a:lnTo>
                        <a:pt x="14" y="29"/>
                      </a:lnTo>
                      <a:lnTo>
                        <a:pt x="14" y="26"/>
                      </a:lnTo>
                      <a:lnTo>
                        <a:pt x="12" y="24"/>
                      </a:lnTo>
                      <a:lnTo>
                        <a:pt x="12" y="17"/>
                      </a:lnTo>
                      <a:lnTo>
                        <a:pt x="14" y="12"/>
                      </a:lnTo>
                      <a:lnTo>
                        <a:pt x="14" y="7"/>
                      </a:lnTo>
                      <a:lnTo>
                        <a:pt x="14" y="0"/>
                      </a:lnTo>
                      <a:lnTo>
                        <a:pt x="9" y="11"/>
                      </a:lnTo>
                      <a:lnTo>
                        <a:pt x="5" y="21"/>
                      </a:lnTo>
                      <a:lnTo>
                        <a:pt x="3" y="32"/>
                      </a:lnTo>
                      <a:lnTo>
                        <a:pt x="0" y="40"/>
                      </a:lnTo>
                    </a:path>
                  </a:pathLst>
                </a:custGeom>
                <a:solidFill>
                  <a:srgbClr val="E0E0E0"/>
                </a:solidFill>
                <a:ln w="9525" cap="rnd">
                  <a:noFill/>
                  <a:round/>
                  <a:headEnd type="none" w="sm" len="sm"/>
                  <a:tailEnd type="none" w="sm" len="sm"/>
                </a:ln>
                <a:effectLst/>
              </p:spPr>
              <p:txBody>
                <a:bodyPr/>
                <a:lstStyle/>
                <a:p>
                  <a:endParaRPr lang="nl-BE"/>
                </a:p>
              </p:txBody>
            </p:sp>
            <p:sp>
              <p:nvSpPr>
                <p:cNvPr id="501936" name="Freeform 176"/>
                <p:cNvSpPr>
                  <a:spLocks/>
                </p:cNvSpPr>
                <p:nvPr/>
              </p:nvSpPr>
              <p:spPr bwMode="auto">
                <a:xfrm>
                  <a:off x="4843" y="1883"/>
                  <a:ext cx="27" cy="16"/>
                </a:xfrm>
                <a:custGeom>
                  <a:avLst/>
                  <a:gdLst/>
                  <a:ahLst/>
                  <a:cxnLst>
                    <a:cxn ang="0">
                      <a:pos x="21" y="8"/>
                    </a:cxn>
                    <a:cxn ang="0">
                      <a:pos x="15" y="3"/>
                    </a:cxn>
                    <a:cxn ang="0">
                      <a:pos x="10" y="0"/>
                    </a:cxn>
                    <a:cxn ang="0">
                      <a:pos x="3" y="0"/>
                    </a:cxn>
                    <a:cxn ang="0">
                      <a:pos x="0" y="0"/>
                    </a:cxn>
                    <a:cxn ang="0">
                      <a:pos x="0" y="5"/>
                    </a:cxn>
                    <a:cxn ang="0">
                      <a:pos x="4" y="9"/>
                    </a:cxn>
                    <a:cxn ang="0">
                      <a:pos x="10" y="13"/>
                    </a:cxn>
                    <a:cxn ang="0">
                      <a:pos x="20" y="15"/>
                    </a:cxn>
                    <a:cxn ang="0">
                      <a:pos x="26" y="13"/>
                    </a:cxn>
                    <a:cxn ang="0">
                      <a:pos x="21" y="8"/>
                    </a:cxn>
                  </a:cxnLst>
                  <a:rect l="0" t="0" r="r" b="b"/>
                  <a:pathLst>
                    <a:path w="27" h="16">
                      <a:moveTo>
                        <a:pt x="21" y="8"/>
                      </a:moveTo>
                      <a:lnTo>
                        <a:pt x="15" y="3"/>
                      </a:lnTo>
                      <a:lnTo>
                        <a:pt x="10" y="0"/>
                      </a:lnTo>
                      <a:lnTo>
                        <a:pt x="3" y="0"/>
                      </a:lnTo>
                      <a:lnTo>
                        <a:pt x="0" y="0"/>
                      </a:lnTo>
                      <a:lnTo>
                        <a:pt x="0" y="5"/>
                      </a:lnTo>
                      <a:lnTo>
                        <a:pt x="4" y="9"/>
                      </a:lnTo>
                      <a:lnTo>
                        <a:pt x="10" y="13"/>
                      </a:lnTo>
                      <a:lnTo>
                        <a:pt x="20" y="15"/>
                      </a:lnTo>
                      <a:lnTo>
                        <a:pt x="26" y="13"/>
                      </a:lnTo>
                      <a:lnTo>
                        <a:pt x="21" y="8"/>
                      </a:lnTo>
                    </a:path>
                  </a:pathLst>
                </a:custGeom>
                <a:solidFill>
                  <a:srgbClr val="C0C0C0"/>
                </a:solidFill>
                <a:ln w="9525" cap="rnd">
                  <a:noFill/>
                  <a:round/>
                  <a:headEnd type="none" w="sm" len="sm"/>
                  <a:tailEnd type="none" w="sm" len="sm"/>
                </a:ln>
                <a:effectLst/>
              </p:spPr>
              <p:txBody>
                <a:bodyPr/>
                <a:lstStyle/>
                <a:p>
                  <a:endParaRPr lang="nl-BE"/>
                </a:p>
              </p:txBody>
            </p:sp>
            <p:sp>
              <p:nvSpPr>
                <p:cNvPr id="501937" name="Freeform 177"/>
                <p:cNvSpPr>
                  <a:spLocks/>
                </p:cNvSpPr>
                <p:nvPr/>
              </p:nvSpPr>
              <p:spPr bwMode="auto">
                <a:xfrm>
                  <a:off x="4821" y="1890"/>
                  <a:ext cx="15" cy="15"/>
                </a:xfrm>
                <a:custGeom>
                  <a:avLst/>
                  <a:gdLst/>
                  <a:ahLst/>
                  <a:cxnLst>
                    <a:cxn ang="0">
                      <a:pos x="6" y="4"/>
                    </a:cxn>
                    <a:cxn ang="0">
                      <a:pos x="4" y="0"/>
                    </a:cxn>
                    <a:cxn ang="0">
                      <a:pos x="1" y="0"/>
                    </a:cxn>
                    <a:cxn ang="0">
                      <a:pos x="0" y="0"/>
                    </a:cxn>
                    <a:cxn ang="0">
                      <a:pos x="0" y="3"/>
                    </a:cxn>
                    <a:cxn ang="0">
                      <a:pos x="0" y="4"/>
                    </a:cxn>
                    <a:cxn ang="0">
                      <a:pos x="3" y="7"/>
                    </a:cxn>
                    <a:cxn ang="0">
                      <a:pos x="5" y="9"/>
                    </a:cxn>
                    <a:cxn ang="0">
                      <a:pos x="9" y="11"/>
                    </a:cxn>
                    <a:cxn ang="0">
                      <a:pos x="14" y="14"/>
                    </a:cxn>
                    <a:cxn ang="0">
                      <a:pos x="9" y="10"/>
                    </a:cxn>
                    <a:cxn ang="0">
                      <a:pos x="8" y="7"/>
                    </a:cxn>
                    <a:cxn ang="0">
                      <a:pos x="6" y="4"/>
                    </a:cxn>
                  </a:cxnLst>
                  <a:rect l="0" t="0" r="r" b="b"/>
                  <a:pathLst>
                    <a:path w="15" h="15">
                      <a:moveTo>
                        <a:pt x="6" y="4"/>
                      </a:moveTo>
                      <a:lnTo>
                        <a:pt x="4" y="0"/>
                      </a:lnTo>
                      <a:lnTo>
                        <a:pt x="1" y="0"/>
                      </a:lnTo>
                      <a:lnTo>
                        <a:pt x="0" y="0"/>
                      </a:lnTo>
                      <a:lnTo>
                        <a:pt x="0" y="3"/>
                      </a:lnTo>
                      <a:lnTo>
                        <a:pt x="0" y="4"/>
                      </a:lnTo>
                      <a:lnTo>
                        <a:pt x="3" y="7"/>
                      </a:lnTo>
                      <a:lnTo>
                        <a:pt x="5" y="9"/>
                      </a:lnTo>
                      <a:lnTo>
                        <a:pt x="9" y="11"/>
                      </a:lnTo>
                      <a:lnTo>
                        <a:pt x="14" y="14"/>
                      </a:lnTo>
                      <a:lnTo>
                        <a:pt x="9" y="10"/>
                      </a:lnTo>
                      <a:lnTo>
                        <a:pt x="8" y="7"/>
                      </a:lnTo>
                      <a:lnTo>
                        <a:pt x="6" y="4"/>
                      </a:lnTo>
                    </a:path>
                  </a:pathLst>
                </a:custGeom>
                <a:solidFill>
                  <a:srgbClr val="C0C0C0"/>
                </a:solidFill>
                <a:ln w="9525" cap="rnd">
                  <a:noFill/>
                  <a:round/>
                  <a:headEnd type="none" w="sm" len="sm"/>
                  <a:tailEnd type="none" w="sm" len="sm"/>
                </a:ln>
                <a:effectLst/>
              </p:spPr>
              <p:txBody>
                <a:bodyPr/>
                <a:lstStyle/>
                <a:p>
                  <a:endParaRPr lang="nl-BE"/>
                </a:p>
              </p:txBody>
            </p:sp>
            <p:sp>
              <p:nvSpPr>
                <p:cNvPr id="501938" name="Freeform 178"/>
                <p:cNvSpPr>
                  <a:spLocks/>
                </p:cNvSpPr>
                <p:nvPr/>
              </p:nvSpPr>
              <p:spPr bwMode="auto">
                <a:xfrm>
                  <a:off x="4848" y="1794"/>
                  <a:ext cx="37" cy="19"/>
                </a:xfrm>
                <a:custGeom>
                  <a:avLst/>
                  <a:gdLst/>
                  <a:ahLst/>
                  <a:cxnLst>
                    <a:cxn ang="0">
                      <a:pos x="0" y="18"/>
                    </a:cxn>
                    <a:cxn ang="0">
                      <a:pos x="0" y="10"/>
                    </a:cxn>
                    <a:cxn ang="0">
                      <a:pos x="8" y="7"/>
                    </a:cxn>
                    <a:cxn ang="0">
                      <a:pos x="18" y="5"/>
                    </a:cxn>
                    <a:cxn ang="0">
                      <a:pos x="26" y="2"/>
                    </a:cxn>
                    <a:cxn ang="0">
                      <a:pos x="32" y="0"/>
                    </a:cxn>
                    <a:cxn ang="0">
                      <a:pos x="36" y="5"/>
                    </a:cxn>
                    <a:cxn ang="0">
                      <a:pos x="29" y="7"/>
                    </a:cxn>
                    <a:cxn ang="0">
                      <a:pos x="21" y="10"/>
                    </a:cxn>
                    <a:cxn ang="0">
                      <a:pos x="15" y="11"/>
                    </a:cxn>
                    <a:cxn ang="0">
                      <a:pos x="8" y="14"/>
                    </a:cxn>
                    <a:cxn ang="0">
                      <a:pos x="0" y="18"/>
                    </a:cxn>
                  </a:cxnLst>
                  <a:rect l="0" t="0" r="r" b="b"/>
                  <a:pathLst>
                    <a:path w="37" h="19">
                      <a:moveTo>
                        <a:pt x="0" y="18"/>
                      </a:moveTo>
                      <a:lnTo>
                        <a:pt x="0" y="10"/>
                      </a:lnTo>
                      <a:lnTo>
                        <a:pt x="8" y="7"/>
                      </a:lnTo>
                      <a:lnTo>
                        <a:pt x="18" y="5"/>
                      </a:lnTo>
                      <a:lnTo>
                        <a:pt x="26" y="2"/>
                      </a:lnTo>
                      <a:lnTo>
                        <a:pt x="32" y="0"/>
                      </a:lnTo>
                      <a:lnTo>
                        <a:pt x="36" y="5"/>
                      </a:lnTo>
                      <a:lnTo>
                        <a:pt x="29" y="7"/>
                      </a:lnTo>
                      <a:lnTo>
                        <a:pt x="21" y="10"/>
                      </a:lnTo>
                      <a:lnTo>
                        <a:pt x="15" y="11"/>
                      </a:lnTo>
                      <a:lnTo>
                        <a:pt x="8" y="14"/>
                      </a:lnTo>
                      <a:lnTo>
                        <a:pt x="0" y="18"/>
                      </a:lnTo>
                    </a:path>
                  </a:pathLst>
                </a:custGeom>
                <a:solidFill>
                  <a:srgbClr val="E0E0E0"/>
                </a:solidFill>
                <a:ln w="9525" cap="rnd">
                  <a:noFill/>
                  <a:round/>
                  <a:headEnd type="none" w="sm" len="sm"/>
                  <a:tailEnd type="none" w="sm" len="sm"/>
                </a:ln>
                <a:effectLst/>
              </p:spPr>
              <p:txBody>
                <a:bodyPr/>
                <a:lstStyle/>
                <a:p>
                  <a:endParaRPr lang="nl-BE"/>
                </a:p>
              </p:txBody>
            </p:sp>
          </p:grpSp>
          <p:grpSp>
            <p:nvGrpSpPr>
              <p:cNvPr id="26" name="Group 179"/>
              <p:cNvGrpSpPr>
                <a:grpSpLocks/>
              </p:cNvGrpSpPr>
              <p:nvPr/>
            </p:nvGrpSpPr>
            <p:grpSpPr bwMode="auto">
              <a:xfrm>
                <a:off x="4847" y="1895"/>
                <a:ext cx="83" cy="99"/>
                <a:chOff x="4847" y="1895"/>
                <a:chExt cx="83" cy="99"/>
              </a:xfrm>
            </p:grpSpPr>
            <p:sp>
              <p:nvSpPr>
                <p:cNvPr id="501940" name="Freeform 180"/>
                <p:cNvSpPr>
                  <a:spLocks/>
                </p:cNvSpPr>
                <p:nvPr/>
              </p:nvSpPr>
              <p:spPr bwMode="auto">
                <a:xfrm>
                  <a:off x="4847" y="1895"/>
                  <a:ext cx="83" cy="99"/>
                </a:xfrm>
                <a:custGeom>
                  <a:avLst/>
                  <a:gdLst/>
                  <a:ahLst/>
                  <a:cxnLst>
                    <a:cxn ang="0">
                      <a:pos x="36" y="14"/>
                    </a:cxn>
                    <a:cxn ang="0">
                      <a:pos x="51" y="13"/>
                    </a:cxn>
                    <a:cxn ang="0">
                      <a:pos x="60" y="11"/>
                    </a:cxn>
                    <a:cxn ang="0">
                      <a:pos x="63" y="7"/>
                    </a:cxn>
                    <a:cxn ang="0">
                      <a:pos x="63" y="4"/>
                    </a:cxn>
                    <a:cxn ang="0">
                      <a:pos x="65" y="1"/>
                    </a:cxn>
                    <a:cxn ang="0">
                      <a:pos x="74" y="0"/>
                    </a:cxn>
                    <a:cxn ang="0">
                      <a:pos x="82" y="0"/>
                    </a:cxn>
                    <a:cxn ang="0">
                      <a:pos x="72" y="76"/>
                    </a:cxn>
                    <a:cxn ang="0">
                      <a:pos x="65" y="83"/>
                    </a:cxn>
                    <a:cxn ang="0">
                      <a:pos x="57" y="90"/>
                    </a:cxn>
                    <a:cxn ang="0">
                      <a:pos x="45" y="95"/>
                    </a:cxn>
                    <a:cxn ang="0">
                      <a:pos x="31" y="97"/>
                    </a:cxn>
                    <a:cxn ang="0">
                      <a:pos x="13" y="98"/>
                    </a:cxn>
                    <a:cxn ang="0">
                      <a:pos x="2" y="96"/>
                    </a:cxn>
                    <a:cxn ang="0">
                      <a:pos x="0" y="91"/>
                    </a:cxn>
                    <a:cxn ang="0">
                      <a:pos x="0" y="84"/>
                    </a:cxn>
                    <a:cxn ang="0">
                      <a:pos x="9" y="63"/>
                    </a:cxn>
                    <a:cxn ang="0">
                      <a:pos x="15" y="42"/>
                    </a:cxn>
                    <a:cxn ang="0">
                      <a:pos x="18" y="26"/>
                    </a:cxn>
                    <a:cxn ang="0">
                      <a:pos x="18" y="21"/>
                    </a:cxn>
                    <a:cxn ang="0">
                      <a:pos x="22" y="16"/>
                    </a:cxn>
                    <a:cxn ang="0">
                      <a:pos x="28" y="14"/>
                    </a:cxn>
                    <a:cxn ang="0">
                      <a:pos x="36" y="14"/>
                    </a:cxn>
                  </a:cxnLst>
                  <a:rect l="0" t="0" r="r" b="b"/>
                  <a:pathLst>
                    <a:path w="83" h="99">
                      <a:moveTo>
                        <a:pt x="36" y="14"/>
                      </a:moveTo>
                      <a:lnTo>
                        <a:pt x="51" y="13"/>
                      </a:lnTo>
                      <a:lnTo>
                        <a:pt x="60" y="11"/>
                      </a:lnTo>
                      <a:lnTo>
                        <a:pt x="63" y="7"/>
                      </a:lnTo>
                      <a:lnTo>
                        <a:pt x="63" y="4"/>
                      </a:lnTo>
                      <a:lnTo>
                        <a:pt x="65" y="1"/>
                      </a:lnTo>
                      <a:lnTo>
                        <a:pt x="74" y="0"/>
                      </a:lnTo>
                      <a:lnTo>
                        <a:pt x="82" y="0"/>
                      </a:lnTo>
                      <a:lnTo>
                        <a:pt x="72" y="76"/>
                      </a:lnTo>
                      <a:lnTo>
                        <a:pt x="65" y="83"/>
                      </a:lnTo>
                      <a:lnTo>
                        <a:pt x="57" y="90"/>
                      </a:lnTo>
                      <a:lnTo>
                        <a:pt x="45" y="95"/>
                      </a:lnTo>
                      <a:lnTo>
                        <a:pt x="31" y="97"/>
                      </a:lnTo>
                      <a:lnTo>
                        <a:pt x="13" y="98"/>
                      </a:lnTo>
                      <a:lnTo>
                        <a:pt x="2" y="96"/>
                      </a:lnTo>
                      <a:lnTo>
                        <a:pt x="0" y="91"/>
                      </a:lnTo>
                      <a:lnTo>
                        <a:pt x="0" y="84"/>
                      </a:lnTo>
                      <a:lnTo>
                        <a:pt x="9" y="63"/>
                      </a:lnTo>
                      <a:lnTo>
                        <a:pt x="15" y="42"/>
                      </a:lnTo>
                      <a:lnTo>
                        <a:pt x="18" y="26"/>
                      </a:lnTo>
                      <a:lnTo>
                        <a:pt x="18" y="21"/>
                      </a:lnTo>
                      <a:lnTo>
                        <a:pt x="22" y="16"/>
                      </a:lnTo>
                      <a:lnTo>
                        <a:pt x="28" y="14"/>
                      </a:lnTo>
                      <a:lnTo>
                        <a:pt x="36" y="14"/>
                      </a:lnTo>
                    </a:path>
                  </a:pathLst>
                </a:custGeom>
                <a:solidFill>
                  <a:srgbClr val="404040"/>
                </a:solidFill>
                <a:ln w="12700" cap="rnd" cmpd="sng">
                  <a:solidFill>
                    <a:srgbClr val="000000"/>
                  </a:solidFill>
                  <a:prstDash val="solid"/>
                  <a:round/>
                  <a:headEnd type="none" w="sm" len="sm"/>
                  <a:tailEnd type="none" w="sm" len="sm"/>
                </a:ln>
                <a:effectLst/>
              </p:spPr>
              <p:txBody>
                <a:bodyPr/>
                <a:lstStyle/>
                <a:p>
                  <a:endParaRPr lang="nl-BE"/>
                </a:p>
              </p:txBody>
            </p:sp>
            <p:sp>
              <p:nvSpPr>
                <p:cNvPr id="501941" name="Freeform 181"/>
                <p:cNvSpPr>
                  <a:spLocks/>
                </p:cNvSpPr>
                <p:nvPr/>
              </p:nvSpPr>
              <p:spPr bwMode="auto">
                <a:xfrm>
                  <a:off x="4861" y="1901"/>
                  <a:ext cx="67" cy="87"/>
                </a:xfrm>
                <a:custGeom>
                  <a:avLst/>
                  <a:gdLst/>
                  <a:ahLst/>
                  <a:cxnLst>
                    <a:cxn ang="0">
                      <a:pos x="23" y="17"/>
                    </a:cxn>
                    <a:cxn ang="0">
                      <a:pos x="35" y="17"/>
                    </a:cxn>
                    <a:cxn ang="0">
                      <a:pos x="48" y="15"/>
                    </a:cxn>
                    <a:cxn ang="0">
                      <a:pos x="56" y="11"/>
                    </a:cxn>
                    <a:cxn ang="0">
                      <a:pos x="61" y="7"/>
                    </a:cxn>
                    <a:cxn ang="0">
                      <a:pos x="66" y="0"/>
                    </a:cxn>
                    <a:cxn ang="0">
                      <a:pos x="57" y="66"/>
                    </a:cxn>
                    <a:cxn ang="0">
                      <a:pos x="51" y="72"/>
                    </a:cxn>
                    <a:cxn ang="0">
                      <a:pos x="46" y="78"/>
                    </a:cxn>
                    <a:cxn ang="0">
                      <a:pos x="38" y="81"/>
                    </a:cxn>
                    <a:cxn ang="0">
                      <a:pos x="31" y="83"/>
                    </a:cxn>
                    <a:cxn ang="0">
                      <a:pos x="23" y="84"/>
                    </a:cxn>
                    <a:cxn ang="0">
                      <a:pos x="15" y="86"/>
                    </a:cxn>
                    <a:cxn ang="0">
                      <a:pos x="6" y="86"/>
                    </a:cxn>
                    <a:cxn ang="0">
                      <a:pos x="2" y="84"/>
                    </a:cxn>
                    <a:cxn ang="0">
                      <a:pos x="0" y="81"/>
                    </a:cxn>
                    <a:cxn ang="0">
                      <a:pos x="0" y="76"/>
                    </a:cxn>
                    <a:cxn ang="0">
                      <a:pos x="6" y="65"/>
                    </a:cxn>
                    <a:cxn ang="0">
                      <a:pos x="16" y="25"/>
                    </a:cxn>
                    <a:cxn ang="0">
                      <a:pos x="18" y="19"/>
                    </a:cxn>
                    <a:cxn ang="0">
                      <a:pos x="23" y="17"/>
                    </a:cxn>
                  </a:cxnLst>
                  <a:rect l="0" t="0" r="r" b="b"/>
                  <a:pathLst>
                    <a:path w="67" h="87">
                      <a:moveTo>
                        <a:pt x="23" y="17"/>
                      </a:moveTo>
                      <a:lnTo>
                        <a:pt x="35" y="17"/>
                      </a:lnTo>
                      <a:lnTo>
                        <a:pt x="48" y="15"/>
                      </a:lnTo>
                      <a:lnTo>
                        <a:pt x="56" y="11"/>
                      </a:lnTo>
                      <a:lnTo>
                        <a:pt x="61" y="7"/>
                      </a:lnTo>
                      <a:lnTo>
                        <a:pt x="66" y="0"/>
                      </a:lnTo>
                      <a:lnTo>
                        <a:pt x="57" y="66"/>
                      </a:lnTo>
                      <a:lnTo>
                        <a:pt x="51" y="72"/>
                      </a:lnTo>
                      <a:lnTo>
                        <a:pt x="46" y="78"/>
                      </a:lnTo>
                      <a:lnTo>
                        <a:pt x="38" y="81"/>
                      </a:lnTo>
                      <a:lnTo>
                        <a:pt x="31" y="83"/>
                      </a:lnTo>
                      <a:lnTo>
                        <a:pt x="23" y="84"/>
                      </a:lnTo>
                      <a:lnTo>
                        <a:pt x="15" y="86"/>
                      </a:lnTo>
                      <a:lnTo>
                        <a:pt x="6" y="86"/>
                      </a:lnTo>
                      <a:lnTo>
                        <a:pt x="2" y="84"/>
                      </a:lnTo>
                      <a:lnTo>
                        <a:pt x="0" y="81"/>
                      </a:lnTo>
                      <a:lnTo>
                        <a:pt x="0" y="76"/>
                      </a:lnTo>
                      <a:lnTo>
                        <a:pt x="6" y="65"/>
                      </a:lnTo>
                      <a:lnTo>
                        <a:pt x="16" y="25"/>
                      </a:lnTo>
                      <a:lnTo>
                        <a:pt x="18" y="19"/>
                      </a:lnTo>
                      <a:lnTo>
                        <a:pt x="23" y="17"/>
                      </a:lnTo>
                    </a:path>
                  </a:pathLst>
                </a:custGeom>
                <a:solidFill>
                  <a:srgbClr val="606060"/>
                </a:solidFill>
                <a:ln w="9525" cap="rnd">
                  <a:noFill/>
                  <a:round/>
                  <a:headEnd type="none" w="sm" len="sm"/>
                  <a:tailEnd type="none" w="sm" len="sm"/>
                </a:ln>
                <a:effectLst/>
              </p:spPr>
              <p:txBody>
                <a:bodyPr/>
                <a:lstStyle/>
                <a:p>
                  <a:endParaRPr lang="nl-BE"/>
                </a:p>
              </p:txBody>
            </p:sp>
          </p:grpSp>
          <p:sp>
            <p:nvSpPr>
              <p:cNvPr id="501942" name="Freeform 182"/>
              <p:cNvSpPr>
                <a:spLocks/>
              </p:cNvSpPr>
              <p:nvPr/>
            </p:nvSpPr>
            <p:spPr bwMode="auto">
              <a:xfrm>
                <a:off x="4725" y="2007"/>
                <a:ext cx="16" cy="79"/>
              </a:xfrm>
              <a:custGeom>
                <a:avLst/>
                <a:gdLst/>
                <a:ahLst/>
                <a:cxnLst>
                  <a:cxn ang="0">
                    <a:pos x="5" y="0"/>
                  </a:cxn>
                  <a:cxn ang="0">
                    <a:pos x="0" y="4"/>
                  </a:cxn>
                  <a:cxn ang="0">
                    <a:pos x="5" y="6"/>
                  </a:cxn>
                  <a:cxn ang="0">
                    <a:pos x="9" y="13"/>
                  </a:cxn>
                  <a:cxn ang="0">
                    <a:pos x="5" y="19"/>
                  </a:cxn>
                  <a:cxn ang="0">
                    <a:pos x="9" y="54"/>
                  </a:cxn>
                  <a:cxn ang="0">
                    <a:pos x="9" y="77"/>
                  </a:cxn>
                  <a:cxn ang="0">
                    <a:pos x="15" y="78"/>
                  </a:cxn>
                  <a:cxn ang="0">
                    <a:pos x="15" y="31"/>
                  </a:cxn>
                  <a:cxn ang="0">
                    <a:pos x="9" y="19"/>
                  </a:cxn>
                  <a:cxn ang="0">
                    <a:pos x="9" y="15"/>
                  </a:cxn>
                  <a:cxn ang="0">
                    <a:pos x="15" y="13"/>
                  </a:cxn>
                  <a:cxn ang="0">
                    <a:pos x="9" y="7"/>
                  </a:cxn>
                  <a:cxn ang="0">
                    <a:pos x="5" y="5"/>
                  </a:cxn>
                  <a:cxn ang="0">
                    <a:pos x="5" y="0"/>
                  </a:cxn>
                </a:cxnLst>
                <a:rect l="0" t="0" r="r" b="b"/>
                <a:pathLst>
                  <a:path w="16" h="79">
                    <a:moveTo>
                      <a:pt x="5" y="0"/>
                    </a:moveTo>
                    <a:lnTo>
                      <a:pt x="0" y="4"/>
                    </a:lnTo>
                    <a:lnTo>
                      <a:pt x="5" y="6"/>
                    </a:lnTo>
                    <a:lnTo>
                      <a:pt x="9" y="13"/>
                    </a:lnTo>
                    <a:lnTo>
                      <a:pt x="5" y="19"/>
                    </a:lnTo>
                    <a:lnTo>
                      <a:pt x="9" y="54"/>
                    </a:lnTo>
                    <a:lnTo>
                      <a:pt x="9" y="77"/>
                    </a:lnTo>
                    <a:lnTo>
                      <a:pt x="15" y="78"/>
                    </a:lnTo>
                    <a:lnTo>
                      <a:pt x="15" y="31"/>
                    </a:lnTo>
                    <a:lnTo>
                      <a:pt x="9" y="19"/>
                    </a:lnTo>
                    <a:lnTo>
                      <a:pt x="9" y="15"/>
                    </a:lnTo>
                    <a:lnTo>
                      <a:pt x="15" y="13"/>
                    </a:lnTo>
                    <a:lnTo>
                      <a:pt x="9" y="7"/>
                    </a:lnTo>
                    <a:lnTo>
                      <a:pt x="5" y="5"/>
                    </a:lnTo>
                    <a:lnTo>
                      <a:pt x="5" y="0"/>
                    </a:lnTo>
                  </a:path>
                </a:pathLst>
              </a:custGeom>
              <a:solidFill>
                <a:srgbClr val="606060"/>
              </a:solidFill>
              <a:ln w="9525" cap="rnd">
                <a:noFill/>
                <a:round/>
                <a:headEnd type="none" w="sm" len="sm"/>
                <a:tailEnd type="none" w="sm" len="sm"/>
              </a:ln>
              <a:effectLst/>
            </p:spPr>
            <p:txBody>
              <a:bodyPr/>
              <a:lstStyle/>
              <a:p>
                <a:endParaRPr lang="nl-BE"/>
              </a:p>
            </p:txBody>
          </p:sp>
          <p:sp>
            <p:nvSpPr>
              <p:cNvPr id="501943" name="Freeform 183"/>
              <p:cNvSpPr>
                <a:spLocks/>
              </p:cNvSpPr>
              <p:nvPr/>
            </p:nvSpPr>
            <p:spPr bwMode="auto">
              <a:xfrm>
                <a:off x="4740" y="2007"/>
                <a:ext cx="15" cy="15"/>
              </a:xfrm>
              <a:custGeom>
                <a:avLst/>
                <a:gdLst/>
                <a:ahLst/>
                <a:cxnLst>
                  <a:cxn ang="0">
                    <a:pos x="0" y="0"/>
                  </a:cxn>
                  <a:cxn ang="0">
                    <a:pos x="7" y="14"/>
                  </a:cxn>
                  <a:cxn ang="0">
                    <a:pos x="12" y="14"/>
                  </a:cxn>
                  <a:cxn ang="0">
                    <a:pos x="14" y="14"/>
                  </a:cxn>
                  <a:cxn ang="0">
                    <a:pos x="10" y="7"/>
                  </a:cxn>
                  <a:cxn ang="0">
                    <a:pos x="0" y="0"/>
                  </a:cxn>
                </a:cxnLst>
                <a:rect l="0" t="0" r="r" b="b"/>
                <a:pathLst>
                  <a:path w="15" h="15">
                    <a:moveTo>
                      <a:pt x="0" y="0"/>
                    </a:moveTo>
                    <a:lnTo>
                      <a:pt x="7" y="14"/>
                    </a:lnTo>
                    <a:lnTo>
                      <a:pt x="12" y="14"/>
                    </a:lnTo>
                    <a:lnTo>
                      <a:pt x="14" y="14"/>
                    </a:lnTo>
                    <a:lnTo>
                      <a:pt x="10" y="7"/>
                    </a:lnTo>
                    <a:lnTo>
                      <a:pt x="0" y="0"/>
                    </a:lnTo>
                  </a:path>
                </a:pathLst>
              </a:custGeom>
              <a:solidFill>
                <a:srgbClr val="606060"/>
              </a:solidFill>
              <a:ln w="9525" cap="rnd">
                <a:noFill/>
                <a:round/>
                <a:headEnd type="none" w="sm" len="sm"/>
                <a:tailEnd type="none" w="sm" len="sm"/>
              </a:ln>
              <a:effectLst/>
            </p:spPr>
            <p:txBody>
              <a:bodyPr/>
              <a:lstStyle/>
              <a:p>
                <a:endParaRPr lang="nl-BE"/>
              </a:p>
            </p:txBody>
          </p:sp>
          <p:sp>
            <p:nvSpPr>
              <p:cNvPr id="501944" name="Freeform 184"/>
              <p:cNvSpPr>
                <a:spLocks/>
              </p:cNvSpPr>
              <p:nvPr/>
            </p:nvSpPr>
            <p:spPr bwMode="auto">
              <a:xfrm>
                <a:off x="4794" y="1793"/>
                <a:ext cx="22" cy="49"/>
              </a:xfrm>
              <a:custGeom>
                <a:avLst/>
                <a:gdLst/>
                <a:ahLst/>
                <a:cxnLst>
                  <a:cxn ang="0">
                    <a:pos x="21" y="0"/>
                  </a:cxn>
                  <a:cxn ang="0">
                    <a:pos x="17" y="1"/>
                  </a:cxn>
                  <a:cxn ang="0">
                    <a:pos x="18" y="4"/>
                  </a:cxn>
                  <a:cxn ang="0">
                    <a:pos x="16" y="2"/>
                  </a:cxn>
                  <a:cxn ang="0">
                    <a:pos x="16" y="5"/>
                  </a:cxn>
                  <a:cxn ang="0">
                    <a:pos x="12" y="5"/>
                  </a:cxn>
                  <a:cxn ang="0">
                    <a:pos x="16" y="7"/>
                  </a:cxn>
                  <a:cxn ang="0">
                    <a:pos x="8" y="8"/>
                  </a:cxn>
                  <a:cxn ang="0">
                    <a:pos x="12" y="12"/>
                  </a:cxn>
                  <a:cxn ang="0">
                    <a:pos x="5" y="12"/>
                  </a:cxn>
                  <a:cxn ang="0">
                    <a:pos x="10" y="15"/>
                  </a:cxn>
                  <a:cxn ang="0">
                    <a:pos x="4" y="15"/>
                  </a:cxn>
                  <a:cxn ang="0">
                    <a:pos x="7" y="20"/>
                  </a:cxn>
                  <a:cxn ang="0">
                    <a:pos x="2" y="19"/>
                  </a:cxn>
                  <a:cxn ang="0">
                    <a:pos x="6" y="23"/>
                  </a:cxn>
                  <a:cxn ang="0">
                    <a:pos x="0" y="24"/>
                  </a:cxn>
                  <a:cxn ang="0">
                    <a:pos x="5" y="27"/>
                  </a:cxn>
                  <a:cxn ang="0">
                    <a:pos x="0" y="29"/>
                  </a:cxn>
                  <a:cxn ang="0">
                    <a:pos x="6" y="31"/>
                  </a:cxn>
                  <a:cxn ang="0">
                    <a:pos x="0" y="34"/>
                  </a:cxn>
                  <a:cxn ang="0">
                    <a:pos x="6" y="36"/>
                  </a:cxn>
                  <a:cxn ang="0">
                    <a:pos x="1" y="40"/>
                  </a:cxn>
                  <a:cxn ang="0">
                    <a:pos x="6" y="42"/>
                  </a:cxn>
                  <a:cxn ang="0">
                    <a:pos x="4" y="44"/>
                  </a:cxn>
                  <a:cxn ang="0">
                    <a:pos x="8" y="48"/>
                  </a:cxn>
                </a:cxnLst>
                <a:rect l="0" t="0" r="r" b="b"/>
                <a:pathLst>
                  <a:path w="22" h="49">
                    <a:moveTo>
                      <a:pt x="21" y="0"/>
                    </a:moveTo>
                    <a:lnTo>
                      <a:pt x="17" y="1"/>
                    </a:lnTo>
                    <a:lnTo>
                      <a:pt x="18" y="4"/>
                    </a:lnTo>
                    <a:lnTo>
                      <a:pt x="16" y="2"/>
                    </a:lnTo>
                    <a:lnTo>
                      <a:pt x="16" y="5"/>
                    </a:lnTo>
                    <a:lnTo>
                      <a:pt x="12" y="5"/>
                    </a:lnTo>
                    <a:lnTo>
                      <a:pt x="16" y="7"/>
                    </a:lnTo>
                    <a:lnTo>
                      <a:pt x="8" y="8"/>
                    </a:lnTo>
                    <a:lnTo>
                      <a:pt x="12" y="12"/>
                    </a:lnTo>
                    <a:lnTo>
                      <a:pt x="5" y="12"/>
                    </a:lnTo>
                    <a:lnTo>
                      <a:pt x="10" y="15"/>
                    </a:lnTo>
                    <a:lnTo>
                      <a:pt x="4" y="15"/>
                    </a:lnTo>
                    <a:lnTo>
                      <a:pt x="7" y="20"/>
                    </a:lnTo>
                    <a:lnTo>
                      <a:pt x="2" y="19"/>
                    </a:lnTo>
                    <a:lnTo>
                      <a:pt x="6" y="23"/>
                    </a:lnTo>
                    <a:lnTo>
                      <a:pt x="0" y="24"/>
                    </a:lnTo>
                    <a:lnTo>
                      <a:pt x="5" y="27"/>
                    </a:lnTo>
                    <a:lnTo>
                      <a:pt x="0" y="29"/>
                    </a:lnTo>
                    <a:lnTo>
                      <a:pt x="6" y="31"/>
                    </a:lnTo>
                    <a:lnTo>
                      <a:pt x="0" y="34"/>
                    </a:lnTo>
                    <a:lnTo>
                      <a:pt x="6" y="36"/>
                    </a:lnTo>
                    <a:lnTo>
                      <a:pt x="1" y="40"/>
                    </a:lnTo>
                    <a:lnTo>
                      <a:pt x="6" y="42"/>
                    </a:lnTo>
                    <a:lnTo>
                      <a:pt x="4" y="44"/>
                    </a:lnTo>
                    <a:lnTo>
                      <a:pt x="8" y="48"/>
                    </a:lnTo>
                  </a:path>
                </a:pathLst>
              </a:custGeom>
              <a:noFill/>
              <a:ln w="12700" cap="rnd" cmpd="sng">
                <a:solidFill>
                  <a:srgbClr val="000000"/>
                </a:solidFill>
                <a:prstDash val="solid"/>
                <a:round/>
                <a:headEnd type="none" w="sm" len="sm"/>
                <a:tailEnd type="none" w="sm" len="sm"/>
              </a:ln>
              <a:effectLst/>
            </p:spPr>
            <p:txBody>
              <a:bodyPr/>
              <a:lstStyle/>
              <a:p>
                <a:endParaRPr lang="nl-BE"/>
              </a:p>
            </p:txBody>
          </p:sp>
        </p:grpSp>
      </p:grpSp>
      <p:sp>
        <p:nvSpPr>
          <p:cNvPr id="501945" name="Line 185"/>
          <p:cNvSpPr>
            <a:spLocks noChangeShapeType="1"/>
          </p:cNvSpPr>
          <p:nvPr/>
        </p:nvSpPr>
        <p:spPr bwMode="auto">
          <a:xfrm flipV="1">
            <a:off x="13294232" y="5165778"/>
            <a:ext cx="3764409" cy="661473"/>
          </a:xfrm>
          <a:prstGeom prst="line">
            <a:avLst/>
          </a:prstGeom>
          <a:noFill/>
          <a:ln w="25400">
            <a:solidFill>
              <a:schemeClr val="tx1"/>
            </a:solidFill>
            <a:round/>
            <a:headEnd type="none" w="sm" len="sm"/>
            <a:tailEnd type="stealth" w="med" len="lg"/>
          </a:ln>
          <a:effectLst/>
        </p:spPr>
        <p:txBody>
          <a:bodyPr lIns="208584" tIns="104292" rIns="208584" bIns="104292"/>
          <a:lstStyle/>
          <a:p>
            <a:endParaRPr lang="nl-BE"/>
          </a:p>
        </p:txBody>
      </p:sp>
      <p:grpSp>
        <p:nvGrpSpPr>
          <p:cNvPr id="27" name="Group 186"/>
          <p:cNvGrpSpPr>
            <a:grpSpLocks/>
          </p:cNvGrpSpPr>
          <p:nvPr/>
        </p:nvGrpSpPr>
        <p:grpSpPr bwMode="auto">
          <a:xfrm>
            <a:off x="8204481" y="3254860"/>
            <a:ext cx="4978376" cy="6299729"/>
            <a:chOff x="2102" y="930"/>
            <a:chExt cx="1341" cy="1800"/>
          </a:xfrm>
        </p:grpSpPr>
        <p:grpSp>
          <p:nvGrpSpPr>
            <p:cNvPr id="28" name="Group 187"/>
            <p:cNvGrpSpPr>
              <a:grpSpLocks/>
            </p:cNvGrpSpPr>
            <p:nvPr/>
          </p:nvGrpSpPr>
          <p:grpSpPr bwMode="auto">
            <a:xfrm>
              <a:off x="2102" y="930"/>
              <a:ext cx="1341" cy="1800"/>
              <a:chOff x="2102" y="930"/>
              <a:chExt cx="1341" cy="1800"/>
            </a:xfrm>
          </p:grpSpPr>
          <p:sp>
            <p:nvSpPr>
              <p:cNvPr id="501948" name="Rectangle 188"/>
              <p:cNvSpPr>
                <a:spLocks noChangeArrowheads="1"/>
              </p:cNvSpPr>
              <p:nvPr/>
            </p:nvSpPr>
            <p:spPr bwMode="auto">
              <a:xfrm>
                <a:off x="2129" y="1122"/>
                <a:ext cx="1314" cy="1384"/>
              </a:xfrm>
              <a:prstGeom prst="rect">
                <a:avLst/>
              </a:prstGeom>
              <a:gradFill rotWithShape="0">
                <a:gsLst>
                  <a:gs pos="0">
                    <a:srgbClr val="333333"/>
                  </a:gs>
                  <a:gs pos="50000">
                    <a:srgbClr val="333333">
                      <a:gamma/>
                      <a:tint val="0"/>
                      <a:invGamma/>
                    </a:srgbClr>
                  </a:gs>
                  <a:gs pos="100000">
                    <a:srgbClr val="333333"/>
                  </a:gs>
                </a:gsLst>
                <a:lin ang="0" scaled="1"/>
              </a:gradFill>
              <a:ln w="9525">
                <a:noFill/>
                <a:miter lim="800000"/>
                <a:headEnd/>
                <a:tailEnd/>
              </a:ln>
              <a:effectLst/>
            </p:spPr>
            <p:txBody>
              <a:bodyPr wrap="none" anchor="ctr"/>
              <a:lstStyle/>
              <a:p>
                <a:endParaRPr lang="nl-BE"/>
              </a:p>
            </p:txBody>
          </p:sp>
          <p:sp>
            <p:nvSpPr>
              <p:cNvPr id="501949" name="Oval 189"/>
              <p:cNvSpPr>
                <a:spLocks noChangeArrowheads="1"/>
              </p:cNvSpPr>
              <p:nvPr/>
            </p:nvSpPr>
            <p:spPr bwMode="auto">
              <a:xfrm>
                <a:off x="2128" y="2305"/>
                <a:ext cx="1312" cy="425"/>
              </a:xfrm>
              <a:prstGeom prst="ellipse">
                <a:avLst/>
              </a:prstGeom>
              <a:gradFill rotWithShape="0">
                <a:gsLst>
                  <a:gs pos="0">
                    <a:srgbClr val="333333"/>
                  </a:gs>
                  <a:gs pos="50000">
                    <a:srgbClr val="333333">
                      <a:gamma/>
                      <a:tint val="0"/>
                      <a:invGamma/>
                    </a:srgbClr>
                  </a:gs>
                  <a:gs pos="100000">
                    <a:srgbClr val="333333"/>
                  </a:gs>
                </a:gsLst>
                <a:lin ang="0" scaled="1"/>
              </a:gradFill>
              <a:ln w="9525">
                <a:noFill/>
                <a:round/>
                <a:headEnd/>
                <a:tailEnd/>
              </a:ln>
              <a:effectLst/>
            </p:spPr>
            <p:txBody>
              <a:bodyPr wrap="none" anchor="ctr"/>
              <a:lstStyle/>
              <a:p>
                <a:endParaRPr lang="nl-BE"/>
              </a:p>
            </p:txBody>
          </p:sp>
          <p:sp>
            <p:nvSpPr>
              <p:cNvPr id="501950" name="Oval 190"/>
              <p:cNvSpPr>
                <a:spLocks noChangeArrowheads="1"/>
              </p:cNvSpPr>
              <p:nvPr/>
            </p:nvSpPr>
            <p:spPr bwMode="auto">
              <a:xfrm>
                <a:off x="2102" y="930"/>
                <a:ext cx="1312" cy="423"/>
              </a:xfrm>
              <a:prstGeom prst="ellipse">
                <a:avLst/>
              </a:prstGeom>
              <a:gradFill rotWithShape="0">
                <a:gsLst>
                  <a:gs pos="0">
                    <a:srgbClr val="333333"/>
                  </a:gs>
                  <a:gs pos="50000">
                    <a:srgbClr val="333333">
                      <a:gamma/>
                      <a:tint val="50196"/>
                      <a:invGamma/>
                    </a:srgbClr>
                  </a:gs>
                  <a:gs pos="100000">
                    <a:srgbClr val="333333"/>
                  </a:gs>
                </a:gsLst>
                <a:lin ang="2700000" scaled="1"/>
              </a:gradFill>
              <a:ln w="9525">
                <a:noFill/>
                <a:round/>
                <a:headEnd/>
                <a:tailEnd/>
              </a:ln>
              <a:effectLst/>
            </p:spPr>
            <p:txBody>
              <a:bodyPr wrap="none" anchor="ctr"/>
              <a:lstStyle/>
              <a:p>
                <a:endParaRPr lang="nl-BE"/>
              </a:p>
            </p:txBody>
          </p:sp>
        </p:grpSp>
        <p:grpSp>
          <p:nvGrpSpPr>
            <p:cNvPr id="29" name="Group 191"/>
            <p:cNvGrpSpPr>
              <a:grpSpLocks/>
            </p:cNvGrpSpPr>
            <p:nvPr/>
          </p:nvGrpSpPr>
          <p:grpSpPr bwMode="auto">
            <a:xfrm>
              <a:off x="2332" y="1395"/>
              <a:ext cx="880" cy="1205"/>
              <a:chOff x="2332" y="1395"/>
              <a:chExt cx="880" cy="1205"/>
            </a:xfrm>
          </p:grpSpPr>
          <p:sp>
            <p:nvSpPr>
              <p:cNvPr id="501952" name="Rectangle 192"/>
              <p:cNvSpPr>
                <a:spLocks noChangeArrowheads="1"/>
              </p:cNvSpPr>
              <p:nvPr/>
            </p:nvSpPr>
            <p:spPr bwMode="auto">
              <a:xfrm>
                <a:off x="2332" y="1705"/>
                <a:ext cx="880" cy="295"/>
              </a:xfrm>
              <a:prstGeom prst="rect">
                <a:avLst/>
              </a:prstGeom>
              <a:gradFill rotWithShape="0">
                <a:gsLst>
                  <a:gs pos="0">
                    <a:srgbClr val="000066"/>
                  </a:gs>
                  <a:gs pos="100000">
                    <a:srgbClr val="000066">
                      <a:gamma/>
                      <a:shade val="49804"/>
                      <a:invGamma/>
                    </a:srgbClr>
                  </a:gs>
                </a:gsLst>
                <a:lin ang="2700000" scaled="1"/>
              </a:gradFill>
              <a:ln w="12700">
                <a:solidFill>
                  <a:schemeClr val="tx1"/>
                </a:solidFill>
                <a:miter lim="800000"/>
                <a:headEnd/>
                <a:tailEnd/>
              </a:ln>
              <a:effectLst/>
            </p:spPr>
            <p:txBody>
              <a:bodyPr wrap="none" anchor="ctr"/>
              <a:lstStyle/>
              <a:p>
                <a:endParaRPr lang="nl-BE"/>
              </a:p>
            </p:txBody>
          </p:sp>
          <p:sp>
            <p:nvSpPr>
              <p:cNvPr id="501953" name="Rectangle 193"/>
              <p:cNvSpPr>
                <a:spLocks noChangeArrowheads="1"/>
              </p:cNvSpPr>
              <p:nvPr/>
            </p:nvSpPr>
            <p:spPr bwMode="auto">
              <a:xfrm>
                <a:off x="2332" y="2004"/>
                <a:ext cx="880" cy="295"/>
              </a:xfrm>
              <a:prstGeom prst="rect">
                <a:avLst/>
              </a:prstGeom>
              <a:gradFill rotWithShape="0">
                <a:gsLst>
                  <a:gs pos="0">
                    <a:srgbClr val="000066"/>
                  </a:gs>
                  <a:gs pos="100000">
                    <a:srgbClr val="000066">
                      <a:gamma/>
                      <a:shade val="49804"/>
                      <a:invGamma/>
                    </a:srgbClr>
                  </a:gs>
                </a:gsLst>
                <a:lin ang="2700000" scaled="1"/>
              </a:gradFill>
              <a:ln w="12700">
                <a:solidFill>
                  <a:schemeClr val="tx1"/>
                </a:solidFill>
                <a:miter lim="800000"/>
                <a:headEnd/>
                <a:tailEnd/>
              </a:ln>
              <a:effectLst/>
            </p:spPr>
            <p:txBody>
              <a:bodyPr wrap="none" anchor="ctr"/>
              <a:lstStyle/>
              <a:p>
                <a:endParaRPr lang="nl-BE"/>
              </a:p>
            </p:txBody>
          </p:sp>
          <p:sp>
            <p:nvSpPr>
              <p:cNvPr id="501954" name="Rectangle 194"/>
              <p:cNvSpPr>
                <a:spLocks noChangeArrowheads="1"/>
              </p:cNvSpPr>
              <p:nvPr/>
            </p:nvSpPr>
            <p:spPr bwMode="auto">
              <a:xfrm>
                <a:off x="2333" y="1407"/>
                <a:ext cx="879" cy="295"/>
              </a:xfrm>
              <a:prstGeom prst="rect">
                <a:avLst/>
              </a:prstGeom>
              <a:gradFill rotWithShape="0">
                <a:gsLst>
                  <a:gs pos="0">
                    <a:srgbClr val="000066"/>
                  </a:gs>
                  <a:gs pos="100000">
                    <a:srgbClr val="000066">
                      <a:gamma/>
                      <a:shade val="49804"/>
                      <a:invGamma/>
                    </a:srgbClr>
                  </a:gs>
                </a:gsLst>
                <a:lin ang="2700000" scaled="1"/>
              </a:gradFill>
              <a:ln w="12700">
                <a:solidFill>
                  <a:schemeClr val="tx1"/>
                </a:solidFill>
                <a:miter lim="800000"/>
                <a:headEnd/>
                <a:tailEnd/>
              </a:ln>
              <a:effectLst/>
            </p:spPr>
            <p:txBody>
              <a:bodyPr wrap="none" anchor="ctr"/>
              <a:lstStyle/>
              <a:p>
                <a:endParaRPr lang="nl-BE"/>
              </a:p>
            </p:txBody>
          </p:sp>
          <p:sp>
            <p:nvSpPr>
              <p:cNvPr id="501955" name="Rectangle 195"/>
              <p:cNvSpPr>
                <a:spLocks noChangeArrowheads="1"/>
              </p:cNvSpPr>
              <p:nvPr/>
            </p:nvSpPr>
            <p:spPr bwMode="auto">
              <a:xfrm>
                <a:off x="2332" y="2305"/>
                <a:ext cx="880" cy="295"/>
              </a:xfrm>
              <a:prstGeom prst="rect">
                <a:avLst/>
              </a:prstGeom>
              <a:gradFill rotWithShape="0">
                <a:gsLst>
                  <a:gs pos="0">
                    <a:srgbClr val="000066"/>
                  </a:gs>
                  <a:gs pos="100000">
                    <a:srgbClr val="000066">
                      <a:gamma/>
                      <a:shade val="49804"/>
                      <a:invGamma/>
                    </a:srgbClr>
                  </a:gs>
                </a:gsLst>
                <a:lin ang="2700000" scaled="1"/>
              </a:gradFill>
              <a:ln w="12700">
                <a:solidFill>
                  <a:schemeClr val="tx1"/>
                </a:solidFill>
                <a:miter lim="800000"/>
                <a:headEnd/>
                <a:tailEnd/>
              </a:ln>
              <a:effectLst/>
            </p:spPr>
            <p:txBody>
              <a:bodyPr wrap="none" anchor="ctr"/>
              <a:lstStyle/>
              <a:p>
                <a:endParaRPr lang="nl-BE"/>
              </a:p>
            </p:txBody>
          </p:sp>
          <p:sp>
            <p:nvSpPr>
              <p:cNvPr id="501956" name="Rectangle 196"/>
              <p:cNvSpPr>
                <a:spLocks noChangeArrowheads="1"/>
              </p:cNvSpPr>
              <p:nvPr/>
            </p:nvSpPr>
            <p:spPr bwMode="auto">
              <a:xfrm>
                <a:off x="2363" y="1395"/>
                <a:ext cx="743" cy="128"/>
              </a:xfrm>
              <a:prstGeom prst="rect">
                <a:avLst/>
              </a:prstGeom>
              <a:noFill/>
              <a:ln w="9525">
                <a:noFill/>
                <a:miter lim="800000"/>
                <a:headEnd/>
                <a:tailEnd/>
              </a:ln>
              <a:effectLst/>
            </p:spPr>
            <p:txBody>
              <a:bodyPr wrap="none" lIns="92075" tIns="46038" rIns="92075" bIns="46038">
                <a:spAutoFit/>
              </a:bodyPr>
              <a:lstStyle/>
              <a:p>
                <a:pPr algn="ctr" eaLnBrk="0" hangingPunct="0"/>
                <a:r>
                  <a:rPr lang="en-US" sz="2300" b="1" dirty="0"/>
                  <a:t>Data Warehousing</a:t>
                </a:r>
              </a:p>
            </p:txBody>
          </p:sp>
          <p:grpSp>
            <p:nvGrpSpPr>
              <p:cNvPr id="30" name="Group 197"/>
              <p:cNvGrpSpPr>
                <a:grpSpLocks/>
              </p:cNvGrpSpPr>
              <p:nvPr/>
            </p:nvGrpSpPr>
            <p:grpSpPr bwMode="auto">
              <a:xfrm>
                <a:off x="2548" y="1519"/>
                <a:ext cx="450" cy="147"/>
                <a:chOff x="2548" y="1519"/>
                <a:chExt cx="450" cy="147"/>
              </a:xfrm>
            </p:grpSpPr>
            <p:sp>
              <p:nvSpPr>
                <p:cNvPr id="501958" name="Line 198"/>
                <p:cNvSpPr>
                  <a:spLocks noChangeShapeType="1"/>
                </p:cNvSpPr>
                <p:nvPr/>
              </p:nvSpPr>
              <p:spPr bwMode="auto">
                <a:xfrm>
                  <a:off x="2708" y="1535"/>
                  <a:ext cx="67" cy="0"/>
                </a:xfrm>
                <a:prstGeom prst="line">
                  <a:avLst/>
                </a:prstGeom>
                <a:noFill/>
                <a:ln w="12700">
                  <a:solidFill>
                    <a:schemeClr val="tx1"/>
                  </a:solidFill>
                  <a:round/>
                  <a:headEnd type="none" w="sm" len="sm"/>
                  <a:tailEnd type="none" w="sm" len="sm"/>
                </a:ln>
                <a:effectLst/>
              </p:spPr>
              <p:txBody>
                <a:bodyPr/>
                <a:lstStyle/>
                <a:p>
                  <a:endParaRPr lang="nl-BE"/>
                </a:p>
              </p:txBody>
            </p:sp>
            <p:sp>
              <p:nvSpPr>
                <p:cNvPr id="501959" name="Line 199"/>
                <p:cNvSpPr>
                  <a:spLocks noChangeShapeType="1"/>
                </p:cNvSpPr>
                <p:nvPr/>
              </p:nvSpPr>
              <p:spPr bwMode="auto">
                <a:xfrm>
                  <a:off x="2777" y="1632"/>
                  <a:ext cx="66" cy="0"/>
                </a:xfrm>
                <a:prstGeom prst="line">
                  <a:avLst/>
                </a:prstGeom>
                <a:noFill/>
                <a:ln w="12700">
                  <a:solidFill>
                    <a:schemeClr val="tx1"/>
                  </a:solidFill>
                  <a:round/>
                  <a:headEnd type="none" w="sm" len="sm"/>
                  <a:tailEnd type="none" w="sm" len="sm"/>
                </a:ln>
                <a:effectLst/>
              </p:spPr>
              <p:txBody>
                <a:bodyPr/>
                <a:lstStyle/>
                <a:p>
                  <a:endParaRPr lang="nl-BE"/>
                </a:p>
              </p:txBody>
            </p:sp>
            <p:sp>
              <p:nvSpPr>
                <p:cNvPr id="501960" name="Line 200"/>
                <p:cNvSpPr>
                  <a:spLocks noChangeShapeType="1"/>
                </p:cNvSpPr>
                <p:nvPr/>
              </p:nvSpPr>
              <p:spPr bwMode="auto">
                <a:xfrm>
                  <a:off x="2775" y="1538"/>
                  <a:ext cx="0" cy="97"/>
                </a:xfrm>
                <a:prstGeom prst="line">
                  <a:avLst/>
                </a:prstGeom>
                <a:noFill/>
                <a:ln w="12700">
                  <a:solidFill>
                    <a:schemeClr val="tx1"/>
                  </a:solidFill>
                  <a:round/>
                  <a:headEnd type="none" w="sm" len="sm"/>
                  <a:tailEnd type="none" w="sm" len="sm"/>
                </a:ln>
                <a:effectLst/>
              </p:spPr>
              <p:txBody>
                <a:bodyPr/>
                <a:lstStyle/>
                <a:p>
                  <a:endParaRPr lang="nl-BE"/>
                </a:p>
              </p:txBody>
            </p:sp>
            <p:grpSp>
              <p:nvGrpSpPr>
                <p:cNvPr id="31" name="Group 201"/>
                <p:cNvGrpSpPr>
                  <a:grpSpLocks/>
                </p:cNvGrpSpPr>
                <p:nvPr/>
              </p:nvGrpSpPr>
              <p:grpSpPr bwMode="auto">
                <a:xfrm>
                  <a:off x="2839" y="1544"/>
                  <a:ext cx="159" cy="122"/>
                  <a:chOff x="2839" y="1544"/>
                  <a:chExt cx="159" cy="122"/>
                </a:xfrm>
              </p:grpSpPr>
              <p:sp>
                <p:nvSpPr>
                  <p:cNvPr id="501962" name="Rectangle 202"/>
                  <p:cNvSpPr>
                    <a:spLocks noChangeArrowheads="1"/>
                  </p:cNvSpPr>
                  <p:nvPr/>
                </p:nvSpPr>
                <p:spPr bwMode="auto">
                  <a:xfrm>
                    <a:off x="2839" y="1545"/>
                    <a:ext cx="157" cy="120"/>
                  </a:xfrm>
                  <a:prstGeom prst="rect">
                    <a:avLst/>
                  </a:prstGeom>
                  <a:solidFill>
                    <a:schemeClr val="hlink"/>
                  </a:solidFill>
                  <a:ln w="12700">
                    <a:solidFill>
                      <a:schemeClr val="tx1"/>
                    </a:solidFill>
                    <a:miter lim="800000"/>
                    <a:headEnd/>
                    <a:tailEnd/>
                  </a:ln>
                  <a:effectLst/>
                </p:spPr>
                <p:txBody>
                  <a:bodyPr wrap="none" anchor="ctr"/>
                  <a:lstStyle/>
                  <a:p>
                    <a:endParaRPr lang="nl-BE"/>
                  </a:p>
                </p:txBody>
              </p:sp>
              <p:sp>
                <p:nvSpPr>
                  <p:cNvPr id="501963" name="Rectangle 203"/>
                  <p:cNvSpPr>
                    <a:spLocks noChangeArrowheads="1"/>
                  </p:cNvSpPr>
                  <p:nvPr/>
                </p:nvSpPr>
                <p:spPr bwMode="auto">
                  <a:xfrm>
                    <a:off x="2844" y="1549"/>
                    <a:ext cx="149" cy="24"/>
                  </a:xfrm>
                  <a:prstGeom prst="rect">
                    <a:avLst/>
                  </a:prstGeom>
                  <a:solidFill>
                    <a:schemeClr val="accent1"/>
                  </a:solidFill>
                  <a:ln w="12700">
                    <a:solidFill>
                      <a:schemeClr val="accent1"/>
                    </a:solidFill>
                    <a:miter lim="800000"/>
                    <a:headEnd/>
                    <a:tailEnd/>
                  </a:ln>
                  <a:effectLst/>
                </p:spPr>
                <p:txBody>
                  <a:bodyPr wrap="none" anchor="ctr"/>
                  <a:lstStyle/>
                  <a:p>
                    <a:endParaRPr lang="nl-BE"/>
                  </a:p>
                </p:txBody>
              </p:sp>
              <p:sp>
                <p:nvSpPr>
                  <p:cNvPr id="501964" name="Line 204"/>
                  <p:cNvSpPr>
                    <a:spLocks noChangeShapeType="1"/>
                  </p:cNvSpPr>
                  <p:nvPr/>
                </p:nvSpPr>
                <p:spPr bwMode="auto">
                  <a:xfrm>
                    <a:off x="2840" y="1580"/>
                    <a:ext cx="157" cy="0"/>
                  </a:xfrm>
                  <a:prstGeom prst="line">
                    <a:avLst/>
                  </a:prstGeom>
                  <a:noFill/>
                  <a:ln w="12700">
                    <a:solidFill>
                      <a:schemeClr val="tx1"/>
                    </a:solidFill>
                    <a:round/>
                    <a:headEnd type="none" w="sm" len="sm"/>
                    <a:tailEnd type="none" w="sm" len="sm"/>
                  </a:ln>
                  <a:effectLst/>
                </p:spPr>
                <p:txBody>
                  <a:bodyPr/>
                  <a:lstStyle/>
                  <a:p>
                    <a:endParaRPr lang="nl-BE"/>
                  </a:p>
                </p:txBody>
              </p:sp>
              <p:sp>
                <p:nvSpPr>
                  <p:cNvPr id="501965" name="Line 205"/>
                  <p:cNvSpPr>
                    <a:spLocks noChangeShapeType="1"/>
                  </p:cNvSpPr>
                  <p:nvPr/>
                </p:nvSpPr>
                <p:spPr bwMode="auto">
                  <a:xfrm flipV="1">
                    <a:off x="2872" y="1545"/>
                    <a:ext cx="0" cy="121"/>
                  </a:xfrm>
                  <a:prstGeom prst="line">
                    <a:avLst/>
                  </a:prstGeom>
                  <a:noFill/>
                  <a:ln w="12700">
                    <a:solidFill>
                      <a:schemeClr val="tx1"/>
                    </a:solidFill>
                    <a:round/>
                    <a:headEnd type="none" w="sm" len="sm"/>
                    <a:tailEnd type="none" w="sm" len="sm"/>
                  </a:ln>
                  <a:effectLst/>
                </p:spPr>
                <p:txBody>
                  <a:bodyPr/>
                  <a:lstStyle/>
                  <a:p>
                    <a:endParaRPr lang="nl-BE"/>
                  </a:p>
                </p:txBody>
              </p:sp>
              <p:sp>
                <p:nvSpPr>
                  <p:cNvPr id="501966" name="Line 206"/>
                  <p:cNvSpPr>
                    <a:spLocks noChangeShapeType="1"/>
                  </p:cNvSpPr>
                  <p:nvPr/>
                </p:nvSpPr>
                <p:spPr bwMode="auto">
                  <a:xfrm flipV="1">
                    <a:off x="2903" y="1544"/>
                    <a:ext cx="0" cy="120"/>
                  </a:xfrm>
                  <a:prstGeom prst="line">
                    <a:avLst/>
                  </a:prstGeom>
                  <a:noFill/>
                  <a:ln w="12700">
                    <a:solidFill>
                      <a:schemeClr val="tx1"/>
                    </a:solidFill>
                    <a:round/>
                    <a:headEnd type="none" w="sm" len="sm"/>
                    <a:tailEnd type="none" w="sm" len="sm"/>
                  </a:ln>
                  <a:effectLst/>
                </p:spPr>
                <p:txBody>
                  <a:bodyPr/>
                  <a:lstStyle/>
                  <a:p>
                    <a:endParaRPr lang="nl-BE"/>
                  </a:p>
                </p:txBody>
              </p:sp>
              <p:sp>
                <p:nvSpPr>
                  <p:cNvPr id="501967" name="Line 207"/>
                  <p:cNvSpPr>
                    <a:spLocks noChangeShapeType="1"/>
                  </p:cNvSpPr>
                  <p:nvPr/>
                </p:nvSpPr>
                <p:spPr bwMode="auto">
                  <a:xfrm flipV="1">
                    <a:off x="2934" y="1544"/>
                    <a:ext cx="0" cy="120"/>
                  </a:xfrm>
                  <a:prstGeom prst="line">
                    <a:avLst/>
                  </a:prstGeom>
                  <a:noFill/>
                  <a:ln w="12700">
                    <a:solidFill>
                      <a:schemeClr val="tx1"/>
                    </a:solidFill>
                    <a:round/>
                    <a:headEnd type="none" w="sm" len="sm"/>
                    <a:tailEnd type="none" w="sm" len="sm"/>
                  </a:ln>
                  <a:effectLst/>
                </p:spPr>
                <p:txBody>
                  <a:bodyPr/>
                  <a:lstStyle/>
                  <a:p>
                    <a:endParaRPr lang="nl-BE"/>
                  </a:p>
                </p:txBody>
              </p:sp>
              <p:sp>
                <p:nvSpPr>
                  <p:cNvPr id="501968" name="Line 208"/>
                  <p:cNvSpPr>
                    <a:spLocks noChangeShapeType="1"/>
                  </p:cNvSpPr>
                  <p:nvPr/>
                </p:nvSpPr>
                <p:spPr bwMode="auto">
                  <a:xfrm flipV="1">
                    <a:off x="2967" y="1544"/>
                    <a:ext cx="0" cy="120"/>
                  </a:xfrm>
                  <a:prstGeom prst="line">
                    <a:avLst/>
                  </a:prstGeom>
                  <a:noFill/>
                  <a:ln w="12700">
                    <a:solidFill>
                      <a:schemeClr val="tx1"/>
                    </a:solidFill>
                    <a:round/>
                    <a:headEnd type="none" w="sm" len="sm"/>
                    <a:tailEnd type="none" w="sm" len="sm"/>
                  </a:ln>
                  <a:effectLst/>
                </p:spPr>
                <p:txBody>
                  <a:bodyPr/>
                  <a:lstStyle/>
                  <a:p>
                    <a:endParaRPr lang="nl-BE"/>
                  </a:p>
                </p:txBody>
              </p:sp>
              <p:sp>
                <p:nvSpPr>
                  <p:cNvPr id="501969" name="Line 209"/>
                  <p:cNvSpPr>
                    <a:spLocks noChangeShapeType="1"/>
                  </p:cNvSpPr>
                  <p:nvPr/>
                </p:nvSpPr>
                <p:spPr bwMode="auto">
                  <a:xfrm>
                    <a:off x="2840" y="1611"/>
                    <a:ext cx="157" cy="0"/>
                  </a:xfrm>
                  <a:prstGeom prst="line">
                    <a:avLst/>
                  </a:prstGeom>
                  <a:noFill/>
                  <a:ln w="12700">
                    <a:solidFill>
                      <a:schemeClr val="tx1"/>
                    </a:solidFill>
                    <a:round/>
                    <a:headEnd type="none" w="sm" len="sm"/>
                    <a:tailEnd type="none" w="sm" len="sm"/>
                  </a:ln>
                  <a:effectLst/>
                </p:spPr>
                <p:txBody>
                  <a:bodyPr/>
                  <a:lstStyle/>
                  <a:p>
                    <a:endParaRPr lang="nl-BE"/>
                  </a:p>
                </p:txBody>
              </p:sp>
              <p:sp>
                <p:nvSpPr>
                  <p:cNvPr id="501970" name="Line 210"/>
                  <p:cNvSpPr>
                    <a:spLocks noChangeShapeType="1"/>
                  </p:cNvSpPr>
                  <p:nvPr/>
                </p:nvSpPr>
                <p:spPr bwMode="auto">
                  <a:xfrm>
                    <a:off x="2842" y="1640"/>
                    <a:ext cx="156" cy="0"/>
                  </a:xfrm>
                  <a:prstGeom prst="line">
                    <a:avLst/>
                  </a:prstGeom>
                  <a:noFill/>
                  <a:ln w="12700">
                    <a:solidFill>
                      <a:schemeClr val="tx1"/>
                    </a:solidFill>
                    <a:round/>
                    <a:headEnd type="none" w="sm" len="sm"/>
                    <a:tailEnd type="none" w="sm" len="sm"/>
                  </a:ln>
                  <a:effectLst/>
                </p:spPr>
                <p:txBody>
                  <a:bodyPr/>
                  <a:lstStyle/>
                  <a:p>
                    <a:endParaRPr lang="nl-BE"/>
                  </a:p>
                </p:txBody>
              </p:sp>
            </p:grpSp>
            <p:grpSp>
              <p:nvGrpSpPr>
                <p:cNvPr id="501957" name="Group 211"/>
                <p:cNvGrpSpPr>
                  <a:grpSpLocks/>
                </p:cNvGrpSpPr>
                <p:nvPr/>
              </p:nvGrpSpPr>
              <p:grpSpPr bwMode="auto">
                <a:xfrm>
                  <a:off x="2548" y="1519"/>
                  <a:ext cx="160" cy="121"/>
                  <a:chOff x="2548" y="1519"/>
                  <a:chExt cx="160" cy="121"/>
                </a:xfrm>
              </p:grpSpPr>
              <p:sp>
                <p:nvSpPr>
                  <p:cNvPr id="501972" name="Rectangle 212"/>
                  <p:cNvSpPr>
                    <a:spLocks noChangeArrowheads="1"/>
                  </p:cNvSpPr>
                  <p:nvPr/>
                </p:nvSpPr>
                <p:spPr bwMode="auto">
                  <a:xfrm>
                    <a:off x="2549" y="1519"/>
                    <a:ext cx="155" cy="120"/>
                  </a:xfrm>
                  <a:prstGeom prst="rect">
                    <a:avLst/>
                  </a:prstGeom>
                  <a:solidFill>
                    <a:schemeClr val="hlink"/>
                  </a:solidFill>
                  <a:ln w="12700">
                    <a:solidFill>
                      <a:schemeClr val="tx1"/>
                    </a:solidFill>
                    <a:miter lim="800000"/>
                    <a:headEnd/>
                    <a:tailEnd/>
                  </a:ln>
                  <a:effectLst/>
                </p:spPr>
                <p:txBody>
                  <a:bodyPr wrap="none" anchor="ctr"/>
                  <a:lstStyle/>
                  <a:p>
                    <a:endParaRPr lang="nl-BE"/>
                  </a:p>
                </p:txBody>
              </p:sp>
              <p:sp>
                <p:nvSpPr>
                  <p:cNvPr id="501973" name="Rectangle 213"/>
                  <p:cNvSpPr>
                    <a:spLocks noChangeArrowheads="1"/>
                  </p:cNvSpPr>
                  <p:nvPr/>
                </p:nvSpPr>
                <p:spPr bwMode="auto">
                  <a:xfrm>
                    <a:off x="2553" y="1523"/>
                    <a:ext cx="150" cy="26"/>
                  </a:xfrm>
                  <a:prstGeom prst="rect">
                    <a:avLst/>
                  </a:prstGeom>
                  <a:solidFill>
                    <a:schemeClr val="accent1"/>
                  </a:solidFill>
                  <a:ln w="12700">
                    <a:solidFill>
                      <a:schemeClr val="accent1"/>
                    </a:solidFill>
                    <a:miter lim="800000"/>
                    <a:headEnd/>
                    <a:tailEnd/>
                  </a:ln>
                  <a:effectLst/>
                </p:spPr>
                <p:txBody>
                  <a:bodyPr wrap="none" anchor="ctr"/>
                  <a:lstStyle/>
                  <a:p>
                    <a:endParaRPr lang="nl-BE"/>
                  </a:p>
                </p:txBody>
              </p:sp>
              <p:sp>
                <p:nvSpPr>
                  <p:cNvPr id="501974" name="Line 214"/>
                  <p:cNvSpPr>
                    <a:spLocks noChangeShapeType="1"/>
                  </p:cNvSpPr>
                  <p:nvPr/>
                </p:nvSpPr>
                <p:spPr bwMode="auto">
                  <a:xfrm>
                    <a:off x="2549" y="1554"/>
                    <a:ext cx="158" cy="0"/>
                  </a:xfrm>
                  <a:prstGeom prst="line">
                    <a:avLst/>
                  </a:prstGeom>
                  <a:noFill/>
                  <a:ln w="12700">
                    <a:solidFill>
                      <a:schemeClr val="tx1"/>
                    </a:solidFill>
                    <a:round/>
                    <a:headEnd type="none" w="sm" len="sm"/>
                    <a:tailEnd type="none" w="sm" len="sm"/>
                  </a:ln>
                  <a:effectLst/>
                </p:spPr>
                <p:txBody>
                  <a:bodyPr/>
                  <a:lstStyle/>
                  <a:p>
                    <a:endParaRPr lang="nl-BE"/>
                  </a:p>
                </p:txBody>
              </p:sp>
              <p:sp>
                <p:nvSpPr>
                  <p:cNvPr id="501975" name="Line 215"/>
                  <p:cNvSpPr>
                    <a:spLocks noChangeShapeType="1"/>
                  </p:cNvSpPr>
                  <p:nvPr/>
                </p:nvSpPr>
                <p:spPr bwMode="auto">
                  <a:xfrm flipV="1">
                    <a:off x="2580" y="1520"/>
                    <a:ext cx="0" cy="120"/>
                  </a:xfrm>
                  <a:prstGeom prst="line">
                    <a:avLst/>
                  </a:prstGeom>
                  <a:noFill/>
                  <a:ln w="12700">
                    <a:solidFill>
                      <a:schemeClr val="tx1"/>
                    </a:solidFill>
                    <a:round/>
                    <a:headEnd type="none" w="sm" len="sm"/>
                    <a:tailEnd type="none" w="sm" len="sm"/>
                  </a:ln>
                  <a:effectLst/>
                </p:spPr>
                <p:txBody>
                  <a:bodyPr/>
                  <a:lstStyle/>
                  <a:p>
                    <a:endParaRPr lang="nl-BE"/>
                  </a:p>
                </p:txBody>
              </p:sp>
              <p:sp>
                <p:nvSpPr>
                  <p:cNvPr id="501976" name="Line 216"/>
                  <p:cNvSpPr>
                    <a:spLocks noChangeShapeType="1"/>
                  </p:cNvSpPr>
                  <p:nvPr/>
                </p:nvSpPr>
                <p:spPr bwMode="auto">
                  <a:xfrm flipV="1">
                    <a:off x="2612" y="1519"/>
                    <a:ext cx="0" cy="120"/>
                  </a:xfrm>
                  <a:prstGeom prst="line">
                    <a:avLst/>
                  </a:prstGeom>
                  <a:noFill/>
                  <a:ln w="12700">
                    <a:solidFill>
                      <a:schemeClr val="tx1"/>
                    </a:solidFill>
                    <a:round/>
                    <a:headEnd type="none" w="sm" len="sm"/>
                    <a:tailEnd type="none" w="sm" len="sm"/>
                  </a:ln>
                  <a:effectLst/>
                </p:spPr>
                <p:txBody>
                  <a:bodyPr/>
                  <a:lstStyle/>
                  <a:p>
                    <a:endParaRPr lang="nl-BE"/>
                  </a:p>
                </p:txBody>
              </p:sp>
              <p:sp>
                <p:nvSpPr>
                  <p:cNvPr id="501977" name="Line 217"/>
                  <p:cNvSpPr>
                    <a:spLocks noChangeShapeType="1"/>
                  </p:cNvSpPr>
                  <p:nvPr/>
                </p:nvSpPr>
                <p:spPr bwMode="auto">
                  <a:xfrm flipV="1">
                    <a:off x="2643" y="1519"/>
                    <a:ext cx="0" cy="120"/>
                  </a:xfrm>
                  <a:prstGeom prst="line">
                    <a:avLst/>
                  </a:prstGeom>
                  <a:noFill/>
                  <a:ln w="12700">
                    <a:solidFill>
                      <a:schemeClr val="tx1"/>
                    </a:solidFill>
                    <a:round/>
                    <a:headEnd type="none" w="sm" len="sm"/>
                    <a:tailEnd type="none" w="sm" len="sm"/>
                  </a:ln>
                  <a:effectLst/>
                </p:spPr>
                <p:txBody>
                  <a:bodyPr/>
                  <a:lstStyle/>
                  <a:p>
                    <a:endParaRPr lang="nl-BE"/>
                  </a:p>
                </p:txBody>
              </p:sp>
              <p:sp>
                <p:nvSpPr>
                  <p:cNvPr id="501978" name="Line 218"/>
                  <p:cNvSpPr>
                    <a:spLocks noChangeShapeType="1"/>
                  </p:cNvSpPr>
                  <p:nvPr/>
                </p:nvSpPr>
                <p:spPr bwMode="auto">
                  <a:xfrm flipV="1">
                    <a:off x="2675" y="1519"/>
                    <a:ext cx="0" cy="120"/>
                  </a:xfrm>
                  <a:prstGeom prst="line">
                    <a:avLst/>
                  </a:prstGeom>
                  <a:noFill/>
                  <a:ln w="12700">
                    <a:solidFill>
                      <a:schemeClr val="tx1"/>
                    </a:solidFill>
                    <a:round/>
                    <a:headEnd type="none" w="sm" len="sm"/>
                    <a:tailEnd type="none" w="sm" len="sm"/>
                  </a:ln>
                  <a:effectLst/>
                </p:spPr>
                <p:txBody>
                  <a:bodyPr/>
                  <a:lstStyle/>
                  <a:p>
                    <a:endParaRPr lang="nl-BE"/>
                  </a:p>
                </p:txBody>
              </p:sp>
              <p:sp>
                <p:nvSpPr>
                  <p:cNvPr id="501979" name="Line 219"/>
                  <p:cNvSpPr>
                    <a:spLocks noChangeShapeType="1"/>
                  </p:cNvSpPr>
                  <p:nvPr/>
                </p:nvSpPr>
                <p:spPr bwMode="auto">
                  <a:xfrm>
                    <a:off x="2548" y="1584"/>
                    <a:ext cx="159" cy="0"/>
                  </a:xfrm>
                  <a:prstGeom prst="line">
                    <a:avLst/>
                  </a:prstGeom>
                  <a:noFill/>
                  <a:ln w="12700">
                    <a:solidFill>
                      <a:schemeClr val="tx1"/>
                    </a:solidFill>
                    <a:round/>
                    <a:headEnd type="none" w="sm" len="sm"/>
                    <a:tailEnd type="none" w="sm" len="sm"/>
                  </a:ln>
                  <a:effectLst/>
                </p:spPr>
                <p:txBody>
                  <a:bodyPr/>
                  <a:lstStyle/>
                  <a:p>
                    <a:endParaRPr lang="nl-BE"/>
                  </a:p>
                </p:txBody>
              </p:sp>
              <p:sp>
                <p:nvSpPr>
                  <p:cNvPr id="501980" name="Line 220"/>
                  <p:cNvSpPr>
                    <a:spLocks noChangeShapeType="1"/>
                  </p:cNvSpPr>
                  <p:nvPr/>
                </p:nvSpPr>
                <p:spPr bwMode="auto">
                  <a:xfrm>
                    <a:off x="2551" y="1614"/>
                    <a:ext cx="157" cy="0"/>
                  </a:xfrm>
                  <a:prstGeom prst="line">
                    <a:avLst/>
                  </a:prstGeom>
                  <a:noFill/>
                  <a:ln w="12700">
                    <a:solidFill>
                      <a:schemeClr val="tx1"/>
                    </a:solidFill>
                    <a:round/>
                    <a:headEnd type="none" w="sm" len="sm"/>
                    <a:tailEnd type="none" w="sm" len="sm"/>
                  </a:ln>
                  <a:effectLst/>
                </p:spPr>
                <p:txBody>
                  <a:bodyPr/>
                  <a:lstStyle/>
                  <a:p>
                    <a:endParaRPr lang="nl-BE"/>
                  </a:p>
                </p:txBody>
              </p:sp>
            </p:grpSp>
          </p:grpSp>
          <p:sp>
            <p:nvSpPr>
              <p:cNvPr id="501981" name="Rectangle 221"/>
              <p:cNvSpPr>
                <a:spLocks noChangeArrowheads="1"/>
              </p:cNvSpPr>
              <p:nvPr/>
            </p:nvSpPr>
            <p:spPr bwMode="auto">
              <a:xfrm>
                <a:off x="2639" y="1721"/>
                <a:ext cx="200" cy="128"/>
              </a:xfrm>
              <a:prstGeom prst="rect">
                <a:avLst/>
              </a:prstGeom>
              <a:noFill/>
              <a:ln w="9525">
                <a:noFill/>
                <a:miter lim="800000"/>
                <a:headEnd/>
                <a:tailEnd/>
              </a:ln>
              <a:effectLst/>
            </p:spPr>
            <p:txBody>
              <a:bodyPr wrap="none" lIns="92075" tIns="46038" rIns="92075" bIns="46038">
                <a:spAutoFit/>
              </a:bodyPr>
              <a:lstStyle/>
              <a:p>
                <a:pPr algn="ctr" eaLnBrk="0" hangingPunct="0"/>
                <a:r>
                  <a:rPr lang="en-US" sz="2300" b="1" dirty="0"/>
                  <a:t>ETL</a:t>
                </a:r>
              </a:p>
            </p:txBody>
          </p:sp>
          <p:grpSp>
            <p:nvGrpSpPr>
              <p:cNvPr id="501961" name="Group 222"/>
              <p:cNvGrpSpPr>
                <a:grpSpLocks/>
              </p:cNvGrpSpPr>
              <p:nvPr/>
            </p:nvGrpSpPr>
            <p:grpSpPr bwMode="auto">
              <a:xfrm>
                <a:off x="2531" y="1815"/>
                <a:ext cx="483" cy="132"/>
                <a:chOff x="2531" y="1815"/>
                <a:chExt cx="483" cy="132"/>
              </a:xfrm>
            </p:grpSpPr>
            <p:grpSp>
              <p:nvGrpSpPr>
                <p:cNvPr id="501971" name="Group 223"/>
                <p:cNvGrpSpPr>
                  <a:grpSpLocks/>
                </p:cNvGrpSpPr>
                <p:nvPr/>
              </p:nvGrpSpPr>
              <p:grpSpPr bwMode="auto">
                <a:xfrm>
                  <a:off x="2531" y="1815"/>
                  <a:ext cx="100" cy="131"/>
                  <a:chOff x="2531" y="1815"/>
                  <a:chExt cx="100" cy="131"/>
                </a:xfrm>
              </p:grpSpPr>
              <p:pic>
                <p:nvPicPr>
                  <p:cNvPr id="501984" name="Picture 224"/>
                  <p:cNvPicPr>
                    <a:picLocks noChangeArrowheads="1"/>
                  </p:cNvPicPr>
                  <p:nvPr/>
                </p:nvPicPr>
                <p:blipFill>
                  <a:blip r:embed="rId7"/>
                  <a:srcRect/>
                  <a:stretch>
                    <a:fillRect/>
                  </a:stretch>
                </p:blipFill>
                <p:spPr bwMode="auto">
                  <a:xfrm>
                    <a:off x="2531" y="1815"/>
                    <a:ext cx="100" cy="131"/>
                  </a:xfrm>
                  <a:prstGeom prst="rect">
                    <a:avLst/>
                  </a:prstGeom>
                  <a:noFill/>
                  <a:ln w="9525">
                    <a:noFill/>
                    <a:miter lim="800000"/>
                    <a:headEnd/>
                    <a:tailEnd/>
                  </a:ln>
                  <a:effectLst/>
                </p:spPr>
              </p:pic>
              <p:pic>
                <p:nvPicPr>
                  <p:cNvPr id="501985" name="Picture 225"/>
                  <p:cNvPicPr>
                    <a:picLocks noChangeArrowheads="1"/>
                  </p:cNvPicPr>
                  <p:nvPr/>
                </p:nvPicPr>
                <p:blipFill>
                  <a:blip r:embed="rId8"/>
                  <a:srcRect/>
                  <a:stretch>
                    <a:fillRect/>
                  </a:stretch>
                </p:blipFill>
                <p:spPr bwMode="auto">
                  <a:xfrm>
                    <a:off x="2531" y="1815"/>
                    <a:ext cx="100" cy="131"/>
                  </a:xfrm>
                  <a:prstGeom prst="rect">
                    <a:avLst/>
                  </a:prstGeom>
                  <a:noFill/>
                  <a:ln w="9525">
                    <a:noFill/>
                    <a:miter lim="800000"/>
                    <a:headEnd/>
                    <a:tailEnd/>
                  </a:ln>
                  <a:effectLst/>
                </p:spPr>
              </p:pic>
            </p:grpSp>
            <p:grpSp>
              <p:nvGrpSpPr>
                <p:cNvPr id="501982" name="Group 226"/>
                <p:cNvGrpSpPr>
                  <a:grpSpLocks/>
                </p:cNvGrpSpPr>
                <p:nvPr/>
              </p:nvGrpSpPr>
              <p:grpSpPr bwMode="auto">
                <a:xfrm>
                  <a:off x="2915" y="1815"/>
                  <a:ext cx="99" cy="131"/>
                  <a:chOff x="2915" y="1815"/>
                  <a:chExt cx="99" cy="131"/>
                </a:xfrm>
              </p:grpSpPr>
              <p:pic>
                <p:nvPicPr>
                  <p:cNvPr id="501987" name="Picture 227"/>
                  <p:cNvPicPr>
                    <a:picLocks noChangeArrowheads="1"/>
                  </p:cNvPicPr>
                  <p:nvPr/>
                </p:nvPicPr>
                <p:blipFill>
                  <a:blip r:embed="rId9"/>
                  <a:srcRect/>
                  <a:stretch>
                    <a:fillRect/>
                  </a:stretch>
                </p:blipFill>
                <p:spPr bwMode="auto">
                  <a:xfrm>
                    <a:off x="2915" y="1815"/>
                    <a:ext cx="99" cy="131"/>
                  </a:xfrm>
                  <a:prstGeom prst="rect">
                    <a:avLst/>
                  </a:prstGeom>
                  <a:noFill/>
                  <a:ln w="9525">
                    <a:noFill/>
                    <a:miter lim="800000"/>
                    <a:headEnd/>
                    <a:tailEnd/>
                  </a:ln>
                  <a:effectLst/>
                </p:spPr>
              </p:pic>
              <p:pic>
                <p:nvPicPr>
                  <p:cNvPr id="501988" name="Picture 228"/>
                  <p:cNvPicPr>
                    <a:picLocks noChangeArrowheads="1"/>
                  </p:cNvPicPr>
                  <p:nvPr/>
                </p:nvPicPr>
                <p:blipFill>
                  <a:blip r:embed="rId10"/>
                  <a:srcRect/>
                  <a:stretch>
                    <a:fillRect/>
                  </a:stretch>
                </p:blipFill>
                <p:spPr bwMode="auto">
                  <a:xfrm>
                    <a:off x="2915" y="1815"/>
                    <a:ext cx="99" cy="131"/>
                  </a:xfrm>
                  <a:prstGeom prst="rect">
                    <a:avLst/>
                  </a:prstGeom>
                  <a:noFill/>
                  <a:ln w="9525">
                    <a:noFill/>
                    <a:miter lim="800000"/>
                    <a:headEnd/>
                    <a:tailEnd/>
                  </a:ln>
                  <a:effectLst/>
                </p:spPr>
              </p:pic>
            </p:grpSp>
            <p:grpSp>
              <p:nvGrpSpPr>
                <p:cNvPr id="501983" name="Group 229"/>
                <p:cNvGrpSpPr>
                  <a:grpSpLocks/>
                </p:cNvGrpSpPr>
                <p:nvPr/>
              </p:nvGrpSpPr>
              <p:grpSpPr bwMode="auto">
                <a:xfrm>
                  <a:off x="2636" y="1864"/>
                  <a:ext cx="280" cy="83"/>
                  <a:chOff x="2636" y="1864"/>
                  <a:chExt cx="280" cy="83"/>
                </a:xfrm>
              </p:grpSpPr>
              <p:sp>
                <p:nvSpPr>
                  <p:cNvPr id="501990" name="Freeform 230"/>
                  <p:cNvSpPr>
                    <a:spLocks/>
                  </p:cNvSpPr>
                  <p:nvPr/>
                </p:nvSpPr>
                <p:spPr bwMode="auto">
                  <a:xfrm>
                    <a:off x="2636" y="1873"/>
                    <a:ext cx="17" cy="17"/>
                  </a:xfrm>
                  <a:custGeom>
                    <a:avLst/>
                    <a:gdLst/>
                    <a:ahLst/>
                    <a:cxnLst>
                      <a:cxn ang="0">
                        <a:pos x="1" y="0"/>
                      </a:cxn>
                      <a:cxn ang="0">
                        <a:pos x="0" y="8"/>
                      </a:cxn>
                      <a:cxn ang="0">
                        <a:pos x="3" y="16"/>
                      </a:cxn>
                      <a:cxn ang="0">
                        <a:pos x="16" y="9"/>
                      </a:cxn>
                      <a:cxn ang="0">
                        <a:pos x="1" y="0"/>
                      </a:cxn>
                    </a:cxnLst>
                    <a:rect l="0" t="0" r="r" b="b"/>
                    <a:pathLst>
                      <a:path w="17" h="17">
                        <a:moveTo>
                          <a:pt x="1" y="0"/>
                        </a:moveTo>
                        <a:lnTo>
                          <a:pt x="0" y="8"/>
                        </a:lnTo>
                        <a:lnTo>
                          <a:pt x="3" y="16"/>
                        </a:lnTo>
                        <a:lnTo>
                          <a:pt x="16" y="9"/>
                        </a:lnTo>
                        <a:lnTo>
                          <a:pt x="1" y="0"/>
                        </a:lnTo>
                      </a:path>
                    </a:pathLst>
                  </a:custGeom>
                  <a:solidFill>
                    <a:srgbClr val="730000"/>
                  </a:solidFill>
                  <a:ln w="9525" cap="rnd">
                    <a:noFill/>
                    <a:round/>
                    <a:headEnd type="none" w="sm" len="sm"/>
                    <a:tailEnd type="none" w="sm" len="sm"/>
                  </a:ln>
                  <a:effectLst/>
                </p:spPr>
                <p:txBody>
                  <a:bodyPr/>
                  <a:lstStyle/>
                  <a:p>
                    <a:endParaRPr lang="nl-BE"/>
                  </a:p>
                </p:txBody>
              </p:sp>
              <p:sp>
                <p:nvSpPr>
                  <p:cNvPr id="501991" name="Freeform 231"/>
                  <p:cNvSpPr>
                    <a:spLocks/>
                  </p:cNvSpPr>
                  <p:nvPr/>
                </p:nvSpPr>
                <p:spPr bwMode="auto">
                  <a:xfrm>
                    <a:off x="2636" y="1870"/>
                    <a:ext cx="277" cy="77"/>
                  </a:xfrm>
                  <a:custGeom>
                    <a:avLst/>
                    <a:gdLst/>
                    <a:ahLst/>
                    <a:cxnLst>
                      <a:cxn ang="0">
                        <a:pos x="195" y="56"/>
                      </a:cxn>
                      <a:cxn ang="0">
                        <a:pos x="178" y="58"/>
                      </a:cxn>
                      <a:cxn ang="0">
                        <a:pos x="161" y="59"/>
                      </a:cxn>
                      <a:cxn ang="0">
                        <a:pos x="145" y="59"/>
                      </a:cxn>
                      <a:cxn ang="0">
                        <a:pos x="130" y="58"/>
                      </a:cxn>
                      <a:cxn ang="0">
                        <a:pos x="114" y="56"/>
                      </a:cxn>
                      <a:cxn ang="0">
                        <a:pos x="101" y="55"/>
                      </a:cxn>
                      <a:cxn ang="0">
                        <a:pos x="88" y="52"/>
                      </a:cxn>
                      <a:cxn ang="0">
                        <a:pos x="74" y="49"/>
                      </a:cxn>
                      <a:cxn ang="0">
                        <a:pos x="62" y="46"/>
                      </a:cxn>
                      <a:cxn ang="0">
                        <a:pos x="50" y="43"/>
                      </a:cxn>
                      <a:cxn ang="0">
                        <a:pos x="39" y="38"/>
                      </a:cxn>
                      <a:cxn ang="0">
                        <a:pos x="30" y="32"/>
                      </a:cxn>
                      <a:cxn ang="0">
                        <a:pos x="20" y="27"/>
                      </a:cxn>
                      <a:cxn ang="0">
                        <a:pos x="13" y="21"/>
                      </a:cxn>
                      <a:cxn ang="0">
                        <a:pos x="5" y="15"/>
                      </a:cxn>
                      <a:cxn ang="0">
                        <a:pos x="0" y="8"/>
                      </a:cxn>
                      <a:cxn ang="0">
                        <a:pos x="7" y="5"/>
                      </a:cxn>
                      <a:cxn ang="0">
                        <a:pos x="14" y="9"/>
                      </a:cxn>
                      <a:cxn ang="0">
                        <a:pos x="23" y="13"/>
                      </a:cxn>
                      <a:cxn ang="0">
                        <a:pos x="31" y="17"/>
                      </a:cxn>
                      <a:cxn ang="0">
                        <a:pos x="42" y="20"/>
                      </a:cxn>
                      <a:cxn ang="0">
                        <a:pos x="52" y="23"/>
                      </a:cxn>
                      <a:cxn ang="0">
                        <a:pos x="62" y="26"/>
                      </a:cxn>
                      <a:cxn ang="0">
                        <a:pos x="74" y="28"/>
                      </a:cxn>
                      <a:cxn ang="0">
                        <a:pos x="86" y="30"/>
                      </a:cxn>
                      <a:cxn ang="0">
                        <a:pos x="99" y="30"/>
                      </a:cxn>
                      <a:cxn ang="0">
                        <a:pos x="113" y="30"/>
                      </a:cxn>
                      <a:cxn ang="0">
                        <a:pos x="126" y="30"/>
                      </a:cxn>
                      <a:cxn ang="0">
                        <a:pos x="141" y="29"/>
                      </a:cxn>
                      <a:cxn ang="0">
                        <a:pos x="155" y="29"/>
                      </a:cxn>
                      <a:cxn ang="0">
                        <a:pos x="171" y="26"/>
                      </a:cxn>
                      <a:cxn ang="0">
                        <a:pos x="187" y="25"/>
                      </a:cxn>
                      <a:cxn ang="0">
                        <a:pos x="204" y="22"/>
                      </a:cxn>
                      <a:cxn ang="0">
                        <a:pos x="208" y="0"/>
                      </a:cxn>
                      <a:cxn ang="0">
                        <a:pos x="276" y="25"/>
                      </a:cxn>
                      <a:cxn ang="0">
                        <a:pos x="192" y="76"/>
                      </a:cxn>
                      <a:cxn ang="0">
                        <a:pos x="195" y="56"/>
                      </a:cxn>
                    </a:cxnLst>
                    <a:rect l="0" t="0" r="r" b="b"/>
                    <a:pathLst>
                      <a:path w="277" h="77">
                        <a:moveTo>
                          <a:pt x="195" y="56"/>
                        </a:moveTo>
                        <a:lnTo>
                          <a:pt x="178" y="58"/>
                        </a:lnTo>
                        <a:lnTo>
                          <a:pt x="161" y="59"/>
                        </a:lnTo>
                        <a:lnTo>
                          <a:pt x="145" y="59"/>
                        </a:lnTo>
                        <a:lnTo>
                          <a:pt x="130" y="58"/>
                        </a:lnTo>
                        <a:lnTo>
                          <a:pt x="114" y="56"/>
                        </a:lnTo>
                        <a:lnTo>
                          <a:pt x="101" y="55"/>
                        </a:lnTo>
                        <a:lnTo>
                          <a:pt x="88" y="52"/>
                        </a:lnTo>
                        <a:lnTo>
                          <a:pt x="74" y="49"/>
                        </a:lnTo>
                        <a:lnTo>
                          <a:pt x="62" y="46"/>
                        </a:lnTo>
                        <a:lnTo>
                          <a:pt x="50" y="43"/>
                        </a:lnTo>
                        <a:lnTo>
                          <a:pt x="39" y="38"/>
                        </a:lnTo>
                        <a:lnTo>
                          <a:pt x="30" y="32"/>
                        </a:lnTo>
                        <a:lnTo>
                          <a:pt x="20" y="27"/>
                        </a:lnTo>
                        <a:lnTo>
                          <a:pt x="13" y="21"/>
                        </a:lnTo>
                        <a:lnTo>
                          <a:pt x="5" y="15"/>
                        </a:lnTo>
                        <a:lnTo>
                          <a:pt x="0" y="8"/>
                        </a:lnTo>
                        <a:lnTo>
                          <a:pt x="7" y="5"/>
                        </a:lnTo>
                        <a:lnTo>
                          <a:pt x="14" y="9"/>
                        </a:lnTo>
                        <a:lnTo>
                          <a:pt x="23" y="13"/>
                        </a:lnTo>
                        <a:lnTo>
                          <a:pt x="31" y="17"/>
                        </a:lnTo>
                        <a:lnTo>
                          <a:pt x="42" y="20"/>
                        </a:lnTo>
                        <a:lnTo>
                          <a:pt x="52" y="23"/>
                        </a:lnTo>
                        <a:lnTo>
                          <a:pt x="62" y="26"/>
                        </a:lnTo>
                        <a:lnTo>
                          <a:pt x="74" y="28"/>
                        </a:lnTo>
                        <a:lnTo>
                          <a:pt x="86" y="30"/>
                        </a:lnTo>
                        <a:lnTo>
                          <a:pt x="99" y="30"/>
                        </a:lnTo>
                        <a:lnTo>
                          <a:pt x="113" y="30"/>
                        </a:lnTo>
                        <a:lnTo>
                          <a:pt x="126" y="30"/>
                        </a:lnTo>
                        <a:lnTo>
                          <a:pt x="141" y="29"/>
                        </a:lnTo>
                        <a:lnTo>
                          <a:pt x="155" y="29"/>
                        </a:lnTo>
                        <a:lnTo>
                          <a:pt x="171" y="26"/>
                        </a:lnTo>
                        <a:lnTo>
                          <a:pt x="187" y="25"/>
                        </a:lnTo>
                        <a:lnTo>
                          <a:pt x="204" y="22"/>
                        </a:lnTo>
                        <a:lnTo>
                          <a:pt x="208" y="0"/>
                        </a:lnTo>
                        <a:lnTo>
                          <a:pt x="276" y="25"/>
                        </a:lnTo>
                        <a:lnTo>
                          <a:pt x="192" y="76"/>
                        </a:lnTo>
                        <a:lnTo>
                          <a:pt x="195" y="56"/>
                        </a:lnTo>
                      </a:path>
                    </a:pathLst>
                  </a:custGeom>
                  <a:solidFill>
                    <a:srgbClr val="730000"/>
                  </a:solidFill>
                  <a:ln w="9525" cap="rnd">
                    <a:noFill/>
                    <a:round/>
                    <a:headEnd type="none" w="sm" len="sm"/>
                    <a:tailEnd type="none" w="sm" len="sm"/>
                  </a:ln>
                  <a:effectLst/>
                </p:spPr>
                <p:txBody>
                  <a:bodyPr/>
                  <a:lstStyle/>
                  <a:p>
                    <a:endParaRPr lang="nl-BE"/>
                  </a:p>
                </p:txBody>
              </p:sp>
              <p:sp>
                <p:nvSpPr>
                  <p:cNvPr id="501992" name="Freeform 232"/>
                  <p:cNvSpPr>
                    <a:spLocks/>
                  </p:cNvSpPr>
                  <p:nvPr/>
                </p:nvSpPr>
                <p:spPr bwMode="auto">
                  <a:xfrm>
                    <a:off x="2828" y="1889"/>
                    <a:ext cx="88" cy="58"/>
                  </a:xfrm>
                  <a:custGeom>
                    <a:avLst/>
                    <a:gdLst/>
                    <a:ahLst/>
                    <a:cxnLst>
                      <a:cxn ang="0">
                        <a:pos x="87" y="0"/>
                      </a:cxn>
                      <a:cxn ang="0">
                        <a:pos x="85" y="6"/>
                      </a:cxn>
                      <a:cxn ang="0">
                        <a:pos x="0" y="57"/>
                      </a:cxn>
                      <a:cxn ang="0">
                        <a:pos x="2" y="49"/>
                      </a:cxn>
                      <a:cxn ang="0">
                        <a:pos x="87" y="0"/>
                      </a:cxn>
                    </a:cxnLst>
                    <a:rect l="0" t="0" r="r" b="b"/>
                    <a:pathLst>
                      <a:path w="88" h="58">
                        <a:moveTo>
                          <a:pt x="87" y="0"/>
                        </a:moveTo>
                        <a:lnTo>
                          <a:pt x="85" y="6"/>
                        </a:lnTo>
                        <a:lnTo>
                          <a:pt x="0" y="57"/>
                        </a:lnTo>
                        <a:lnTo>
                          <a:pt x="2" y="49"/>
                        </a:lnTo>
                        <a:lnTo>
                          <a:pt x="87" y="0"/>
                        </a:lnTo>
                      </a:path>
                    </a:pathLst>
                  </a:custGeom>
                  <a:gradFill rotWithShape="0">
                    <a:gsLst>
                      <a:gs pos="0">
                        <a:srgbClr val="A60000"/>
                      </a:gs>
                      <a:gs pos="50000">
                        <a:srgbClr val="A60000">
                          <a:gamma/>
                          <a:tint val="80000"/>
                          <a:invGamma/>
                        </a:srgbClr>
                      </a:gs>
                      <a:gs pos="100000">
                        <a:srgbClr val="A60000"/>
                      </a:gs>
                    </a:gsLst>
                    <a:lin ang="2700000" scaled="1"/>
                  </a:gradFill>
                  <a:ln w="9525" cap="rnd">
                    <a:noFill/>
                    <a:round/>
                    <a:headEnd type="none" w="sm" len="sm"/>
                    <a:tailEnd type="none" w="sm" len="sm"/>
                  </a:ln>
                  <a:effectLst/>
                </p:spPr>
                <p:txBody>
                  <a:bodyPr/>
                  <a:lstStyle/>
                  <a:p>
                    <a:endParaRPr lang="nl-BE"/>
                  </a:p>
                </p:txBody>
              </p:sp>
              <p:sp>
                <p:nvSpPr>
                  <p:cNvPr id="501993" name="Freeform 233"/>
                  <p:cNvSpPr>
                    <a:spLocks/>
                  </p:cNvSpPr>
                  <p:nvPr/>
                </p:nvSpPr>
                <p:spPr bwMode="auto">
                  <a:xfrm>
                    <a:off x="2638" y="1864"/>
                    <a:ext cx="278" cy="76"/>
                  </a:xfrm>
                  <a:custGeom>
                    <a:avLst/>
                    <a:gdLst/>
                    <a:ahLst/>
                    <a:cxnLst>
                      <a:cxn ang="0">
                        <a:pos x="196" y="56"/>
                      </a:cxn>
                      <a:cxn ang="0">
                        <a:pos x="179" y="57"/>
                      </a:cxn>
                      <a:cxn ang="0">
                        <a:pos x="162" y="58"/>
                      </a:cxn>
                      <a:cxn ang="0">
                        <a:pos x="147" y="58"/>
                      </a:cxn>
                      <a:cxn ang="0">
                        <a:pos x="131" y="57"/>
                      </a:cxn>
                      <a:cxn ang="0">
                        <a:pos x="115" y="56"/>
                      </a:cxn>
                      <a:cxn ang="0">
                        <a:pos x="101" y="54"/>
                      </a:cxn>
                      <a:cxn ang="0">
                        <a:pos x="88" y="51"/>
                      </a:cxn>
                      <a:cxn ang="0">
                        <a:pos x="75" y="48"/>
                      </a:cxn>
                      <a:cxn ang="0">
                        <a:pos x="62" y="45"/>
                      </a:cxn>
                      <a:cxn ang="0">
                        <a:pos x="50" y="41"/>
                      </a:cxn>
                      <a:cxn ang="0">
                        <a:pos x="39" y="37"/>
                      </a:cxn>
                      <a:cxn ang="0">
                        <a:pos x="30" y="31"/>
                      </a:cxn>
                      <a:cxn ang="0">
                        <a:pos x="21" y="27"/>
                      </a:cxn>
                      <a:cxn ang="0">
                        <a:pos x="13" y="20"/>
                      </a:cxn>
                      <a:cxn ang="0">
                        <a:pos x="6" y="15"/>
                      </a:cxn>
                      <a:cxn ang="0">
                        <a:pos x="0" y="8"/>
                      </a:cxn>
                      <a:cxn ang="0">
                        <a:pos x="7" y="4"/>
                      </a:cxn>
                      <a:cxn ang="0">
                        <a:pos x="15" y="9"/>
                      </a:cxn>
                      <a:cxn ang="0">
                        <a:pos x="22" y="13"/>
                      </a:cxn>
                      <a:cxn ang="0">
                        <a:pos x="32" y="17"/>
                      </a:cxn>
                      <a:cxn ang="0">
                        <a:pos x="41" y="20"/>
                      </a:cxn>
                      <a:cxn ang="0">
                        <a:pos x="53" y="22"/>
                      </a:cxn>
                      <a:cxn ang="0">
                        <a:pos x="63" y="25"/>
                      </a:cxn>
                      <a:cxn ang="0">
                        <a:pos x="75" y="28"/>
                      </a:cxn>
                      <a:cxn ang="0">
                        <a:pos x="87" y="29"/>
                      </a:cxn>
                      <a:cxn ang="0">
                        <a:pos x="100" y="30"/>
                      </a:cxn>
                      <a:cxn ang="0">
                        <a:pos x="113" y="30"/>
                      </a:cxn>
                      <a:cxn ang="0">
                        <a:pos x="127" y="30"/>
                      </a:cxn>
                      <a:cxn ang="0">
                        <a:pos x="141" y="29"/>
                      </a:cxn>
                      <a:cxn ang="0">
                        <a:pos x="156" y="28"/>
                      </a:cxn>
                      <a:cxn ang="0">
                        <a:pos x="172" y="26"/>
                      </a:cxn>
                      <a:cxn ang="0">
                        <a:pos x="188" y="24"/>
                      </a:cxn>
                      <a:cxn ang="0">
                        <a:pos x="204" y="21"/>
                      </a:cxn>
                      <a:cxn ang="0">
                        <a:pos x="209" y="0"/>
                      </a:cxn>
                      <a:cxn ang="0">
                        <a:pos x="277" y="25"/>
                      </a:cxn>
                      <a:cxn ang="0">
                        <a:pos x="192" y="75"/>
                      </a:cxn>
                      <a:cxn ang="0">
                        <a:pos x="196" y="56"/>
                      </a:cxn>
                    </a:cxnLst>
                    <a:rect l="0" t="0" r="r" b="b"/>
                    <a:pathLst>
                      <a:path w="278" h="76">
                        <a:moveTo>
                          <a:pt x="196" y="56"/>
                        </a:moveTo>
                        <a:lnTo>
                          <a:pt x="179" y="57"/>
                        </a:lnTo>
                        <a:lnTo>
                          <a:pt x="162" y="58"/>
                        </a:lnTo>
                        <a:lnTo>
                          <a:pt x="147" y="58"/>
                        </a:lnTo>
                        <a:lnTo>
                          <a:pt x="131" y="57"/>
                        </a:lnTo>
                        <a:lnTo>
                          <a:pt x="115" y="56"/>
                        </a:lnTo>
                        <a:lnTo>
                          <a:pt x="101" y="54"/>
                        </a:lnTo>
                        <a:lnTo>
                          <a:pt x="88" y="51"/>
                        </a:lnTo>
                        <a:lnTo>
                          <a:pt x="75" y="48"/>
                        </a:lnTo>
                        <a:lnTo>
                          <a:pt x="62" y="45"/>
                        </a:lnTo>
                        <a:lnTo>
                          <a:pt x="50" y="41"/>
                        </a:lnTo>
                        <a:lnTo>
                          <a:pt x="39" y="37"/>
                        </a:lnTo>
                        <a:lnTo>
                          <a:pt x="30" y="31"/>
                        </a:lnTo>
                        <a:lnTo>
                          <a:pt x="21" y="27"/>
                        </a:lnTo>
                        <a:lnTo>
                          <a:pt x="13" y="20"/>
                        </a:lnTo>
                        <a:lnTo>
                          <a:pt x="6" y="15"/>
                        </a:lnTo>
                        <a:lnTo>
                          <a:pt x="0" y="8"/>
                        </a:lnTo>
                        <a:lnTo>
                          <a:pt x="7" y="4"/>
                        </a:lnTo>
                        <a:lnTo>
                          <a:pt x="15" y="9"/>
                        </a:lnTo>
                        <a:lnTo>
                          <a:pt x="22" y="13"/>
                        </a:lnTo>
                        <a:lnTo>
                          <a:pt x="32" y="17"/>
                        </a:lnTo>
                        <a:lnTo>
                          <a:pt x="41" y="20"/>
                        </a:lnTo>
                        <a:lnTo>
                          <a:pt x="53" y="22"/>
                        </a:lnTo>
                        <a:lnTo>
                          <a:pt x="63" y="25"/>
                        </a:lnTo>
                        <a:lnTo>
                          <a:pt x="75" y="28"/>
                        </a:lnTo>
                        <a:lnTo>
                          <a:pt x="87" y="29"/>
                        </a:lnTo>
                        <a:lnTo>
                          <a:pt x="100" y="30"/>
                        </a:lnTo>
                        <a:lnTo>
                          <a:pt x="113" y="30"/>
                        </a:lnTo>
                        <a:lnTo>
                          <a:pt x="127" y="30"/>
                        </a:lnTo>
                        <a:lnTo>
                          <a:pt x="141" y="29"/>
                        </a:lnTo>
                        <a:lnTo>
                          <a:pt x="156" y="28"/>
                        </a:lnTo>
                        <a:lnTo>
                          <a:pt x="172" y="26"/>
                        </a:lnTo>
                        <a:lnTo>
                          <a:pt x="188" y="24"/>
                        </a:lnTo>
                        <a:lnTo>
                          <a:pt x="204" y="21"/>
                        </a:lnTo>
                        <a:lnTo>
                          <a:pt x="209" y="0"/>
                        </a:lnTo>
                        <a:lnTo>
                          <a:pt x="277" y="25"/>
                        </a:lnTo>
                        <a:lnTo>
                          <a:pt x="192" y="75"/>
                        </a:lnTo>
                        <a:lnTo>
                          <a:pt x="196" y="56"/>
                        </a:lnTo>
                      </a:path>
                    </a:pathLst>
                  </a:custGeom>
                  <a:gradFill rotWithShape="0">
                    <a:gsLst>
                      <a:gs pos="0">
                        <a:srgbClr val="FF0000">
                          <a:gamma/>
                          <a:tint val="89804"/>
                          <a:invGamma/>
                        </a:srgbClr>
                      </a:gs>
                      <a:gs pos="100000">
                        <a:srgbClr val="FF0000"/>
                      </a:gs>
                    </a:gsLst>
                    <a:lin ang="0" scaled="1"/>
                  </a:gradFill>
                  <a:ln w="9525" cap="rnd">
                    <a:noFill/>
                    <a:round/>
                    <a:headEnd type="none" w="sm" len="sm"/>
                    <a:tailEnd type="none" w="sm" len="sm"/>
                  </a:ln>
                  <a:effectLst/>
                </p:spPr>
                <p:txBody>
                  <a:bodyPr/>
                  <a:lstStyle/>
                  <a:p>
                    <a:endParaRPr lang="nl-BE"/>
                  </a:p>
                </p:txBody>
              </p:sp>
            </p:grpSp>
          </p:grpSp>
          <p:sp>
            <p:nvSpPr>
              <p:cNvPr id="501994" name="Rectangle 234"/>
              <p:cNvSpPr>
                <a:spLocks noChangeArrowheads="1"/>
              </p:cNvSpPr>
              <p:nvPr/>
            </p:nvSpPr>
            <p:spPr bwMode="auto">
              <a:xfrm>
                <a:off x="2603" y="2014"/>
                <a:ext cx="271" cy="128"/>
              </a:xfrm>
              <a:prstGeom prst="rect">
                <a:avLst/>
              </a:prstGeom>
              <a:noFill/>
              <a:ln w="9525">
                <a:noFill/>
                <a:miter lim="800000"/>
                <a:headEnd/>
                <a:tailEnd/>
              </a:ln>
              <a:effectLst/>
            </p:spPr>
            <p:txBody>
              <a:bodyPr wrap="none" lIns="92075" tIns="46038" rIns="92075" bIns="46038">
                <a:spAutoFit/>
              </a:bodyPr>
              <a:lstStyle/>
              <a:p>
                <a:pPr algn="ctr" eaLnBrk="0" hangingPunct="0"/>
                <a:r>
                  <a:rPr lang="en-US" sz="2300" b="1" dirty="0"/>
                  <a:t>OLAP</a:t>
                </a:r>
              </a:p>
            </p:txBody>
          </p:sp>
          <p:pic>
            <p:nvPicPr>
              <p:cNvPr id="501995" name="Picture 235"/>
              <p:cNvPicPr>
                <a:picLocks noChangeArrowheads="1"/>
              </p:cNvPicPr>
              <p:nvPr/>
            </p:nvPicPr>
            <p:blipFill>
              <a:blip r:embed="rId11"/>
              <a:srcRect/>
              <a:stretch>
                <a:fillRect/>
              </a:stretch>
            </p:blipFill>
            <p:spPr bwMode="auto">
              <a:xfrm>
                <a:off x="2711" y="2127"/>
                <a:ext cx="123" cy="116"/>
              </a:xfrm>
              <a:prstGeom prst="rect">
                <a:avLst/>
              </a:prstGeom>
              <a:noFill/>
              <a:ln w="9525">
                <a:noFill/>
                <a:miter lim="800000"/>
                <a:headEnd/>
                <a:tailEnd/>
              </a:ln>
              <a:effectLst/>
            </p:spPr>
          </p:pic>
          <p:sp>
            <p:nvSpPr>
              <p:cNvPr id="501996" name="Rectangle 236"/>
              <p:cNvSpPr>
                <a:spLocks noChangeArrowheads="1"/>
              </p:cNvSpPr>
              <p:nvPr/>
            </p:nvSpPr>
            <p:spPr bwMode="auto">
              <a:xfrm>
                <a:off x="2488" y="2311"/>
                <a:ext cx="499" cy="128"/>
              </a:xfrm>
              <a:prstGeom prst="rect">
                <a:avLst/>
              </a:prstGeom>
              <a:noFill/>
              <a:ln w="9525">
                <a:noFill/>
                <a:miter lim="800000"/>
                <a:headEnd/>
                <a:tailEnd/>
              </a:ln>
              <a:effectLst/>
            </p:spPr>
            <p:txBody>
              <a:bodyPr wrap="none" lIns="92075" tIns="46038" rIns="92075" bIns="46038">
                <a:spAutoFit/>
              </a:bodyPr>
              <a:lstStyle/>
              <a:p>
                <a:pPr algn="ctr" eaLnBrk="0" hangingPunct="0"/>
                <a:r>
                  <a:rPr lang="en-US" sz="2300" b="1" dirty="0"/>
                  <a:t>Data Mining</a:t>
                </a:r>
              </a:p>
            </p:txBody>
          </p:sp>
          <p:grpSp>
            <p:nvGrpSpPr>
              <p:cNvPr id="501986" name="Group 237"/>
              <p:cNvGrpSpPr>
                <a:grpSpLocks/>
              </p:cNvGrpSpPr>
              <p:nvPr/>
            </p:nvGrpSpPr>
            <p:grpSpPr bwMode="auto">
              <a:xfrm>
                <a:off x="2663" y="2412"/>
                <a:ext cx="218" cy="155"/>
                <a:chOff x="2663" y="2412"/>
                <a:chExt cx="218" cy="155"/>
              </a:xfrm>
            </p:grpSpPr>
            <p:grpSp>
              <p:nvGrpSpPr>
                <p:cNvPr id="501989" name="Group 238"/>
                <p:cNvGrpSpPr>
                  <a:grpSpLocks/>
                </p:cNvGrpSpPr>
                <p:nvPr/>
              </p:nvGrpSpPr>
              <p:grpSpPr bwMode="auto">
                <a:xfrm>
                  <a:off x="2684" y="2441"/>
                  <a:ext cx="197" cy="126"/>
                  <a:chOff x="2684" y="2441"/>
                  <a:chExt cx="197" cy="126"/>
                </a:xfrm>
              </p:grpSpPr>
              <p:sp>
                <p:nvSpPr>
                  <p:cNvPr id="501999" name="Line 239"/>
                  <p:cNvSpPr>
                    <a:spLocks noChangeShapeType="1"/>
                  </p:cNvSpPr>
                  <p:nvPr/>
                </p:nvSpPr>
                <p:spPr bwMode="auto">
                  <a:xfrm>
                    <a:off x="2684" y="2474"/>
                    <a:ext cx="194" cy="0"/>
                  </a:xfrm>
                  <a:prstGeom prst="line">
                    <a:avLst/>
                  </a:prstGeom>
                  <a:noFill/>
                  <a:ln w="12700">
                    <a:solidFill>
                      <a:schemeClr val="tx1"/>
                    </a:solidFill>
                    <a:round/>
                    <a:headEnd type="none" w="sm" len="sm"/>
                    <a:tailEnd type="none" w="sm" len="sm"/>
                  </a:ln>
                  <a:effectLst/>
                </p:spPr>
                <p:txBody>
                  <a:bodyPr/>
                  <a:lstStyle/>
                  <a:p>
                    <a:endParaRPr lang="nl-BE"/>
                  </a:p>
                </p:txBody>
              </p:sp>
              <p:sp>
                <p:nvSpPr>
                  <p:cNvPr id="502000" name="Line 240"/>
                  <p:cNvSpPr>
                    <a:spLocks noChangeShapeType="1"/>
                  </p:cNvSpPr>
                  <p:nvPr/>
                </p:nvSpPr>
                <p:spPr bwMode="auto">
                  <a:xfrm flipV="1">
                    <a:off x="2686" y="2441"/>
                    <a:ext cx="25" cy="33"/>
                  </a:xfrm>
                  <a:prstGeom prst="line">
                    <a:avLst/>
                  </a:prstGeom>
                  <a:noFill/>
                  <a:ln w="12700">
                    <a:solidFill>
                      <a:schemeClr val="tx1"/>
                    </a:solidFill>
                    <a:round/>
                    <a:headEnd type="none" w="sm" len="sm"/>
                    <a:tailEnd type="none" w="sm" len="sm"/>
                  </a:ln>
                  <a:effectLst/>
                </p:spPr>
                <p:txBody>
                  <a:bodyPr/>
                  <a:lstStyle/>
                  <a:p>
                    <a:endParaRPr lang="nl-BE"/>
                  </a:p>
                </p:txBody>
              </p:sp>
              <p:sp>
                <p:nvSpPr>
                  <p:cNvPr id="502001" name="Line 241"/>
                  <p:cNvSpPr>
                    <a:spLocks noChangeShapeType="1"/>
                  </p:cNvSpPr>
                  <p:nvPr/>
                </p:nvSpPr>
                <p:spPr bwMode="auto">
                  <a:xfrm flipH="1" flipV="1">
                    <a:off x="2687" y="2474"/>
                    <a:ext cx="97" cy="92"/>
                  </a:xfrm>
                  <a:prstGeom prst="line">
                    <a:avLst/>
                  </a:prstGeom>
                  <a:noFill/>
                  <a:ln w="12700">
                    <a:solidFill>
                      <a:schemeClr val="tx1"/>
                    </a:solidFill>
                    <a:round/>
                    <a:headEnd type="none" w="sm" len="sm"/>
                    <a:tailEnd type="none" w="sm" len="sm"/>
                  </a:ln>
                  <a:effectLst/>
                </p:spPr>
                <p:txBody>
                  <a:bodyPr/>
                  <a:lstStyle/>
                  <a:p>
                    <a:endParaRPr lang="nl-BE"/>
                  </a:p>
                </p:txBody>
              </p:sp>
              <p:sp>
                <p:nvSpPr>
                  <p:cNvPr id="502002" name="Line 242"/>
                  <p:cNvSpPr>
                    <a:spLocks noChangeShapeType="1"/>
                  </p:cNvSpPr>
                  <p:nvPr/>
                </p:nvSpPr>
                <p:spPr bwMode="auto">
                  <a:xfrm flipH="1" flipV="1">
                    <a:off x="2852" y="2442"/>
                    <a:ext cx="26" cy="32"/>
                  </a:xfrm>
                  <a:prstGeom prst="line">
                    <a:avLst/>
                  </a:prstGeom>
                  <a:noFill/>
                  <a:ln w="12700">
                    <a:solidFill>
                      <a:schemeClr val="tx1"/>
                    </a:solidFill>
                    <a:round/>
                    <a:headEnd type="none" w="sm" len="sm"/>
                    <a:tailEnd type="none" w="sm" len="sm"/>
                  </a:ln>
                  <a:effectLst/>
                </p:spPr>
                <p:txBody>
                  <a:bodyPr/>
                  <a:lstStyle/>
                  <a:p>
                    <a:endParaRPr lang="nl-BE"/>
                  </a:p>
                </p:txBody>
              </p:sp>
              <p:sp>
                <p:nvSpPr>
                  <p:cNvPr id="502003" name="Line 243"/>
                  <p:cNvSpPr>
                    <a:spLocks noChangeShapeType="1"/>
                  </p:cNvSpPr>
                  <p:nvPr/>
                </p:nvSpPr>
                <p:spPr bwMode="auto">
                  <a:xfrm>
                    <a:off x="2713" y="2442"/>
                    <a:ext cx="140" cy="0"/>
                  </a:xfrm>
                  <a:prstGeom prst="line">
                    <a:avLst/>
                  </a:prstGeom>
                  <a:noFill/>
                  <a:ln w="12700">
                    <a:solidFill>
                      <a:schemeClr val="tx1"/>
                    </a:solidFill>
                    <a:round/>
                    <a:headEnd type="none" w="sm" len="sm"/>
                    <a:tailEnd type="none" w="sm" len="sm"/>
                  </a:ln>
                  <a:effectLst/>
                </p:spPr>
                <p:txBody>
                  <a:bodyPr/>
                  <a:lstStyle/>
                  <a:p>
                    <a:endParaRPr lang="nl-BE"/>
                  </a:p>
                </p:txBody>
              </p:sp>
              <p:sp>
                <p:nvSpPr>
                  <p:cNvPr id="502004" name="Line 244"/>
                  <p:cNvSpPr>
                    <a:spLocks noChangeShapeType="1"/>
                  </p:cNvSpPr>
                  <p:nvPr/>
                </p:nvSpPr>
                <p:spPr bwMode="auto">
                  <a:xfrm flipV="1">
                    <a:off x="2784" y="2474"/>
                    <a:ext cx="97" cy="92"/>
                  </a:xfrm>
                  <a:prstGeom prst="line">
                    <a:avLst/>
                  </a:prstGeom>
                  <a:noFill/>
                  <a:ln w="12700">
                    <a:solidFill>
                      <a:schemeClr val="tx1"/>
                    </a:solidFill>
                    <a:round/>
                    <a:headEnd type="none" w="sm" len="sm"/>
                    <a:tailEnd type="none" w="sm" len="sm"/>
                  </a:ln>
                  <a:effectLst/>
                </p:spPr>
                <p:txBody>
                  <a:bodyPr/>
                  <a:lstStyle/>
                  <a:p>
                    <a:endParaRPr lang="nl-BE"/>
                  </a:p>
                </p:txBody>
              </p:sp>
              <p:sp>
                <p:nvSpPr>
                  <p:cNvPr id="502005" name="Line 245"/>
                  <p:cNvSpPr>
                    <a:spLocks noChangeShapeType="1"/>
                  </p:cNvSpPr>
                  <p:nvPr/>
                </p:nvSpPr>
                <p:spPr bwMode="auto">
                  <a:xfrm>
                    <a:off x="2697" y="2459"/>
                    <a:ext cx="169" cy="0"/>
                  </a:xfrm>
                  <a:prstGeom prst="line">
                    <a:avLst/>
                  </a:prstGeom>
                  <a:noFill/>
                  <a:ln w="12700">
                    <a:solidFill>
                      <a:schemeClr val="tx1"/>
                    </a:solidFill>
                    <a:round/>
                    <a:headEnd type="none" w="sm" len="sm"/>
                    <a:tailEnd type="none" w="sm" len="sm"/>
                  </a:ln>
                  <a:effectLst/>
                </p:spPr>
                <p:txBody>
                  <a:bodyPr/>
                  <a:lstStyle/>
                  <a:p>
                    <a:endParaRPr lang="nl-BE"/>
                  </a:p>
                </p:txBody>
              </p:sp>
              <p:sp>
                <p:nvSpPr>
                  <p:cNvPr id="502006" name="Line 246"/>
                  <p:cNvSpPr>
                    <a:spLocks noChangeShapeType="1"/>
                  </p:cNvSpPr>
                  <p:nvPr/>
                </p:nvSpPr>
                <p:spPr bwMode="auto">
                  <a:xfrm>
                    <a:off x="2783" y="2474"/>
                    <a:ext cx="0" cy="93"/>
                  </a:xfrm>
                  <a:prstGeom prst="line">
                    <a:avLst/>
                  </a:prstGeom>
                  <a:noFill/>
                  <a:ln w="12700">
                    <a:solidFill>
                      <a:schemeClr val="tx1"/>
                    </a:solidFill>
                    <a:round/>
                    <a:headEnd type="none" w="sm" len="sm"/>
                    <a:tailEnd type="none" w="sm" len="sm"/>
                  </a:ln>
                  <a:effectLst/>
                </p:spPr>
                <p:txBody>
                  <a:bodyPr/>
                  <a:lstStyle/>
                  <a:p>
                    <a:endParaRPr lang="nl-BE"/>
                  </a:p>
                </p:txBody>
              </p:sp>
              <p:sp>
                <p:nvSpPr>
                  <p:cNvPr id="502007" name="Line 247"/>
                  <p:cNvSpPr>
                    <a:spLocks noChangeShapeType="1"/>
                  </p:cNvSpPr>
                  <p:nvPr/>
                </p:nvSpPr>
                <p:spPr bwMode="auto">
                  <a:xfrm>
                    <a:off x="2729" y="2474"/>
                    <a:ext cx="55" cy="93"/>
                  </a:xfrm>
                  <a:prstGeom prst="line">
                    <a:avLst/>
                  </a:prstGeom>
                  <a:noFill/>
                  <a:ln w="12700">
                    <a:solidFill>
                      <a:schemeClr val="tx1"/>
                    </a:solidFill>
                    <a:round/>
                    <a:headEnd type="none" w="sm" len="sm"/>
                    <a:tailEnd type="none" w="sm" len="sm"/>
                  </a:ln>
                  <a:effectLst/>
                </p:spPr>
                <p:txBody>
                  <a:bodyPr/>
                  <a:lstStyle/>
                  <a:p>
                    <a:endParaRPr lang="nl-BE"/>
                  </a:p>
                </p:txBody>
              </p:sp>
              <p:sp>
                <p:nvSpPr>
                  <p:cNvPr id="502008" name="Line 248"/>
                  <p:cNvSpPr>
                    <a:spLocks noChangeShapeType="1"/>
                  </p:cNvSpPr>
                  <p:nvPr/>
                </p:nvSpPr>
                <p:spPr bwMode="auto">
                  <a:xfrm flipH="1">
                    <a:off x="2782" y="2474"/>
                    <a:ext cx="54" cy="93"/>
                  </a:xfrm>
                  <a:prstGeom prst="line">
                    <a:avLst/>
                  </a:prstGeom>
                  <a:noFill/>
                  <a:ln w="12700">
                    <a:solidFill>
                      <a:schemeClr val="tx1"/>
                    </a:solidFill>
                    <a:round/>
                    <a:headEnd type="none" w="sm" len="sm"/>
                    <a:tailEnd type="none" w="sm" len="sm"/>
                  </a:ln>
                  <a:effectLst/>
                </p:spPr>
                <p:txBody>
                  <a:bodyPr/>
                  <a:lstStyle/>
                  <a:p>
                    <a:endParaRPr lang="nl-BE"/>
                  </a:p>
                </p:txBody>
              </p:sp>
              <p:sp>
                <p:nvSpPr>
                  <p:cNvPr id="502009" name="Line 249"/>
                  <p:cNvSpPr>
                    <a:spLocks noChangeShapeType="1"/>
                  </p:cNvSpPr>
                  <p:nvPr/>
                </p:nvSpPr>
                <p:spPr bwMode="auto">
                  <a:xfrm>
                    <a:off x="2716" y="2443"/>
                    <a:ext cx="63" cy="28"/>
                  </a:xfrm>
                  <a:prstGeom prst="line">
                    <a:avLst/>
                  </a:prstGeom>
                  <a:noFill/>
                  <a:ln w="12700">
                    <a:solidFill>
                      <a:schemeClr val="tx1"/>
                    </a:solidFill>
                    <a:round/>
                    <a:headEnd type="none" w="sm" len="sm"/>
                    <a:tailEnd type="none" w="sm" len="sm"/>
                  </a:ln>
                  <a:effectLst/>
                </p:spPr>
                <p:txBody>
                  <a:bodyPr/>
                  <a:lstStyle/>
                  <a:p>
                    <a:endParaRPr lang="nl-BE"/>
                  </a:p>
                </p:txBody>
              </p:sp>
              <p:sp>
                <p:nvSpPr>
                  <p:cNvPr id="502010" name="Line 250"/>
                  <p:cNvSpPr>
                    <a:spLocks noChangeShapeType="1"/>
                  </p:cNvSpPr>
                  <p:nvPr/>
                </p:nvSpPr>
                <p:spPr bwMode="auto">
                  <a:xfrm flipH="1">
                    <a:off x="2784" y="2444"/>
                    <a:ext cx="66" cy="28"/>
                  </a:xfrm>
                  <a:prstGeom prst="line">
                    <a:avLst/>
                  </a:prstGeom>
                  <a:noFill/>
                  <a:ln w="12700">
                    <a:solidFill>
                      <a:schemeClr val="tx1"/>
                    </a:solidFill>
                    <a:round/>
                    <a:headEnd type="none" w="sm" len="sm"/>
                    <a:tailEnd type="none" w="sm" len="sm"/>
                  </a:ln>
                  <a:effectLst/>
                </p:spPr>
                <p:txBody>
                  <a:bodyPr/>
                  <a:lstStyle/>
                  <a:p>
                    <a:endParaRPr lang="nl-BE"/>
                  </a:p>
                </p:txBody>
              </p:sp>
              <p:sp>
                <p:nvSpPr>
                  <p:cNvPr id="502011" name="Line 251"/>
                  <p:cNvSpPr>
                    <a:spLocks noChangeShapeType="1"/>
                  </p:cNvSpPr>
                  <p:nvPr/>
                </p:nvSpPr>
                <p:spPr bwMode="auto">
                  <a:xfrm flipV="1">
                    <a:off x="2731" y="2442"/>
                    <a:ext cx="51" cy="32"/>
                  </a:xfrm>
                  <a:prstGeom prst="line">
                    <a:avLst/>
                  </a:prstGeom>
                  <a:noFill/>
                  <a:ln w="12700">
                    <a:solidFill>
                      <a:schemeClr val="tx1"/>
                    </a:solidFill>
                    <a:round/>
                    <a:headEnd type="none" w="sm" len="sm"/>
                    <a:tailEnd type="none" w="sm" len="sm"/>
                  </a:ln>
                  <a:effectLst/>
                </p:spPr>
                <p:txBody>
                  <a:bodyPr/>
                  <a:lstStyle/>
                  <a:p>
                    <a:endParaRPr lang="nl-BE"/>
                  </a:p>
                </p:txBody>
              </p:sp>
              <p:sp>
                <p:nvSpPr>
                  <p:cNvPr id="502012" name="Line 252"/>
                  <p:cNvSpPr>
                    <a:spLocks noChangeShapeType="1"/>
                  </p:cNvSpPr>
                  <p:nvPr/>
                </p:nvSpPr>
                <p:spPr bwMode="auto">
                  <a:xfrm flipH="1" flipV="1">
                    <a:off x="2782" y="2442"/>
                    <a:ext cx="51" cy="32"/>
                  </a:xfrm>
                  <a:prstGeom prst="line">
                    <a:avLst/>
                  </a:prstGeom>
                  <a:noFill/>
                  <a:ln w="12700">
                    <a:solidFill>
                      <a:schemeClr val="tx1"/>
                    </a:solidFill>
                    <a:round/>
                    <a:headEnd type="none" w="sm" len="sm"/>
                    <a:tailEnd type="none" w="sm" len="sm"/>
                  </a:ln>
                  <a:effectLst/>
                </p:spPr>
                <p:txBody>
                  <a:bodyPr/>
                  <a:lstStyle/>
                  <a:p>
                    <a:endParaRPr lang="nl-BE"/>
                  </a:p>
                </p:txBody>
              </p:sp>
              <p:sp>
                <p:nvSpPr>
                  <p:cNvPr id="502013" name="Line 253"/>
                  <p:cNvSpPr>
                    <a:spLocks noChangeShapeType="1"/>
                  </p:cNvSpPr>
                  <p:nvPr/>
                </p:nvSpPr>
                <p:spPr bwMode="auto">
                  <a:xfrm>
                    <a:off x="2698" y="2459"/>
                    <a:ext cx="31" cy="13"/>
                  </a:xfrm>
                  <a:prstGeom prst="line">
                    <a:avLst/>
                  </a:prstGeom>
                  <a:noFill/>
                  <a:ln w="12700">
                    <a:solidFill>
                      <a:schemeClr val="tx1"/>
                    </a:solidFill>
                    <a:round/>
                    <a:headEnd type="none" w="sm" len="sm"/>
                    <a:tailEnd type="none" w="sm" len="sm"/>
                  </a:ln>
                  <a:effectLst/>
                </p:spPr>
                <p:txBody>
                  <a:bodyPr/>
                  <a:lstStyle/>
                  <a:p>
                    <a:endParaRPr lang="nl-BE"/>
                  </a:p>
                </p:txBody>
              </p:sp>
              <p:sp>
                <p:nvSpPr>
                  <p:cNvPr id="502014" name="Line 254"/>
                  <p:cNvSpPr>
                    <a:spLocks noChangeShapeType="1"/>
                  </p:cNvSpPr>
                  <p:nvPr/>
                </p:nvSpPr>
                <p:spPr bwMode="auto">
                  <a:xfrm flipH="1">
                    <a:off x="2833" y="2459"/>
                    <a:ext cx="31" cy="15"/>
                  </a:xfrm>
                  <a:prstGeom prst="line">
                    <a:avLst/>
                  </a:prstGeom>
                  <a:noFill/>
                  <a:ln w="12700">
                    <a:solidFill>
                      <a:schemeClr val="tx1"/>
                    </a:solidFill>
                    <a:round/>
                    <a:headEnd type="none" w="sm" len="sm"/>
                    <a:tailEnd type="none" w="sm" len="sm"/>
                  </a:ln>
                  <a:effectLst/>
                </p:spPr>
                <p:txBody>
                  <a:bodyPr/>
                  <a:lstStyle/>
                  <a:p>
                    <a:endParaRPr lang="nl-BE"/>
                  </a:p>
                </p:txBody>
              </p:sp>
              <p:sp>
                <p:nvSpPr>
                  <p:cNvPr id="502015" name="Line 255"/>
                  <p:cNvSpPr>
                    <a:spLocks noChangeShapeType="1"/>
                  </p:cNvSpPr>
                  <p:nvPr/>
                </p:nvSpPr>
                <p:spPr bwMode="auto">
                  <a:xfrm flipH="1">
                    <a:off x="2731" y="2476"/>
                    <a:ext cx="1" cy="37"/>
                  </a:xfrm>
                  <a:prstGeom prst="line">
                    <a:avLst/>
                  </a:prstGeom>
                  <a:noFill/>
                  <a:ln w="12700">
                    <a:solidFill>
                      <a:schemeClr val="tx1"/>
                    </a:solidFill>
                    <a:round/>
                    <a:headEnd type="none" w="sm" len="sm"/>
                    <a:tailEnd type="none" w="sm" len="sm"/>
                  </a:ln>
                  <a:effectLst/>
                </p:spPr>
                <p:txBody>
                  <a:bodyPr/>
                  <a:lstStyle/>
                  <a:p>
                    <a:endParaRPr lang="nl-BE"/>
                  </a:p>
                </p:txBody>
              </p:sp>
              <p:sp>
                <p:nvSpPr>
                  <p:cNvPr id="502016" name="Line 256"/>
                  <p:cNvSpPr>
                    <a:spLocks noChangeShapeType="1"/>
                  </p:cNvSpPr>
                  <p:nvPr/>
                </p:nvSpPr>
                <p:spPr bwMode="auto">
                  <a:xfrm>
                    <a:off x="2837" y="2477"/>
                    <a:ext cx="0" cy="39"/>
                  </a:xfrm>
                  <a:prstGeom prst="line">
                    <a:avLst/>
                  </a:prstGeom>
                  <a:noFill/>
                  <a:ln w="12700">
                    <a:solidFill>
                      <a:schemeClr val="tx1"/>
                    </a:solidFill>
                    <a:round/>
                    <a:headEnd type="none" w="sm" len="sm"/>
                    <a:tailEnd type="none" w="sm" len="sm"/>
                  </a:ln>
                  <a:effectLst/>
                </p:spPr>
                <p:txBody>
                  <a:bodyPr/>
                  <a:lstStyle/>
                  <a:p>
                    <a:endParaRPr lang="nl-BE"/>
                  </a:p>
                </p:txBody>
              </p:sp>
              <p:sp>
                <p:nvSpPr>
                  <p:cNvPr id="502017" name="Line 257"/>
                  <p:cNvSpPr>
                    <a:spLocks noChangeShapeType="1"/>
                  </p:cNvSpPr>
                  <p:nvPr/>
                </p:nvSpPr>
                <p:spPr bwMode="auto">
                  <a:xfrm>
                    <a:off x="2731" y="2474"/>
                    <a:ext cx="37" cy="42"/>
                  </a:xfrm>
                  <a:prstGeom prst="line">
                    <a:avLst/>
                  </a:prstGeom>
                  <a:noFill/>
                  <a:ln w="12700">
                    <a:solidFill>
                      <a:schemeClr val="tx1"/>
                    </a:solidFill>
                    <a:round/>
                    <a:headEnd type="none" w="sm" len="sm"/>
                    <a:tailEnd type="none" w="sm" len="sm"/>
                  </a:ln>
                  <a:effectLst/>
                </p:spPr>
                <p:txBody>
                  <a:bodyPr/>
                  <a:lstStyle/>
                  <a:p>
                    <a:endParaRPr lang="nl-BE"/>
                  </a:p>
                </p:txBody>
              </p:sp>
              <p:sp>
                <p:nvSpPr>
                  <p:cNvPr id="502018" name="Line 258"/>
                  <p:cNvSpPr>
                    <a:spLocks noChangeShapeType="1"/>
                  </p:cNvSpPr>
                  <p:nvPr/>
                </p:nvSpPr>
                <p:spPr bwMode="auto">
                  <a:xfrm flipH="1">
                    <a:off x="2768" y="2474"/>
                    <a:ext cx="14" cy="42"/>
                  </a:xfrm>
                  <a:prstGeom prst="line">
                    <a:avLst/>
                  </a:prstGeom>
                  <a:noFill/>
                  <a:ln w="12700">
                    <a:solidFill>
                      <a:schemeClr val="tx1"/>
                    </a:solidFill>
                    <a:round/>
                    <a:headEnd type="none" w="sm" len="sm"/>
                    <a:tailEnd type="none" w="sm" len="sm"/>
                  </a:ln>
                  <a:effectLst/>
                </p:spPr>
                <p:txBody>
                  <a:bodyPr/>
                  <a:lstStyle/>
                  <a:p>
                    <a:endParaRPr lang="nl-BE"/>
                  </a:p>
                </p:txBody>
              </p:sp>
              <p:grpSp>
                <p:nvGrpSpPr>
                  <p:cNvPr id="501997" name="Group 259"/>
                  <p:cNvGrpSpPr>
                    <a:grpSpLocks/>
                  </p:cNvGrpSpPr>
                  <p:nvPr/>
                </p:nvGrpSpPr>
                <p:grpSpPr bwMode="auto">
                  <a:xfrm>
                    <a:off x="2782" y="2475"/>
                    <a:ext cx="51" cy="43"/>
                    <a:chOff x="2782" y="2475"/>
                    <a:chExt cx="51" cy="43"/>
                  </a:xfrm>
                </p:grpSpPr>
                <p:sp>
                  <p:nvSpPr>
                    <p:cNvPr id="502020" name="Line 260"/>
                    <p:cNvSpPr>
                      <a:spLocks noChangeShapeType="1"/>
                    </p:cNvSpPr>
                    <p:nvPr/>
                  </p:nvSpPr>
                  <p:spPr bwMode="auto">
                    <a:xfrm flipH="1">
                      <a:off x="2796" y="2475"/>
                      <a:ext cx="37" cy="43"/>
                    </a:xfrm>
                    <a:prstGeom prst="line">
                      <a:avLst/>
                    </a:prstGeom>
                    <a:noFill/>
                    <a:ln w="12700">
                      <a:solidFill>
                        <a:schemeClr val="tx1"/>
                      </a:solidFill>
                      <a:round/>
                      <a:headEnd type="none" w="sm" len="sm"/>
                      <a:tailEnd type="none" w="sm" len="sm"/>
                    </a:ln>
                    <a:effectLst/>
                  </p:spPr>
                  <p:txBody>
                    <a:bodyPr/>
                    <a:lstStyle/>
                    <a:p>
                      <a:endParaRPr lang="nl-BE"/>
                    </a:p>
                  </p:txBody>
                </p:sp>
                <p:sp>
                  <p:nvSpPr>
                    <p:cNvPr id="502021" name="Line 261"/>
                    <p:cNvSpPr>
                      <a:spLocks noChangeShapeType="1"/>
                    </p:cNvSpPr>
                    <p:nvPr/>
                  </p:nvSpPr>
                  <p:spPr bwMode="auto">
                    <a:xfrm>
                      <a:off x="2782" y="2475"/>
                      <a:ext cx="14" cy="43"/>
                    </a:xfrm>
                    <a:prstGeom prst="line">
                      <a:avLst/>
                    </a:prstGeom>
                    <a:noFill/>
                    <a:ln w="12700">
                      <a:solidFill>
                        <a:schemeClr val="tx1"/>
                      </a:solidFill>
                      <a:round/>
                      <a:headEnd type="none" w="sm" len="sm"/>
                      <a:tailEnd type="none" w="sm" len="sm"/>
                    </a:ln>
                    <a:effectLst/>
                  </p:spPr>
                  <p:txBody>
                    <a:bodyPr/>
                    <a:lstStyle/>
                    <a:p>
                      <a:endParaRPr lang="nl-BE"/>
                    </a:p>
                  </p:txBody>
                </p:sp>
              </p:grpSp>
            </p:grpSp>
            <p:sp>
              <p:nvSpPr>
                <p:cNvPr id="502022" name="Line 262"/>
                <p:cNvSpPr>
                  <a:spLocks noChangeShapeType="1"/>
                </p:cNvSpPr>
                <p:nvPr/>
              </p:nvSpPr>
              <p:spPr bwMode="auto">
                <a:xfrm flipH="1">
                  <a:off x="2663" y="2449"/>
                  <a:ext cx="33" cy="0"/>
                </a:xfrm>
                <a:prstGeom prst="line">
                  <a:avLst/>
                </a:prstGeom>
                <a:noFill/>
                <a:ln w="12700">
                  <a:solidFill>
                    <a:schemeClr val="tx1"/>
                  </a:solidFill>
                  <a:round/>
                  <a:headEnd type="none" w="sm" len="sm"/>
                  <a:tailEnd type="none" w="sm" len="sm"/>
                </a:ln>
                <a:effectLst/>
              </p:spPr>
              <p:txBody>
                <a:bodyPr/>
                <a:lstStyle/>
                <a:p>
                  <a:endParaRPr lang="nl-BE"/>
                </a:p>
              </p:txBody>
            </p:sp>
            <p:sp>
              <p:nvSpPr>
                <p:cNvPr id="502023" name="Line 263"/>
                <p:cNvSpPr>
                  <a:spLocks noChangeShapeType="1"/>
                </p:cNvSpPr>
                <p:nvPr/>
              </p:nvSpPr>
              <p:spPr bwMode="auto">
                <a:xfrm flipV="1">
                  <a:off x="2729" y="2416"/>
                  <a:ext cx="21" cy="18"/>
                </a:xfrm>
                <a:prstGeom prst="line">
                  <a:avLst/>
                </a:prstGeom>
                <a:noFill/>
                <a:ln w="12700">
                  <a:solidFill>
                    <a:schemeClr val="tx1"/>
                  </a:solidFill>
                  <a:round/>
                  <a:headEnd type="none" w="sm" len="sm"/>
                  <a:tailEnd type="none" w="sm" len="sm"/>
                </a:ln>
                <a:effectLst/>
              </p:spPr>
              <p:txBody>
                <a:bodyPr/>
                <a:lstStyle/>
                <a:p>
                  <a:endParaRPr lang="nl-BE"/>
                </a:p>
              </p:txBody>
            </p:sp>
            <p:sp>
              <p:nvSpPr>
                <p:cNvPr id="502024" name="Line 264"/>
                <p:cNvSpPr>
                  <a:spLocks noChangeShapeType="1"/>
                </p:cNvSpPr>
                <p:nvPr/>
              </p:nvSpPr>
              <p:spPr bwMode="auto">
                <a:xfrm flipH="1" flipV="1">
                  <a:off x="2709" y="2412"/>
                  <a:ext cx="5" cy="20"/>
                </a:xfrm>
                <a:prstGeom prst="line">
                  <a:avLst/>
                </a:prstGeom>
                <a:noFill/>
                <a:ln w="12700">
                  <a:solidFill>
                    <a:schemeClr val="tx1"/>
                  </a:solidFill>
                  <a:round/>
                  <a:headEnd type="none" w="sm" len="sm"/>
                  <a:tailEnd type="none" w="sm" len="sm"/>
                </a:ln>
                <a:effectLst/>
              </p:spPr>
              <p:txBody>
                <a:bodyPr/>
                <a:lstStyle/>
                <a:p>
                  <a:endParaRPr lang="nl-BE"/>
                </a:p>
              </p:txBody>
            </p:sp>
            <p:sp>
              <p:nvSpPr>
                <p:cNvPr id="502025" name="Line 265"/>
                <p:cNvSpPr>
                  <a:spLocks noChangeShapeType="1"/>
                </p:cNvSpPr>
                <p:nvPr/>
              </p:nvSpPr>
              <p:spPr bwMode="auto">
                <a:xfrm flipH="1" flipV="1">
                  <a:off x="2677" y="2425"/>
                  <a:ext cx="24" cy="16"/>
                </a:xfrm>
                <a:prstGeom prst="line">
                  <a:avLst/>
                </a:prstGeom>
                <a:noFill/>
                <a:ln w="12700">
                  <a:solidFill>
                    <a:schemeClr val="tx1"/>
                  </a:solidFill>
                  <a:round/>
                  <a:headEnd type="none" w="sm" len="sm"/>
                  <a:tailEnd type="none" w="sm" len="sm"/>
                </a:ln>
                <a:effectLst/>
              </p:spPr>
              <p:txBody>
                <a:bodyPr/>
                <a:lstStyle/>
                <a:p>
                  <a:endParaRPr lang="nl-BE"/>
                </a:p>
              </p:txBody>
            </p:sp>
          </p:grpSp>
        </p:grpSp>
        <p:sp>
          <p:nvSpPr>
            <p:cNvPr id="502026" name="Rectangle 266"/>
            <p:cNvSpPr>
              <a:spLocks noChangeArrowheads="1"/>
            </p:cNvSpPr>
            <p:nvPr/>
          </p:nvSpPr>
          <p:spPr bwMode="auto">
            <a:xfrm>
              <a:off x="2337" y="1035"/>
              <a:ext cx="871" cy="238"/>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4800" b="1" dirty="0">
                  <a:effectLst>
                    <a:outerShdw blurRad="38100" dist="38100" dir="2700000" algn="tl">
                      <a:srgbClr val="000000"/>
                    </a:outerShdw>
                  </a:effectLst>
                </a:rPr>
                <a:t>Oracle9</a:t>
              </a:r>
              <a:r>
                <a:rPr lang="en-US" sz="4800" b="1" i="1" dirty="0">
                  <a:effectLst>
                    <a:outerShdw blurRad="38100" dist="38100" dir="2700000" algn="tl">
                      <a:srgbClr val="000000"/>
                    </a:outerShdw>
                  </a:effectLst>
                  <a:latin typeface="Times New Roman" pitchFamily="18" charset="0"/>
                </a:rPr>
                <a:t>i</a:t>
              </a: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7362" name="Picture 2"/>
          <p:cNvPicPr>
            <a:picLocks noChangeAspect="1" noChangeArrowheads="1"/>
          </p:cNvPicPr>
          <p:nvPr/>
        </p:nvPicPr>
        <p:blipFill>
          <a:blip r:embed="rId2"/>
          <a:srcRect/>
          <a:stretch>
            <a:fillRect/>
          </a:stretch>
        </p:blipFill>
        <p:spPr bwMode="auto">
          <a:xfrm>
            <a:off x="0" y="0"/>
            <a:ext cx="21383625" cy="15119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0" y="-398982"/>
            <a:ext cx="21383625" cy="1844422"/>
          </a:xfrm>
          <a:noFill/>
          <a:ln/>
        </p:spPr>
        <p:txBody>
          <a:bodyPr anchor="b"/>
          <a:lstStyle/>
          <a:p>
            <a:pPr algn="ctr"/>
            <a:r>
              <a:rPr lang="en-US" sz="8200" dirty="0"/>
              <a:t>Platform for Business Intelligence: ETL</a:t>
            </a:r>
          </a:p>
        </p:txBody>
      </p:sp>
      <p:sp>
        <p:nvSpPr>
          <p:cNvPr id="503811" name="Rectangle 3"/>
          <p:cNvSpPr>
            <a:spLocks noChangeArrowheads="1"/>
          </p:cNvSpPr>
          <p:nvPr/>
        </p:nvSpPr>
        <p:spPr bwMode="auto">
          <a:xfrm>
            <a:off x="2253451" y="3450851"/>
            <a:ext cx="6834591" cy="9687584"/>
          </a:xfrm>
          <a:prstGeom prst="rect">
            <a:avLst/>
          </a:prstGeom>
          <a:gradFill rotWithShape="0">
            <a:gsLst>
              <a:gs pos="0">
                <a:srgbClr val="FF0033"/>
              </a:gs>
              <a:gs pos="100000">
                <a:srgbClr val="FF0033">
                  <a:gamma/>
                  <a:shade val="69804"/>
                  <a:invGamma/>
                </a:srgbClr>
              </a:gs>
            </a:gsLst>
            <a:lin ang="2700000" scaled="1"/>
          </a:gradFill>
          <a:ln w="12700">
            <a:solidFill>
              <a:schemeClr val="hlink"/>
            </a:solidFill>
            <a:miter lim="800000"/>
            <a:headEnd/>
            <a:tailEnd/>
          </a:ln>
          <a:effectLst/>
        </p:spPr>
        <p:txBody>
          <a:bodyPr wrap="none" lIns="208584" tIns="104292" rIns="208584" bIns="104292" anchor="ctr"/>
          <a:lstStyle/>
          <a:p>
            <a:endParaRPr lang="nl-BE"/>
          </a:p>
        </p:txBody>
      </p:sp>
      <p:grpSp>
        <p:nvGrpSpPr>
          <p:cNvPr id="2" name="Group 4"/>
          <p:cNvGrpSpPr>
            <a:grpSpLocks/>
          </p:cNvGrpSpPr>
          <p:nvPr/>
        </p:nvGrpSpPr>
        <p:grpSpPr bwMode="auto">
          <a:xfrm>
            <a:off x="2825164" y="3912833"/>
            <a:ext cx="5847084" cy="7902660"/>
            <a:chOff x="761" y="1118"/>
            <a:chExt cx="1575" cy="2258"/>
          </a:xfrm>
        </p:grpSpPr>
        <p:grpSp>
          <p:nvGrpSpPr>
            <p:cNvPr id="3" name="Group 5"/>
            <p:cNvGrpSpPr>
              <a:grpSpLocks/>
            </p:cNvGrpSpPr>
            <p:nvPr/>
          </p:nvGrpSpPr>
          <p:grpSpPr bwMode="auto">
            <a:xfrm>
              <a:off x="761" y="1118"/>
              <a:ext cx="1574" cy="563"/>
              <a:chOff x="761" y="1118"/>
              <a:chExt cx="1574" cy="563"/>
            </a:xfrm>
          </p:grpSpPr>
          <p:sp>
            <p:nvSpPr>
              <p:cNvPr id="503814" name="Rectangle 6"/>
              <p:cNvSpPr>
                <a:spLocks noChangeArrowheads="1"/>
              </p:cNvSpPr>
              <p:nvPr/>
            </p:nvSpPr>
            <p:spPr bwMode="auto">
              <a:xfrm>
                <a:off x="761" y="1118"/>
                <a:ext cx="1574" cy="563"/>
              </a:xfrm>
              <a:prstGeom prst="rect">
                <a:avLst/>
              </a:prstGeom>
              <a:gradFill rotWithShape="0">
                <a:gsLst>
                  <a:gs pos="0">
                    <a:srgbClr val="000066"/>
                  </a:gs>
                  <a:gs pos="100000">
                    <a:srgbClr val="000066">
                      <a:gamma/>
                      <a:shade val="49804"/>
                      <a:invGamma/>
                    </a:srgbClr>
                  </a:gs>
                </a:gsLst>
                <a:lin ang="2700000" scaled="1"/>
              </a:gradFill>
              <a:ln w="12700">
                <a:solidFill>
                  <a:schemeClr val="tx1"/>
                </a:solidFill>
                <a:miter lim="800000"/>
                <a:headEnd/>
                <a:tailEnd/>
              </a:ln>
              <a:effectLst/>
            </p:spPr>
            <p:txBody>
              <a:bodyPr wrap="none" anchor="ctr"/>
              <a:lstStyle/>
              <a:p>
                <a:endParaRPr lang="nl-BE"/>
              </a:p>
            </p:txBody>
          </p:sp>
          <p:sp>
            <p:nvSpPr>
              <p:cNvPr id="503815" name="Rectangle 7"/>
              <p:cNvSpPr>
                <a:spLocks noChangeArrowheads="1"/>
              </p:cNvSpPr>
              <p:nvPr/>
            </p:nvSpPr>
            <p:spPr bwMode="auto">
              <a:xfrm>
                <a:off x="1061" y="1136"/>
                <a:ext cx="865" cy="145"/>
              </a:xfrm>
              <a:prstGeom prst="rect">
                <a:avLst/>
              </a:prstGeom>
              <a:noFill/>
              <a:ln w="9525">
                <a:noFill/>
                <a:miter lim="800000"/>
                <a:headEnd/>
                <a:tailEnd/>
              </a:ln>
              <a:effectLst/>
            </p:spPr>
            <p:txBody>
              <a:bodyPr wrap="none" lIns="92075" tIns="46038" rIns="92075" bIns="46038">
                <a:spAutoFit/>
              </a:bodyPr>
              <a:lstStyle/>
              <a:p>
                <a:pPr eaLnBrk="0" hangingPunct="0"/>
                <a:r>
                  <a:rPr lang="en-US" sz="2700" b="1" dirty="0"/>
                  <a:t>Data Warehousing</a:t>
                </a:r>
              </a:p>
            </p:txBody>
          </p:sp>
          <p:grpSp>
            <p:nvGrpSpPr>
              <p:cNvPr id="4" name="Group 8"/>
              <p:cNvGrpSpPr>
                <a:grpSpLocks/>
              </p:cNvGrpSpPr>
              <p:nvPr/>
            </p:nvGrpSpPr>
            <p:grpSpPr bwMode="auto">
              <a:xfrm>
                <a:off x="1146" y="1329"/>
                <a:ext cx="806" cy="281"/>
                <a:chOff x="1146" y="1329"/>
                <a:chExt cx="806" cy="281"/>
              </a:xfrm>
            </p:grpSpPr>
            <p:sp>
              <p:nvSpPr>
                <p:cNvPr id="503817" name="Line 9"/>
                <p:cNvSpPr>
                  <a:spLocks noChangeShapeType="1"/>
                </p:cNvSpPr>
                <p:nvPr/>
              </p:nvSpPr>
              <p:spPr bwMode="auto">
                <a:xfrm>
                  <a:off x="1434" y="1362"/>
                  <a:ext cx="119" cy="0"/>
                </a:xfrm>
                <a:prstGeom prst="line">
                  <a:avLst/>
                </a:prstGeom>
                <a:noFill/>
                <a:ln w="12700">
                  <a:solidFill>
                    <a:schemeClr val="tx1"/>
                  </a:solidFill>
                  <a:round/>
                  <a:headEnd type="none" w="sm" len="sm"/>
                  <a:tailEnd type="none" w="sm" len="sm"/>
                </a:ln>
                <a:effectLst/>
              </p:spPr>
              <p:txBody>
                <a:bodyPr/>
                <a:lstStyle/>
                <a:p>
                  <a:endParaRPr lang="nl-BE"/>
                </a:p>
              </p:txBody>
            </p:sp>
            <p:sp>
              <p:nvSpPr>
                <p:cNvPr id="503818" name="Line 10"/>
                <p:cNvSpPr>
                  <a:spLocks noChangeShapeType="1"/>
                </p:cNvSpPr>
                <p:nvPr/>
              </p:nvSpPr>
              <p:spPr bwMode="auto">
                <a:xfrm>
                  <a:off x="1556" y="1546"/>
                  <a:ext cx="118" cy="0"/>
                </a:xfrm>
                <a:prstGeom prst="line">
                  <a:avLst/>
                </a:prstGeom>
                <a:noFill/>
                <a:ln w="12700">
                  <a:solidFill>
                    <a:schemeClr val="tx1"/>
                  </a:solidFill>
                  <a:round/>
                  <a:headEnd type="none" w="sm" len="sm"/>
                  <a:tailEnd type="none" w="sm" len="sm"/>
                </a:ln>
                <a:effectLst/>
              </p:spPr>
              <p:txBody>
                <a:bodyPr/>
                <a:lstStyle/>
                <a:p>
                  <a:endParaRPr lang="nl-BE"/>
                </a:p>
              </p:txBody>
            </p:sp>
            <p:sp>
              <p:nvSpPr>
                <p:cNvPr id="503819" name="Line 11"/>
                <p:cNvSpPr>
                  <a:spLocks noChangeShapeType="1"/>
                </p:cNvSpPr>
                <p:nvPr/>
              </p:nvSpPr>
              <p:spPr bwMode="auto">
                <a:xfrm>
                  <a:off x="1553" y="1369"/>
                  <a:ext cx="0" cy="181"/>
                </a:xfrm>
                <a:prstGeom prst="line">
                  <a:avLst/>
                </a:prstGeom>
                <a:noFill/>
                <a:ln w="12700">
                  <a:solidFill>
                    <a:schemeClr val="tx1"/>
                  </a:solidFill>
                  <a:round/>
                  <a:headEnd type="none" w="sm" len="sm"/>
                  <a:tailEnd type="none" w="sm" len="sm"/>
                </a:ln>
                <a:effectLst/>
              </p:spPr>
              <p:txBody>
                <a:bodyPr/>
                <a:lstStyle/>
                <a:p>
                  <a:endParaRPr lang="nl-BE"/>
                </a:p>
              </p:txBody>
            </p:sp>
            <p:grpSp>
              <p:nvGrpSpPr>
                <p:cNvPr id="5" name="Group 12"/>
                <p:cNvGrpSpPr>
                  <a:grpSpLocks/>
                </p:cNvGrpSpPr>
                <p:nvPr/>
              </p:nvGrpSpPr>
              <p:grpSpPr bwMode="auto">
                <a:xfrm>
                  <a:off x="1665" y="1377"/>
                  <a:ext cx="287" cy="233"/>
                  <a:chOff x="1665" y="1377"/>
                  <a:chExt cx="287" cy="233"/>
                </a:xfrm>
              </p:grpSpPr>
              <p:sp>
                <p:nvSpPr>
                  <p:cNvPr id="503821" name="Rectangle 13"/>
                  <p:cNvSpPr>
                    <a:spLocks noChangeArrowheads="1"/>
                  </p:cNvSpPr>
                  <p:nvPr/>
                </p:nvSpPr>
                <p:spPr bwMode="auto">
                  <a:xfrm>
                    <a:off x="1665" y="1377"/>
                    <a:ext cx="284" cy="233"/>
                  </a:xfrm>
                  <a:prstGeom prst="rect">
                    <a:avLst/>
                  </a:prstGeom>
                  <a:solidFill>
                    <a:schemeClr val="hlink"/>
                  </a:solidFill>
                  <a:ln w="12700">
                    <a:solidFill>
                      <a:schemeClr val="tx1"/>
                    </a:solidFill>
                    <a:miter lim="800000"/>
                    <a:headEnd/>
                    <a:tailEnd/>
                  </a:ln>
                  <a:effectLst/>
                </p:spPr>
                <p:txBody>
                  <a:bodyPr wrap="none" anchor="ctr"/>
                  <a:lstStyle/>
                  <a:p>
                    <a:endParaRPr lang="nl-BE"/>
                  </a:p>
                </p:txBody>
              </p:sp>
              <p:sp>
                <p:nvSpPr>
                  <p:cNvPr id="503822" name="Rectangle 14"/>
                  <p:cNvSpPr>
                    <a:spLocks noChangeArrowheads="1"/>
                  </p:cNvSpPr>
                  <p:nvPr/>
                </p:nvSpPr>
                <p:spPr bwMode="auto">
                  <a:xfrm>
                    <a:off x="1672" y="1385"/>
                    <a:ext cx="273" cy="54"/>
                  </a:xfrm>
                  <a:prstGeom prst="rect">
                    <a:avLst/>
                  </a:prstGeom>
                  <a:solidFill>
                    <a:schemeClr val="accent1"/>
                  </a:solidFill>
                  <a:ln w="12700">
                    <a:solidFill>
                      <a:schemeClr val="accent1"/>
                    </a:solidFill>
                    <a:miter lim="800000"/>
                    <a:headEnd/>
                    <a:tailEnd/>
                  </a:ln>
                  <a:effectLst/>
                </p:spPr>
                <p:txBody>
                  <a:bodyPr wrap="none" anchor="ctr"/>
                  <a:lstStyle/>
                  <a:p>
                    <a:endParaRPr lang="nl-BE"/>
                  </a:p>
                </p:txBody>
              </p:sp>
              <p:sp>
                <p:nvSpPr>
                  <p:cNvPr id="503823" name="Line 15"/>
                  <p:cNvSpPr>
                    <a:spLocks noChangeShapeType="1"/>
                  </p:cNvSpPr>
                  <p:nvPr/>
                </p:nvSpPr>
                <p:spPr bwMode="auto">
                  <a:xfrm>
                    <a:off x="1668" y="1446"/>
                    <a:ext cx="281" cy="0"/>
                  </a:xfrm>
                  <a:prstGeom prst="line">
                    <a:avLst/>
                  </a:prstGeom>
                  <a:noFill/>
                  <a:ln w="12700">
                    <a:solidFill>
                      <a:schemeClr val="tx1"/>
                    </a:solidFill>
                    <a:round/>
                    <a:headEnd type="none" w="sm" len="sm"/>
                    <a:tailEnd type="none" w="sm" len="sm"/>
                  </a:ln>
                  <a:effectLst/>
                </p:spPr>
                <p:txBody>
                  <a:bodyPr/>
                  <a:lstStyle/>
                  <a:p>
                    <a:endParaRPr lang="nl-BE"/>
                  </a:p>
                </p:txBody>
              </p:sp>
              <p:sp>
                <p:nvSpPr>
                  <p:cNvPr id="503824" name="Line 16"/>
                  <p:cNvSpPr>
                    <a:spLocks noChangeShapeType="1"/>
                  </p:cNvSpPr>
                  <p:nvPr/>
                </p:nvSpPr>
                <p:spPr bwMode="auto">
                  <a:xfrm flipV="1">
                    <a:off x="1724" y="1382"/>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03825" name="Line 17"/>
                  <p:cNvSpPr>
                    <a:spLocks noChangeShapeType="1"/>
                  </p:cNvSpPr>
                  <p:nvPr/>
                </p:nvSpPr>
                <p:spPr bwMode="auto">
                  <a:xfrm flipV="1">
                    <a:off x="1781" y="1379"/>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03826" name="Line 18"/>
                  <p:cNvSpPr>
                    <a:spLocks noChangeShapeType="1"/>
                  </p:cNvSpPr>
                  <p:nvPr/>
                </p:nvSpPr>
                <p:spPr bwMode="auto">
                  <a:xfrm flipV="1">
                    <a:off x="1836" y="1379"/>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03827" name="Line 19"/>
                  <p:cNvSpPr>
                    <a:spLocks noChangeShapeType="1"/>
                  </p:cNvSpPr>
                  <p:nvPr/>
                </p:nvSpPr>
                <p:spPr bwMode="auto">
                  <a:xfrm flipV="1">
                    <a:off x="1894" y="1379"/>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03828" name="Line 20"/>
                  <p:cNvSpPr>
                    <a:spLocks noChangeShapeType="1"/>
                  </p:cNvSpPr>
                  <p:nvPr/>
                </p:nvSpPr>
                <p:spPr bwMode="auto">
                  <a:xfrm>
                    <a:off x="1667" y="1504"/>
                    <a:ext cx="281" cy="0"/>
                  </a:xfrm>
                  <a:prstGeom prst="line">
                    <a:avLst/>
                  </a:prstGeom>
                  <a:noFill/>
                  <a:ln w="12700">
                    <a:solidFill>
                      <a:schemeClr val="tx1"/>
                    </a:solidFill>
                    <a:round/>
                    <a:headEnd type="none" w="sm" len="sm"/>
                    <a:tailEnd type="none" w="sm" len="sm"/>
                  </a:ln>
                  <a:effectLst/>
                </p:spPr>
                <p:txBody>
                  <a:bodyPr/>
                  <a:lstStyle/>
                  <a:p>
                    <a:endParaRPr lang="nl-BE"/>
                  </a:p>
                </p:txBody>
              </p:sp>
              <p:sp>
                <p:nvSpPr>
                  <p:cNvPr id="503829" name="Line 21"/>
                  <p:cNvSpPr>
                    <a:spLocks noChangeShapeType="1"/>
                  </p:cNvSpPr>
                  <p:nvPr/>
                </p:nvSpPr>
                <p:spPr bwMode="auto">
                  <a:xfrm>
                    <a:off x="1671" y="1559"/>
                    <a:ext cx="281" cy="0"/>
                  </a:xfrm>
                  <a:prstGeom prst="line">
                    <a:avLst/>
                  </a:prstGeom>
                  <a:noFill/>
                  <a:ln w="12700">
                    <a:solidFill>
                      <a:schemeClr val="tx1"/>
                    </a:solidFill>
                    <a:round/>
                    <a:headEnd type="none" w="sm" len="sm"/>
                    <a:tailEnd type="none" w="sm" len="sm"/>
                  </a:ln>
                  <a:effectLst/>
                </p:spPr>
                <p:txBody>
                  <a:bodyPr/>
                  <a:lstStyle/>
                  <a:p>
                    <a:endParaRPr lang="nl-BE"/>
                  </a:p>
                </p:txBody>
              </p:sp>
            </p:grpSp>
            <p:grpSp>
              <p:nvGrpSpPr>
                <p:cNvPr id="6" name="Group 22"/>
                <p:cNvGrpSpPr>
                  <a:grpSpLocks/>
                </p:cNvGrpSpPr>
                <p:nvPr/>
              </p:nvGrpSpPr>
              <p:grpSpPr bwMode="auto">
                <a:xfrm>
                  <a:off x="1146" y="1329"/>
                  <a:ext cx="287" cy="233"/>
                  <a:chOff x="1146" y="1329"/>
                  <a:chExt cx="287" cy="233"/>
                </a:xfrm>
              </p:grpSpPr>
              <p:sp>
                <p:nvSpPr>
                  <p:cNvPr id="503831" name="Rectangle 23"/>
                  <p:cNvSpPr>
                    <a:spLocks noChangeArrowheads="1"/>
                  </p:cNvSpPr>
                  <p:nvPr/>
                </p:nvSpPr>
                <p:spPr bwMode="auto">
                  <a:xfrm>
                    <a:off x="1146" y="1329"/>
                    <a:ext cx="284" cy="233"/>
                  </a:xfrm>
                  <a:prstGeom prst="rect">
                    <a:avLst/>
                  </a:prstGeom>
                  <a:solidFill>
                    <a:schemeClr val="hlink"/>
                  </a:solidFill>
                  <a:ln w="12700">
                    <a:solidFill>
                      <a:schemeClr val="tx1"/>
                    </a:solidFill>
                    <a:miter lim="800000"/>
                    <a:headEnd/>
                    <a:tailEnd/>
                  </a:ln>
                  <a:effectLst/>
                </p:spPr>
                <p:txBody>
                  <a:bodyPr wrap="none" anchor="ctr"/>
                  <a:lstStyle/>
                  <a:p>
                    <a:endParaRPr lang="nl-BE"/>
                  </a:p>
                </p:txBody>
              </p:sp>
              <p:sp>
                <p:nvSpPr>
                  <p:cNvPr id="503832" name="Rectangle 24"/>
                  <p:cNvSpPr>
                    <a:spLocks noChangeArrowheads="1"/>
                  </p:cNvSpPr>
                  <p:nvPr/>
                </p:nvSpPr>
                <p:spPr bwMode="auto">
                  <a:xfrm>
                    <a:off x="1153" y="1337"/>
                    <a:ext cx="273" cy="54"/>
                  </a:xfrm>
                  <a:prstGeom prst="rect">
                    <a:avLst/>
                  </a:prstGeom>
                  <a:solidFill>
                    <a:schemeClr val="accent1"/>
                  </a:solidFill>
                  <a:ln w="12700">
                    <a:solidFill>
                      <a:schemeClr val="accent1"/>
                    </a:solidFill>
                    <a:miter lim="800000"/>
                    <a:headEnd/>
                    <a:tailEnd/>
                  </a:ln>
                  <a:effectLst/>
                </p:spPr>
                <p:txBody>
                  <a:bodyPr wrap="none" anchor="ctr"/>
                  <a:lstStyle/>
                  <a:p>
                    <a:endParaRPr lang="nl-BE"/>
                  </a:p>
                </p:txBody>
              </p:sp>
              <p:sp>
                <p:nvSpPr>
                  <p:cNvPr id="503833" name="Line 25"/>
                  <p:cNvSpPr>
                    <a:spLocks noChangeShapeType="1"/>
                  </p:cNvSpPr>
                  <p:nvPr/>
                </p:nvSpPr>
                <p:spPr bwMode="auto">
                  <a:xfrm>
                    <a:off x="1149" y="1398"/>
                    <a:ext cx="281" cy="0"/>
                  </a:xfrm>
                  <a:prstGeom prst="line">
                    <a:avLst/>
                  </a:prstGeom>
                  <a:noFill/>
                  <a:ln w="12700">
                    <a:solidFill>
                      <a:schemeClr val="tx1"/>
                    </a:solidFill>
                    <a:round/>
                    <a:headEnd type="none" w="sm" len="sm"/>
                    <a:tailEnd type="none" w="sm" len="sm"/>
                  </a:ln>
                  <a:effectLst/>
                </p:spPr>
                <p:txBody>
                  <a:bodyPr/>
                  <a:lstStyle/>
                  <a:p>
                    <a:endParaRPr lang="nl-BE"/>
                  </a:p>
                </p:txBody>
              </p:sp>
              <p:sp>
                <p:nvSpPr>
                  <p:cNvPr id="503834" name="Line 26"/>
                  <p:cNvSpPr>
                    <a:spLocks noChangeShapeType="1"/>
                  </p:cNvSpPr>
                  <p:nvPr/>
                </p:nvSpPr>
                <p:spPr bwMode="auto">
                  <a:xfrm flipV="1">
                    <a:off x="1205" y="1334"/>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03835" name="Line 27"/>
                  <p:cNvSpPr>
                    <a:spLocks noChangeShapeType="1"/>
                  </p:cNvSpPr>
                  <p:nvPr/>
                </p:nvSpPr>
                <p:spPr bwMode="auto">
                  <a:xfrm flipV="1">
                    <a:off x="1261" y="1331"/>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03836" name="Line 28"/>
                  <p:cNvSpPr>
                    <a:spLocks noChangeShapeType="1"/>
                  </p:cNvSpPr>
                  <p:nvPr/>
                </p:nvSpPr>
                <p:spPr bwMode="auto">
                  <a:xfrm flipV="1">
                    <a:off x="1316" y="1331"/>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03837" name="Line 29"/>
                  <p:cNvSpPr>
                    <a:spLocks noChangeShapeType="1"/>
                  </p:cNvSpPr>
                  <p:nvPr/>
                </p:nvSpPr>
                <p:spPr bwMode="auto">
                  <a:xfrm flipV="1">
                    <a:off x="1374" y="1331"/>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03838" name="Line 30"/>
                  <p:cNvSpPr>
                    <a:spLocks noChangeShapeType="1"/>
                  </p:cNvSpPr>
                  <p:nvPr/>
                </p:nvSpPr>
                <p:spPr bwMode="auto">
                  <a:xfrm>
                    <a:off x="1148" y="1456"/>
                    <a:ext cx="281" cy="0"/>
                  </a:xfrm>
                  <a:prstGeom prst="line">
                    <a:avLst/>
                  </a:prstGeom>
                  <a:noFill/>
                  <a:ln w="12700">
                    <a:solidFill>
                      <a:schemeClr val="tx1"/>
                    </a:solidFill>
                    <a:round/>
                    <a:headEnd type="none" w="sm" len="sm"/>
                    <a:tailEnd type="none" w="sm" len="sm"/>
                  </a:ln>
                  <a:effectLst/>
                </p:spPr>
                <p:txBody>
                  <a:bodyPr/>
                  <a:lstStyle/>
                  <a:p>
                    <a:endParaRPr lang="nl-BE"/>
                  </a:p>
                </p:txBody>
              </p:sp>
              <p:sp>
                <p:nvSpPr>
                  <p:cNvPr id="503839" name="Line 31"/>
                  <p:cNvSpPr>
                    <a:spLocks noChangeShapeType="1"/>
                  </p:cNvSpPr>
                  <p:nvPr/>
                </p:nvSpPr>
                <p:spPr bwMode="auto">
                  <a:xfrm>
                    <a:off x="1152" y="1511"/>
                    <a:ext cx="281" cy="0"/>
                  </a:xfrm>
                  <a:prstGeom prst="line">
                    <a:avLst/>
                  </a:prstGeom>
                  <a:noFill/>
                  <a:ln w="12700">
                    <a:solidFill>
                      <a:schemeClr val="tx1"/>
                    </a:solidFill>
                    <a:round/>
                    <a:headEnd type="none" w="sm" len="sm"/>
                    <a:tailEnd type="none" w="sm" len="sm"/>
                  </a:ln>
                  <a:effectLst/>
                </p:spPr>
                <p:txBody>
                  <a:bodyPr/>
                  <a:lstStyle/>
                  <a:p>
                    <a:endParaRPr lang="nl-BE"/>
                  </a:p>
                </p:txBody>
              </p:sp>
            </p:grpSp>
          </p:grpSp>
        </p:grpSp>
        <p:grpSp>
          <p:nvGrpSpPr>
            <p:cNvPr id="7" name="Group 32"/>
            <p:cNvGrpSpPr>
              <a:grpSpLocks/>
            </p:cNvGrpSpPr>
            <p:nvPr/>
          </p:nvGrpSpPr>
          <p:grpSpPr bwMode="auto">
            <a:xfrm>
              <a:off x="761" y="1680"/>
              <a:ext cx="1575" cy="564"/>
              <a:chOff x="761" y="1680"/>
              <a:chExt cx="1575" cy="564"/>
            </a:xfrm>
          </p:grpSpPr>
          <p:sp>
            <p:nvSpPr>
              <p:cNvPr id="503841" name="Rectangle 33"/>
              <p:cNvSpPr>
                <a:spLocks noChangeArrowheads="1"/>
              </p:cNvSpPr>
              <p:nvPr/>
            </p:nvSpPr>
            <p:spPr bwMode="auto">
              <a:xfrm>
                <a:off x="761" y="1680"/>
                <a:ext cx="1575" cy="564"/>
              </a:xfrm>
              <a:prstGeom prst="rect">
                <a:avLst/>
              </a:prstGeom>
              <a:gradFill rotWithShape="0">
                <a:gsLst>
                  <a:gs pos="0">
                    <a:srgbClr val="000066"/>
                  </a:gs>
                  <a:gs pos="100000">
                    <a:srgbClr val="000066">
                      <a:gamma/>
                      <a:shade val="49804"/>
                      <a:invGamma/>
                    </a:srgbClr>
                  </a:gs>
                </a:gsLst>
                <a:lin ang="2700000" scaled="1"/>
              </a:gradFill>
              <a:ln w="12700">
                <a:solidFill>
                  <a:schemeClr val="tx1"/>
                </a:solidFill>
                <a:miter lim="800000"/>
                <a:headEnd/>
                <a:tailEnd/>
              </a:ln>
              <a:effectLst/>
            </p:spPr>
            <p:txBody>
              <a:bodyPr wrap="none" anchor="ctr"/>
              <a:lstStyle/>
              <a:p>
                <a:endParaRPr lang="nl-BE"/>
              </a:p>
            </p:txBody>
          </p:sp>
          <p:sp>
            <p:nvSpPr>
              <p:cNvPr id="503842" name="Rectangle 34"/>
              <p:cNvSpPr>
                <a:spLocks noChangeArrowheads="1"/>
              </p:cNvSpPr>
              <p:nvPr/>
            </p:nvSpPr>
            <p:spPr bwMode="auto">
              <a:xfrm>
                <a:off x="1405" y="1738"/>
                <a:ext cx="226" cy="145"/>
              </a:xfrm>
              <a:prstGeom prst="rect">
                <a:avLst/>
              </a:prstGeom>
              <a:noFill/>
              <a:ln w="9525">
                <a:noFill/>
                <a:miter lim="800000"/>
                <a:headEnd/>
                <a:tailEnd/>
              </a:ln>
              <a:effectLst/>
            </p:spPr>
            <p:txBody>
              <a:bodyPr wrap="none" lIns="92075" tIns="46038" rIns="92075" bIns="46038">
                <a:spAutoFit/>
              </a:bodyPr>
              <a:lstStyle/>
              <a:p>
                <a:pPr eaLnBrk="0" hangingPunct="0"/>
                <a:r>
                  <a:rPr lang="en-US" sz="2700" b="1" dirty="0"/>
                  <a:t>ETL</a:t>
                </a:r>
              </a:p>
            </p:txBody>
          </p:sp>
          <p:grpSp>
            <p:nvGrpSpPr>
              <p:cNvPr id="8" name="Group 35"/>
              <p:cNvGrpSpPr>
                <a:grpSpLocks/>
              </p:cNvGrpSpPr>
              <p:nvPr/>
            </p:nvGrpSpPr>
            <p:grpSpPr bwMode="auto">
              <a:xfrm>
                <a:off x="1125" y="1890"/>
                <a:ext cx="861" cy="249"/>
                <a:chOff x="1125" y="1890"/>
                <a:chExt cx="861" cy="249"/>
              </a:xfrm>
            </p:grpSpPr>
            <p:grpSp>
              <p:nvGrpSpPr>
                <p:cNvPr id="9" name="Group 36"/>
                <p:cNvGrpSpPr>
                  <a:grpSpLocks/>
                </p:cNvGrpSpPr>
                <p:nvPr/>
              </p:nvGrpSpPr>
              <p:grpSpPr bwMode="auto">
                <a:xfrm>
                  <a:off x="1125" y="1890"/>
                  <a:ext cx="178" cy="248"/>
                  <a:chOff x="1125" y="1890"/>
                  <a:chExt cx="178" cy="248"/>
                </a:xfrm>
              </p:grpSpPr>
              <p:pic>
                <p:nvPicPr>
                  <p:cNvPr id="503845" name="Picture 37"/>
                  <p:cNvPicPr>
                    <a:picLocks noChangeArrowheads="1"/>
                  </p:cNvPicPr>
                  <p:nvPr/>
                </p:nvPicPr>
                <p:blipFill>
                  <a:blip r:embed="rId3"/>
                  <a:srcRect/>
                  <a:stretch>
                    <a:fillRect/>
                  </a:stretch>
                </p:blipFill>
                <p:spPr bwMode="auto">
                  <a:xfrm>
                    <a:off x="1125" y="1890"/>
                    <a:ext cx="178" cy="248"/>
                  </a:xfrm>
                  <a:prstGeom prst="rect">
                    <a:avLst/>
                  </a:prstGeom>
                  <a:noFill/>
                  <a:ln w="9525">
                    <a:noFill/>
                    <a:miter lim="800000"/>
                    <a:headEnd/>
                    <a:tailEnd/>
                  </a:ln>
                  <a:effectLst/>
                </p:spPr>
              </p:pic>
              <p:pic>
                <p:nvPicPr>
                  <p:cNvPr id="503846" name="Picture 38"/>
                  <p:cNvPicPr>
                    <a:picLocks noChangeArrowheads="1"/>
                  </p:cNvPicPr>
                  <p:nvPr/>
                </p:nvPicPr>
                <p:blipFill>
                  <a:blip r:embed="rId4"/>
                  <a:srcRect/>
                  <a:stretch>
                    <a:fillRect/>
                  </a:stretch>
                </p:blipFill>
                <p:spPr bwMode="auto">
                  <a:xfrm>
                    <a:off x="1125" y="1890"/>
                    <a:ext cx="178" cy="248"/>
                  </a:xfrm>
                  <a:prstGeom prst="rect">
                    <a:avLst/>
                  </a:prstGeom>
                  <a:noFill/>
                  <a:ln w="9525">
                    <a:noFill/>
                    <a:miter lim="800000"/>
                    <a:headEnd/>
                    <a:tailEnd/>
                  </a:ln>
                  <a:effectLst/>
                </p:spPr>
              </p:pic>
            </p:grpSp>
            <p:grpSp>
              <p:nvGrpSpPr>
                <p:cNvPr id="10" name="Group 39"/>
                <p:cNvGrpSpPr>
                  <a:grpSpLocks/>
                </p:cNvGrpSpPr>
                <p:nvPr/>
              </p:nvGrpSpPr>
              <p:grpSpPr bwMode="auto">
                <a:xfrm>
                  <a:off x="1808" y="1890"/>
                  <a:ext cx="178" cy="248"/>
                  <a:chOff x="1808" y="1890"/>
                  <a:chExt cx="178" cy="248"/>
                </a:xfrm>
              </p:grpSpPr>
              <p:pic>
                <p:nvPicPr>
                  <p:cNvPr id="503848" name="Picture 40"/>
                  <p:cNvPicPr>
                    <a:picLocks noChangeArrowheads="1"/>
                  </p:cNvPicPr>
                  <p:nvPr/>
                </p:nvPicPr>
                <p:blipFill>
                  <a:blip r:embed="rId5"/>
                  <a:srcRect/>
                  <a:stretch>
                    <a:fillRect/>
                  </a:stretch>
                </p:blipFill>
                <p:spPr bwMode="auto">
                  <a:xfrm>
                    <a:off x="1808" y="1890"/>
                    <a:ext cx="178" cy="248"/>
                  </a:xfrm>
                  <a:prstGeom prst="rect">
                    <a:avLst/>
                  </a:prstGeom>
                  <a:noFill/>
                  <a:ln w="9525">
                    <a:noFill/>
                    <a:miter lim="800000"/>
                    <a:headEnd/>
                    <a:tailEnd/>
                  </a:ln>
                  <a:effectLst/>
                </p:spPr>
              </p:pic>
              <p:pic>
                <p:nvPicPr>
                  <p:cNvPr id="503849" name="Picture 41"/>
                  <p:cNvPicPr>
                    <a:picLocks noChangeArrowheads="1"/>
                  </p:cNvPicPr>
                  <p:nvPr/>
                </p:nvPicPr>
                <p:blipFill>
                  <a:blip r:embed="rId6"/>
                  <a:srcRect/>
                  <a:stretch>
                    <a:fillRect/>
                  </a:stretch>
                </p:blipFill>
                <p:spPr bwMode="auto">
                  <a:xfrm>
                    <a:off x="1808" y="1890"/>
                    <a:ext cx="178" cy="248"/>
                  </a:xfrm>
                  <a:prstGeom prst="rect">
                    <a:avLst/>
                  </a:prstGeom>
                  <a:noFill/>
                  <a:ln w="9525">
                    <a:noFill/>
                    <a:miter lim="800000"/>
                    <a:headEnd/>
                    <a:tailEnd/>
                  </a:ln>
                  <a:effectLst/>
                </p:spPr>
              </p:pic>
            </p:grpSp>
            <p:grpSp>
              <p:nvGrpSpPr>
                <p:cNvPr id="11" name="Group 42"/>
                <p:cNvGrpSpPr>
                  <a:grpSpLocks/>
                </p:cNvGrpSpPr>
                <p:nvPr/>
              </p:nvGrpSpPr>
              <p:grpSpPr bwMode="auto">
                <a:xfrm>
                  <a:off x="1312" y="1983"/>
                  <a:ext cx="497" cy="156"/>
                  <a:chOff x="1312" y="1983"/>
                  <a:chExt cx="497" cy="156"/>
                </a:xfrm>
              </p:grpSpPr>
              <p:sp>
                <p:nvSpPr>
                  <p:cNvPr id="503851" name="Freeform 43"/>
                  <p:cNvSpPr>
                    <a:spLocks/>
                  </p:cNvSpPr>
                  <p:nvPr/>
                </p:nvSpPr>
                <p:spPr bwMode="auto">
                  <a:xfrm>
                    <a:off x="1312" y="1999"/>
                    <a:ext cx="21" cy="19"/>
                  </a:xfrm>
                  <a:custGeom>
                    <a:avLst/>
                    <a:gdLst/>
                    <a:ahLst/>
                    <a:cxnLst>
                      <a:cxn ang="0">
                        <a:pos x="2" y="0"/>
                      </a:cxn>
                      <a:cxn ang="0">
                        <a:pos x="0" y="9"/>
                      </a:cxn>
                      <a:cxn ang="0">
                        <a:pos x="4" y="18"/>
                      </a:cxn>
                      <a:cxn ang="0">
                        <a:pos x="20" y="10"/>
                      </a:cxn>
                      <a:cxn ang="0">
                        <a:pos x="2" y="0"/>
                      </a:cxn>
                    </a:cxnLst>
                    <a:rect l="0" t="0" r="r" b="b"/>
                    <a:pathLst>
                      <a:path w="21" h="19">
                        <a:moveTo>
                          <a:pt x="2" y="0"/>
                        </a:moveTo>
                        <a:lnTo>
                          <a:pt x="0" y="9"/>
                        </a:lnTo>
                        <a:lnTo>
                          <a:pt x="4" y="18"/>
                        </a:lnTo>
                        <a:lnTo>
                          <a:pt x="20" y="10"/>
                        </a:lnTo>
                        <a:lnTo>
                          <a:pt x="2" y="0"/>
                        </a:lnTo>
                      </a:path>
                    </a:pathLst>
                  </a:custGeom>
                  <a:solidFill>
                    <a:srgbClr val="730000"/>
                  </a:solidFill>
                  <a:ln w="9525" cap="rnd">
                    <a:noFill/>
                    <a:round/>
                    <a:headEnd type="none" w="sm" len="sm"/>
                    <a:tailEnd type="none" w="sm" len="sm"/>
                  </a:ln>
                  <a:effectLst/>
                </p:spPr>
                <p:txBody>
                  <a:bodyPr/>
                  <a:lstStyle/>
                  <a:p>
                    <a:endParaRPr lang="nl-BE"/>
                  </a:p>
                </p:txBody>
              </p:sp>
              <p:sp>
                <p:nvSpPr>
                  <p:cNvPr id="503852" name="Freeform 44"/>
                  <p:cNvSpPr>
                    <a:spLocks/>
                  </p:cNvSpPr>
                  <p:nvPr/>
                </p:nvSpPr>
                <p:spPr bwMode="auto">
                  <a:xfrm>
                    <a:off x="1312" y="1995"/>
                    <a:ext cx="494" cy="143"/>
                  </a:xfrm>
                  <a:custGeom>
                    <a:avLst/>
                    <a:gdLst/>
                    <a:ahLst/>
                    <a:cxnLst>
                      <a:cxn ang="0">
                        <a:pos x="349" y="106"/>
                      </a:cxn>
                      <a:cxn ang="0">
                        <a:pos x="318" y="109"/>
                      </a:cxn>
                      <a:cxn ang="0">
                        <a:pos x="288" y="111"/>
                      </a:cxn>
                      <a:cxn ang="0">
                        <a:pos x="260" y="110"/>
                      </a:cxn>
                      <a:cxn ang="0">
                        <a:pos x="233" y="108"/>
                      </a:cxn>
                      <a:cxn ang="0">
                        <a:pos x="205" y="106"/>
                      </a:cxn>
                      <a:cxn ang="0">
                        <a:pos x="181" y="103"/>
                      </a:cxn>
                      <a:cxn ang="0">
                        <a:pos x="158" y="98"/>
                      </a:cxn>
                      <a:cxn ang="0">
                        <a:pos x="133" y="92"/>
                      </a:cxn>
                      <a:cxn ang="0">
                        <a:pos x="111" y="86"/>
                      </a:cxn>
                      <a:cxn ang="0">
                        <a:pos x="90" y="80"/>
                      </a:cxn>
                      <a:cxn ang="0">
                        <a:pos x="70" y="71"/>
                      </a:cxn>
                      <a:cxn ang="0">
                        <a:pos x="54" y="61"/>
                      </a:cxn>
                      <a:cxn ang="0">
                        <a:pos x="37" y="51"/>
                      </a:cxn>
                      <a:cxn ang="0">
                        <a:pos x="24" y="40"/>
                      </a:cxn>
                      <a:cxn ang="0">
                        <a:pos x="9" y="29"/>
                      </a:cxn>
                      <a:cxn ang="0">
                        <a:pos x="0" y="15"/>
                      </a:cxn>
                      <a:cxn ang="0">
                        <a:pos x="13" y="9"/>
                      </a:cxn>
                      <a:cxn ang="0">
                        <a:pos x="25" y="18"/>
                      </a:cxn>
                      <a:cxn ang="0">
                        <a:pos x="41" y="25"/>
                      </a:cxn>
                      <a:cxn ang="0">
                        <a:pos x="56" y="33"/>
                      </a:cxn>
                      <a:cxn ang="0">
                        <a:pos x="75" y="39"/>
                      </a:cxn>
                      <a:cxn ang="0">
                        <a:pos x="93" y="44"/>
                      </a:cxn>
                      <a:cxn ang="0">
                        <a:pos x="112" y="49"/>
                      </a:cxn>
                      <a:cxn ang="0">
                        <a:pos x="132" y="53"/>
                      </a:cxn>
                      <a:cxn ang="0">
                        <a:pos x="154" y="56"/>
                      </a:cxn>
                      <a:cxn ang="0">
                        <a:pos x="177" y="57"/>
                      </a:cxn>
                      <a:cxn ang="0">
                        <a:pos x="202" y="57"/>
                      </a:cxn>
                      <a:cxn ang="0">
                        <a:pos x="226" y="57"/>
                      </a:cxn>
                      <a:cxn ang="0">
                        <a:pos x="252" y="55"/>
                      </a:cxn>
                      <a:cxn ang="0">
                        <a:pos x="278" y="54"/>
                      </a:cxn>
                      <a:cxn ang="0">
                        <a:pos x="306" y="49"/>
                      </a:cxn>
                      <a:cxn ang="0">
                        <a:pos x="335" y="46"/>
                      </a:cxn>
                      <a:cxn ang="0">
                        <a:pos x="365" y="41"/>
                      </a:cxn>
                      <a:cxn ang="0">
                        <a:pos x="373" y="0"/>
                      </a:cxn>
                      <a:cxn ang="0">
                        <a:pos x="493" y="48"/>
                      </a:cxn>
                      <a:cxn ang="0">
                        <a:pos x="343" y="142"/>
                      </a:cxn>
                      <a:cxn ang="0">
                        <a:pos x="349" y="106"/>
                      </a:cxn>
                    </a:cxnLst>
                    <a:rect l="0" t="0" r="r" b="b"/>
                    <a:pathLst>
                      <a:path w="494" h="143">
                        <a:moveTo>
                          <a:pt x="349" y="106"/>
                        </a:moveTo>
                        <a:lnTo>
                          <a:pt x="318" y="109"/>
                        </a:lnTo>
                        <a:lnTo>
                          <a:pt x="288" y="111"/>
                        </a:lnTo>
                        <a:lnTo>
                          <a:pt x="260" y="110"/>
                        </a:lnTo>
                        <a:lnTo>
                          <a:pt x="233" y="108"/>
                        </a:lnTo>
                        <a:lnTo>
                          <a:pt x="205" y="106"/>
                        </a:lnTo>
                        <a:lnTo>
                          <a:pt x="181" y="103"/>
                        </a:lnTo>
                        <a:lnTo>
                          <a:pt x="158" y="98"/>
                        </a:lnTo>
                        <a:lnTo>
                          <a:pt x="133" y="92"/>
                        </a:lnTo>
                        <a:lnTo>
                          <a:pt x="111" y="86"/>
                        </a:lnTo>
                        <a:lnTo>
                          <a:pt x="90" y="80"/>
                        </a:lnTo>
                        <a:lnTo>
                          <a:pt x="70" y="71"/>
                        </a:lnTo>
                        <a:lnTo>
                          <a:pt x="54" y="61"/>
                        </a:lnTo>
                        <a:lnTo>
                          <a:pt x="37" y="51"/>
                        </a:lnTo>
                        <a:lnTo>
                          <a:pt x="24" y="40"/>
                        </a:lnTo>
                        <a:lnTo>
                          <a:pt x="9" y="29"/>
                        </a:lnTo>
                        <a:lnTo>
                          <a:pt x="0" y="15"/>
                        </a:lnTo>
                        <a:lnTo>
                          <a:pt x="13" y="9"/>
                        </a:lnTo>
                        <a:lnTo>
                          <a:pt x="25" y="18"/>
                        </a:lnTo>
                        <a:lnTo>
                          <a:pt x="41" y="25"/>
                        </a:lnTo>
                        <a:lnTo>
                          <a:pt x="56" y="33"/>
                        </a:lnTo>
                        <a:lnTo>
                          <a:pt x="75" y="39"/>
                        </a:lnTo>
                        <a:lnTo>
                          <a:pt x="93" y="44"/>
                        </a:lnTo>
                        <a:lnTo>
                          <a:pt x="112" y="49"/>
                        </a:lnTo>
                        <a:lnTo>
                          <a:pt x="132" y="53"/>
                        </a:lnTo>
                        <a:lnTo>
                          <a:pt x="154" y="56"/>
                        </a:lnTo>
                        <a:lnTo>
                          <a:pt x="177" y="57"/>
                        </a:lnTo>
                        <a:lnTo>
                          <a:pt x="202" y="57"/>
                        </a:lnTo>
                        <a:lnTo>
                          <a:pt x="226" y="57"/>
                        </a:lnTo>
                        <a:lnTo>
                          <a:pt x="252" y="55"/>
                        </a:lnTo>
                        <a:lnTo>
                          <a:pt x="278" y="54"/>
                        </a:lnTo>
                        <a:lnTo>
                          <a:pt x="306" y="49"/>
                        </a:lnTo>
                        <a:lnTo>
                          <a:pt x="335" y="46"/>
                        </a:lnTo>
                        <a:lnTo>
                          <a:pt x="365" y="41"/>
                        </a:lnTo>
                        <a:lnTo>
                          <a:pt x="373" y="0"/>
                        </a:lnTo>
                        <a:lnTo>
                          <a:pt x="493" y="48"/>
                        </a:lnTo>
                        <a:lnTo>
                          <a:pt x="343" y="142"/>
                        </a:lnTo>
                        <a:lnTo>
                          <a:pt x="349" y="106"/>
                        </a:lnTo>
                      </a:path>
                    </a:pathLst>
                  </a:custGeom>
                  <a:solidFill>
                    <a:srgbClr val="730000"/>
                  </a:solidFill>
                  <a:ln w="9525" cap="rnd">
                    <a:noFill/>
                    <a:round/>
                    <a:headEnd type="none" w="sm" len="sm"/>
                    <a:tailEnd type="none" w="sm" len="sm"/>
                  </a:ln>
                  <a:effectLst/>
                </p:spPr>
                <p:txBody>
                  <a:bodyPr/>
                  <a:lstStyle/>
                  <a:p>
                    <a:endParaRPr lang="nl-BE"/>
                  </a:p>
                </p:txBody>
              </p:sp>
              <p:sp>
                <p:nvSpPr>
                  <p:cNvPr id="503853" name="Freeform 45"/>
                  <p:cNvSpPr>
                    <a:spLocks/>
                  </p:cNvSpPr>
                  <p:nvPr/>
                </p:nvSpPr>
                <p:spPr bwMode="auto">
                  <a:xfrm>
                    <a:off x="1654" y="2031"/>
                    <a:ext cx="155" cy="108"/>
                  </a:xfrm>
                  <a:custGeom>
                    <a:avLst/>
                    <a:gdLst/>
                    <a:ahLst/>
                    <a:cxnLst>
                      <a:cxn ang="0">
                        <a:pos x="154" y="0"/>
                      </a:cxn>
                      <a:cxn ang="0">
                        <a:pos x="150" y="11"/>
                      </a:cxn>
                      <a:cxn ang="0">
                        <a:pos x="0" y="107"/>
                      </a:cxn>
                      <a:cxn ang="0">
                        <a:pos x="3" y="92"/>
                      </a:cxn>
                      <a:cxn ang="0">
                        <a:pos x="154" y="0"/>
                      </a:cxn>
                    </a:cxnLst>
                    <a:rect l="0" t="0" r="r" b="b"/>
                    <a:pathLst>
                      <a:path w="155" h="108">
                        <a:moveTo>
                          <a:pt x="154" y="0"/>
                        </a:moveTo>
                        <a:lnTo>
                          <a:pt x="150" y="11"/>
                        </a:lnTo>
                        <a:lnTo>
                          <a:pt x="0" y="107"/>
                        </a:lnTo>
                        <a:lnTo>
                          <a:pt x="3" y="92"/>
                        </a:lnTo>
                        <a:lnTo>
                          <a:pt x="154" y="0"/>
                        </a:lnTo>
                      </a:path>
                    </a:pathLst>
                  </a:custGeom>
                  <a:gradFill rotWithShape="0">
                    <a:gsLst>
                      <a:gs pos="0">
                        <a:srgbClr val="A60000"/>
                      </a:gs>
                      <a:gs pos="50000">
                        <a:srgbClr val="A60000">
                          <a:gamma/>
                          <a:tint val="80000"/>
                          <a:invGamma/>
                        </a:srgbClr>
                      </a:gs>
                      <a:gs pos="100000">
                        <a:srgbClr val="A60000"/>
                      </a:gs>
                    </a:gsLst>
                    <a:lin ang="2700000" scaled="1"/>
                  </a:gradFill>
                  <a:ln w="9525" cap="rnd">
                    <a:noFill/>
                    <a:round/>
                    <a:headEnd type="none" w="sm" len="sm"/>
                    <a:tailEnd type="none" w="sm" len="sm"/>
                  </a:ln>
                  <a:effectLst/>
                </p:spPr>
                <p:txBody>
                  <a:bodyPr/>
                  <a:lstStyle/>
                  <a:p>
                    <a:endParaRPr lang="nl-BE"/>
                  </a:p>
                </p:txBody>
              </p:sp>
              <p:sp>
                <p:nvSpPr>
                  <p:cNvPr id="503854" name="Freeform 46"/>
                  <p:cNvSpPr>
                    <a:spLocks/>
                  </p:cNvSpPr>
                  <p:nvPr/>
                </p:nvSpPr>
                <p:spPr bwMode="auto">
                  <a:xfrm>
                    <a:off x="1315" y="1983"/>
                    <a:ext cx="493" cy="142"/>
                  </a:xfrm>
                  <a:custGeom>
                    <a:avLst/>
                    <a:gdLst/>
                    <a:ahLst/>
                    <a:cxnLst>
                      <a:cxn ang="0">
                        <a:pos x="348" y="105"/>
                      </a:cxn>
                      <a:cxn ang="0">
                        <a:pos x="318" y="107"/>
                      </a:cxn>
                      <a:cxn ang="0">
                        <a:pos x="287" y="109"/>
                      </a:cxn>
                      <a:cxn ang="0">
                        <a:pos x="261" y="109"/>
                      </a:cxn>
                      <a:cxn ang="0">
                        <a:pos x="232" y="107"/>
                      </a:cxn>
                      <a:cxn ang="0">
                        <a:pos x="205" y="105"/>
                      </a:cxn>
                      <a:cxn ang="0">
                        <a:pos x="180" y="102"/>
                      </a:cxn>
                      <a:cxn ang="0">
                        <a:pos x="156" y="97"/>
                      </a:cxn>
                      <a:cxn ang="0">
                        <a:pos x="133" y="91"/>
                      </a:cxn>
                      <a:cxn ang="0">
                        <a:pos x="111" y="85"/>
                      </a:cxn>
                      <a:cxn ang="0">
                        <a:pos x="89" y="78"/>
                      </a:cxn>
                      <a:cxn ang="0">
                        <a:pos x="70" y="69"/>
                      </a:cxn>
                      <a:cxn ang="0">
                        <a:pos x="53" y="59"/>
                      </a:cxn>
                      <a:cxn ang="0">
                        <a:pos x="38" y="51"/>
                      </a:cxn>
                      <a:cxn ang="0">
                        <a:pos x="23" y="38"/>
                      </a:cxn>
                      <a:cxn ang="0">
                        <a:pos x="11" y="28"/>
                      </a:cxn>
                      <a:cxn ang="0">
                        <a:pos x="0" y="15"/>
                      </a:cxn>
                      <a:cxn ang="0">
                        <a:pos x="12" y="7"/>
                      </a:cxn>
                      <a:cxn ang="0">
                        <a:pos x="26" y="17"/>
                      </a:cxn>
                      <a:cxn ang="0">
                        <a:pos x="39" y="24"/>
                      </a:cxn>
                      <a:cxn ang="0">
                        <a:pos x="57" y="32"/>
                      </a:cxn>
                      <a:cxn ang="0">
                        <a:pos x="74" y="38"/>
                      </a:cxn>
                      <a:cxn ang="0">
                        <a:pos x="94" y="42"/>
                      </a:cxn>
                      <a:cxn ang="0">
                        <a:pos x="112" y="48"/>
                      </a:cxn>
                      <a:cxn ang="0">
                        <a:pos x="133" y="52"/>
                      </a:cxn>
                      <a:cxn ang="0">
                        <a:pos x="154" y="55"/>
                      </a:cxn>
                      <a:cxn ang="0">
                        <a:pos x="178" y="56"/>
                      </a:cxn>
                      <a:cxn ang="0">
                        <a:pos x="202" y="57"/>
                      </a:cxn>
                      <a:cxn ang="0">
                        <a:pos x="227" y="56"/>
                      </a:cxn>
                      <a:cxn ang="0">
                        <a:pos x="252" y="55"/>
                      </a:cxn>
                      <a:cxn ang="0">
                        <a:pos x="278" y="53"/>
                      </a:cxn>
                      <a:cxn ang="0">
                        <a:pos x="306" y="49"/>
                      </a:cxn>
                      <a:cxn ang="0">
                        <a:pos x="333" y="46"/>
                      </a:cxn>
                      <a:cxn ang="0">
                        <a:pos x="362" y="39"/>
                      </a:cxn>
                      <a:cxn ang="0">
                        <a:pos x="372" y="0"/>
                      </a:cxn>
                      <a:cxn ang="0">
                        <a:pos x="492" y="47"/>
                      </a:cxn>
                      <a:cxn ang="0">
                        <a:pos x="341" y="141"/>
                      </a:cxn>
                      <a:cxn ang="0">
                        <a:pos x="348" y="105"/>
                      </a:cxn>
                    </a:cxnLst>
                    <a:rect l="0" t="0" r="r" b="b"/>
                    <a:pathLst>
                      <a:path w="493" h="142">
                        <a:moveTo>
                          <a:pt x="348" y="105"/>
                        </a:moveTo>
                        <a:lnTo>
                          <a:pt x="318" y="107"/>
                        </a:lnTo>
                        <a:lnTo>
                          <a:pt x="287" y="109"/>
                        </a:lnTo>
                        <a:lnTo>
                          <a:pt x="261" y="109"/>
                        </a:lnTo>
                        <a:lnTo>
                          <a:pt x="232" y="107"/>
                        </a:lnTo>
                        <a:lnTo>
                          <a:pt x="205" y="105"/>
                        </a:lnTo>
                        <a:lnTo>
                          <a:pt x="180" y="102"/>
                        </a:lnTo>
                        <a:lnTo>
                          <a:pt x="156" y="97"/>
                        </a:lnTo>
                        <a:lnTo>
                          <a:pt x="133" y="91"/>
                        </a:lnTo>
                        <a:lnTo>
                          <a:pt x="111" y="85"/>
                        </a:lnTo>
                        <a:lnTo>
                          <a:pt x="89" y="78"/>
                        </a:lnTo>
                        <a:lnTo>
                          <a:pt x="70" y="69"/>
                        </a:lnTo>
                        <a:lnTo>
                          <a:pt x="53" y="59"/>
                        </a:lnTo>
                        <a:lnTo>
                          <a:pt x="38" y="51"/>
                        </a:lnTo>
                        <a:lnTo>
                          <a:pt x="23" y="38"/>
                        </a:lnTo>
                        <a:lnTo>
                          <a:pt x="11" y="28"/>
                        </a:lnTo>
                        <a:lnTo>
                          <a:pt x="0" y="15"/>
                        </a:lnTo>
                        <a:lnTo>
                          <a:pt x="12" y="7"/>
                        </a:lnTo>
                        <a:lnTo>
                          <a:pt x="26" y="17"/>
                        </a:lnTo>
                        <a:lnTo>
                          <a:pt x="39" y="24"/>
                        </a:lnTo>
                        <a:lnTo>
                          <a:pt x="57" y="32"/>
                        </a:lnTo>
                        <a:lnTo>
                          <a:pt x="74" y="38"/>
                        </a:lnTo>
                        <a:lnTo>
                          <a:pt x="94" y="42"/>
                        </a:lnTo>
                        <a:lnTo>
                          <a:pt x="112" y="48"/>
                        </a:lnTo>
                        <a:lnTo>
                          <a:pt x="133" y="52"/>
                        </a:lnTo>
                        <a:lnTo>
                          <a:pt x="154" y="55"/>
                        </a:lnTo>
                        <a:lnTo>
                          <a:pt x="178" y="56"/>
                        </a:lnTo>
                        <a:lnTo>
                          <a:pt x="202" y="57"/>
                        </a:lnTo>
                        <a:lnTo>
                          <a:pt x="227" y="56"/>
                        </a:lnTo>
                        <a:lnTo>
                          <a:pt x="252" y="55"/>
                        </a:lnTo>
                        <a:lnTo>
                          <a:pt x="278" y="53"/>
                        </a:lnTo>
                        <a:lnTo>
                          <a:pt x="306" y="49"/>
                        </a:lnTo>
                        <a:lnTo>
                          <a:pt x="333" y="46"/>
                        </a:lnTo>
                        <a:lnTo>
                          <a:pt x="362" y="39"/>
                        </a:lnTo>
                        <a:lnTo>
                          <a:pt x="372" y="0"/>
                        </a:lnTo>
                        <a:lnTo>
                          <a:pt x="492" y="47"/>
                        </a:lnTo>
                        <a:lnTo>
                          <a:pt x="341" y="141"/>
                        </a:lnTo>
                        <a:lnTo>
                          <a:pt x="348" y="105"/>
                        </a:lnTo>
                      </a:path>
                    </a:pathLst>
                  </a:custGeom>
                  <a:gradFill rotWithShape="0">
                    <a:gsLst>
                      <a:gs pos="0">
                        <a:srgbClr val="FF0000">
                          <a:gamma/>
                          <a:tint val="89804"/>
                          <a:invGamma/>
                        </a:srgbClr>
                      </a:gs>
                      <a:gs pos="100000">
                        <a:srgbClr val="FF0000"/>
                      </a:gs>
                    </a:gsLst>
                    <a:lin ang="0" scaled="1"/>
                  </a:gradFill>
                  <a:ln w="9525" cap="rnd">
                    <a:noFill/>
                    <a:round/>
                    <a:headEnd type="none" w="sm" len="sm"/>
                    <a:tailEnd type="none" w="sm" len="sm"/>
                  </a:ln>
                  <a:effectLst/>
                </p:spPr>
                <p:txBody>
                  <a:bodyPr/>
                  <a:lstStyle/>
                  <a:p>
                    <a:endParaRPr lang="nl-BE"/>
                  </a:p>
                </p:txBody>
              </p:sp>
            </p:grpSp>
          </p:grpSp>
        </p:grpSp>
        <p:grpSp>
          <p:nvGrpSpPr>
            <p:cNvPr id="12" name="Group 47"/>
            <p:cNvGrpSpPr>
              <a:grpSpLocks/>
            </p:cNvGrpSpPr>
            <p:nvPr/>
          </p:nvGrpSpPr>
          <p:grpSpPr bwMode="auto">
            <a:xfrm>
              <a:off x="761" y="2244"/>
              <a:ext cx="1575" cy="564"/>
              <a:chOff x="761" y="2244"/>
              <a:chExt cx="1575" cy="564"/>
            </a:xfrm>
          </p:grpSpPr>
          <p:sp>
            <p:nvSpPr>
              <p:cNvPr id="503856" name="Rectangle 48"/>
              <p:cNvSpPr>
                <a:spLocks noChangeArrowheads="1"/>
              </p:cNvSpPr>
              <p:nvPr/>
            </p:nvSpPr>
            <p:spPr bwMode="auto">
              <a:xfrm>
                <a:off x="761" y="2244"/>
                <a:ext cx="1575" cy="564"/>
              </a:xfrm>
              <a:prstGeom prst="rect">
                <a:avLst/>
              </a:prstGeom>
              <a:gradFill rotWithShape="0">
                <a:gsLst>
                  <a:gs pos="0">
                    <a:srgbClr val="000066"/>
                  </a:gs>
                  <a:gs pos="100000">
                    <a:srgbClr val="000066">
                      <a:gamma/>
                      <a:shade val="49804"/>
                      <a:invGamma/>
                    </a:srgbClr>
                  </a:gs>
                </a:gsLst>
                <a:lin ang="2700000" scaled="1"/>
              </a:gradFill>
              <a:ln w="12700">
                <a:solidFill>
                  <a:schemeClr val="tx1"/>
                </a:solidFill>
                <a:miter lim="800000"/>
                <a:headEnd/>
                <a:tailEnd/>
              </a:ln>
              <a:effectLst/>
            </p:spPr>
            <p:txBody>
              <a:bodyPr wrap="none" anchor="ctr"/>
              <a:lstStyle/>
              <a:p>
                <a:endParaRPr lang="nl-BE"/>
              </a:p>
            </p:txBody>
          </p:sp>
          <p:sp>
            <p:nvSpPr>
              <p:cNvPr id="503857" name="Rectangle 49"/>
              <p:cNvSpPr>
                <a:spLocks noChangeArrowheads="1"/>
              </p:cNvSpPr>
              <p:nvPr/>
            </p:nvSpPr>
            <p:spPr bwMode="auto">
              <a:xfrm>
                <a:off x="1347" y="2278"/>
                <a:ext cx="309" cy="145"/>
              </a:xfrm>
              <a:prstGeom prst="rect">
                <a:avLst/>
              </a:prstGeom>
              <a:noFill/>
              <a:ln w="9525">
                <a:noFill/>
                <a:miter lim="800000"/>
                <a:headEnd/>
                <a:tailEnd/>
              </a:ln>
              <a:effectLst/>
            </p:spPr>
            <p:txBody>
              <a:bodyPr wrap="none" lIns="92075" tIns="46038" rIns="92075" bIns="46038">
                <a:spAutoFit/>
              </a:bodyPr>
              <a:lstStyle/>
              <a:p>
                <a:pPr eaLnBrk="0" hangingPunct="0"/>
                <a:r>
                  <a:rPr lang="en-US" sz="2700" b="1" dirty="0"/>
                  <a:t>OLAP</a:t>
                </a:r>
              </a:p>
            </p:txBody>
          </p:sp>
          <p:pic>
            <p:nvPicPr>
              <p:cNvPr id="503858" name="Picture 50"/>
              <p:cNvPicPr>
                <a:picLocks noChangeArrowheads="1"/>
              </p:cNvPicPr>
              <p:nvPr/>
            </p:nvPicPr>
            <p:blipFill>
              <a:blip r:embed="rId7"/>
              <a:srcRect/>
              <a:stretch>
                <a:fillRect/>
              </a:stretch>
            </p:blipFill>
            <p:spPr bwMode="auto">
              <a:xfrm>
                <a:off x="1364" y="2419"/>
                <a:ext cx="345" cy="342"/>
              </a:xfrm>
              <a:prstGeom prst="rect">
                <a:avLst/>
              </a:prstGeom>
              <a:noFill/>
              <a:ln w="9525">
                <a:noFill/>
                <a:miter lim="800000"/>
                <a:headEnd/>
                <a:tailEnd/>
              </a:ln>
              <a:effectLst/>
            </p:spPr>
          </p:pic>
        </p:grpSp>
        <p:grpSp>
          <p:nvGrpSpPr>
            <p:cNvPr id="13" name="Group 51"/>
            <p:cNvGrpSpPr>
              <a:grpSpLocks/>
            </p:cNvGrpSpPr>
            <p:nvPr/>
          </p:nvGrpSpPr>
          <p:grpSpPr bwMode="auto">
            <a:xfrm>
              <a:off x="761" y="2812"/>
              <a:ext cx="1575" cy="564"/>
              <a:chOff x="761" y="2812"/>
              <a:chExt cx="1575" cy="564"/>
            </a:xfrm>
          </p:grpSpPr>
          <p:sp>
            <p:nvSpPr>
              <p:cNvPr id="503860" name="Rectangle 52"/>
              <p:cNvSpPr>
                <a:spLocks noChangeArrowheads="1"/>
              </p:cNvSpPr>
              <p:nvPr/>
            </p:nvSpPr>
            <p:spPr bwMode="auto">
              <a:xfrm>
                <a:off x="761" y="2812"/>
                <a:ext cx="1575" cy="564"/>
              </a:xfrm>
              <a:prstGeom prst="rect">
                <a:avLst/>
              </a:prstGeom>
              <a:gradFill rotWithShape="0">
                <a:gsLst>
                  <a:gs pos="0">
                    <a:srgbClr val="000066"/>
                  </a:gs>
                  <a:gs pos="100000">
                    <a:srgbClr val="000066">
                      <a:gamma/>
                      <a:shade val="49804"/>
                      <a:invGamma/>
                    </a:srgbClr>
                  </a:gs>
                </a:gsLst>
                <a:lin ang="2700000" scaled="1"/>
              </a:gradFill>
              <a:ln w="12700">
                <a:solidFill>
                  <a:schemeClr val="tx1"/>
                </a:solidFill>
                <a:miter lim="800000"/>
                <a:headEnd/>
                <a:tailEnd/>
              </a:ln>
              <a:effectLst/>
            </p:spPr>
            <p:txBody>
              <a:bodyPr wrap="none" anchor="ctr"/>
              <a:lstStyle/>
              <a:p>
                <a:endParaRPr lang="nl-BE"/>
              </a:p>
            </p:txBody>
          </p:sp>
          <p:sp>
            <p:nvSpPr>
              <p:cNvPr id="503861" name="Rectangle 53"/>
              <p:cNvSpPr>
                <a:spLocks noChangeArrowheads="1"/>
              </p:cNvSpPr>
              <p:nvPr/>
            </p:nvSpPr>
            <p:spPr bwMode="auto">
              <a:xfrm>
                <a:off x="1183" y="2865"/>
                <a:ext cx="579" cy="145"/>
              </a:xfrm>
              <a:prstGeom prst="rect">
                <a:avLst/>
              </a:prstGeom>
              <a:noFill/>
              <a:ln w="9525">
                <a:noFill/>
                <a:miter lim="800000"/>
                <a:headEnd/>
                <a:tailEnd/>
              </a:ln>
              <a:effectLst/>
            </p:spPr>
            <p:txBody>
              <a:bodyPr wrap="none" lIns="92075" tIns="46038" rIns="92075" bIns="46038">
                <a:spAutoFit/>
              </a:bodyPr>
              <a:lstStyle/>
              <a:p>
                <a:pPr eaLnBrk="0" hangingPunct="0"/>
                <a:r>
                  <a:rPr lang="en-US" sz="2700" b="1" dirty="0"/>
                  <a:t>Data Mining</a:t>
                </a:r>
              </a:p>
            </p:txBody>
          </p:sp>
          <p:grpSp>
            <p:nvGrpSpPr>
              <p:cNvPr id="14" name="Group 54"/>
              <p:cNvGrpSpPr>
                <a:grpSpLocks/>
              </p:cNvGrpSpPr>
              <p:nvPr/>
            </p:nvGrpSpPr>
            <p:grpSpPr bwMode="auto">
              <a:xfrm>
                <a:off x="1282" y="3003"/>
                <a:ext cx="474" cy="320"/>
                <a:chOff x="1282" y="3003"/>
                <a:chExt cx="474" cy="320"/>
              </a:xfrm>
            </p:grpSpPr>
            <p:grpSp>
              <p:nvGrpSpPr>
                <p:cNvPr id="15" name="Group 55"/>
                <p:cNvGrpSpPr>
                  <a:grpSpLocks/>
                </p:cNvGrpSpPr>
                <p:nvPr/>
              </p:nvGrpSpPr>
              <p:grpSpPr bwMode="auto">
                <a:xfrm>
                  <a:off x="1327" y="3066"/>
                  <a:ext cx="429" cy="257"/>
                  <a:chOff x="1327" y="3066"/>
                  <a:chExt cx="429" cy="257"/>
                </a:xfrm>
              </p:grpSpPr>
              <p:sp>
                <p:nvSpPr>
                  <p:cNvPr id="503864" name="Line 56"/>
                  <p:cNvSpPr>
                    <a:spLocks noChangeShapeType="1"/>
                  </p:cNvSpPr>
                  <p:nvPr/>
                </p:nvSpPr>
                <p:spPr bwMode="auto">
                  <a:xfrm>
                    <a:off x="1327" y="3130"/>
                    <a:ext cx="424" cy="0"/>
                  </a:xfrm>
                  <a:prstGeom prst="line">
                    <a:avLst/>
                  </a:prstGeom>
                  <a:noFill/>
                  <a:ln w="12700">
                    <a:solidFill>
                      <a:schemeClr val="tx1"/>
                    </a:solidFill>
                    <a:round/>
                    <a:headEnd type="none" w="sm" len="sm"/>
                    <a:tailEnd type="none" w="sm" len="sm"/>
                  </a:ln>
                  <a:effectLst/>
                </p:spPr>
                <p:txBody>
                  <a:bodyPr/>
                  <a:lstStyle/>
                  <a:p>
                    <a:endParaRPr lang="nl-BE"/>
                  </a:p>
                </p:txBody>
              </p:sp>
              <p:sp>
                <p:nvSpPr>
                  <p:cNvPr id="503865" name="Line 57"/>
                  <p:cNvSpPr>
                    <a:spLocks noChangeShapeType="1"/>
                  </p:cNvSpPr>
                  <p:nvPr/>
                </p:nvSpPr>
                <p:spPr bwMode="auto">
                  <a:xfrm flipV="1">
                    <a:off x="1329" y="3066"/>
                    <a:ext cx="58" cy="64"/>
                  </a:xfrm>
                  <a:prstGeom prst="line">
                    <a:avLst/>
                  </a:prstGeom>
                  <a:noFill/>
                  <a:ln w="12700">
                    <a:solidFill>
                      <a:schemeClr val="tx1"/>
                    </a:solidFill>
                    <a:round/>
                    <a:headEnd type="none" w="sm" len="sm"/>
                    <a:tailEnd type="none" w="sm" len="sm"/>
                  </a:ln>
                  <a:effectLst/>
                </p:spPr>
                <p:txBody>
                  <a:bodyPr/>
                  <a:lstStyle/>
                  <a:p>
                    <a:endParaRPr lang="nl-BE"/>
                  </a:p>
                </p:txBody>
              </p:sp>
              <p:sp>
                <p:nvSpPr>
                  <p:cNvPr id="503866" name="Line 58"/>
                  <p:cNvSpPr>
                    <a:spLocks noChangeShapeType="1"/>
                  </p:cNvSpPr>
                  <p:nvPr/>
                </p:nvSpPr>
                <p:spPr bwMode="auto">
                  <a:xfrm flipH="1" flipV="1">
                    <a:off x="1332" y="3131"/>
                    <a:ext cx="213" cy="191"/>
                  </a:xfrm>
                  <a:prstGeom prst="line">
                    <a:avLst/>
                  </a:prstGeom>
                  <a:noFill/>
                  <a:ln w="12700">
                    <a:solidFill>
                      <a:schemeClr val="tx1"/>
                    </a:solidFill>
                    <a:round/>
                    <a:headEnd type="none" w="sm" len="sm"/>
                    <a:tailEnd type="none" w="sm" len="sm"/>
                  </a:ln>
                  <a:effectLst/>
                </p:spPr>
                <p:txBody>
                  <a:bodyPr/>
                  <a:lstStyle/>
                  <a:p>
                    <a:endParaRPr lang="nl-BE"/>
                  </a:p>
                </p:txBody>
              </p:sp>
              <p:sp>
                <p:nvSpPr>
                  <p:cNvPr id="503867" name="Line 59"/>
                  <p:cNvSpPr>
                    <a:spLocks noChangeShapeType="1"/>
                  </p:cNvSpPr>
                  <p:nvPr/>
                </p:nvSpPr>
                <p:spPr bwMode="auto">
                  <a:xfrm flipH="1" flipV="1">
                    <a:off x="1693" y="3067"/>
                    <a:ext cx="58" cy="64"/>
                  </a:xfrm>
                  <a:prstGeom prst="line">
                    <a:avLst/>
                  </a:prstGeom>
                  <a:noFill/>
                  <a:ln w="12700">
                    <a:solidFill>
                      <a:schemeClr val="tx1"/>
                    </a:solidFill>
                    <a:round/>
                    <a:headEnd type="none" w="sm" len="sm"/>
                    <a:tailEnd type="none" w="sm" len="sm"/>
                  </a:ln>
                  <a:effectLst/>
                </p:spPr>
                <p:txBody>
                  <a:bodyPr/>
                  <a:lstStyle/>
                  <a:p>
                    <a:endParaRPr lang="nl-BE"/>
                  </a:p>
                </p:txBody>
              </p:sp>
              <p:sp>
                <p:nvSpPr>
                  <p:cNvPr id="503868" name="Line 60"/>
                  <p:cNvSpPr>
                    <a:spLocks noChangeShapeType="1"/>
                  </p:cNvSpPr>
                  <p:nvPr/>
                </p:nvSpPr>
                <p:spPr bwMode="auto">
                  <a:xfrm>
                    <a:off x="1391" y="3067"/>
                    <a:ext cx="304" cy="0"/>
                  </a:xfrm>
                  <a:prstGeom prst="line">
                    <a:avLst/>
                  </a:prstGeom>
                  <a:noFill/>
                  <a:ln w="12700">
                    <a:solidFill>
                      <a:schemeClr val="tx1"/>
                    </a:solidFill>
                    <a:round/>
                    <a:headEnd type="none" w="sm" len="sm"/>
                    <a:tailEnd type="none" w="sm" len="sm"/>
                  </a:ln>
                  <a:effectLst/>
                </p:spPr>
                <p:txBody>
                  <a:bodyPr/>
                  <a:lstStyle/>
                  <a:p>
                    <a:endParaRPr lang="nl-BE"/>
                  </a:p>
                </p:txBody>
              </p:sp>
              <p:sp>
                <p:nvSpPr>
                  <p:cNvPr id="503869" name="Line 61"/>
                  <p:cNvSpPr>
                    <a:spLocks noChangeShapeType="1"/>
                  </p:cNvSpPr>
                  <p:nvPr/>
                </p:nvSpPr>
                <p:spPr bwMode="auto">
                  <a:xfrm flipV="1">
                    <a:off x="1543" y="3131"/>
                    <a:ext cx="213" cy="191"/>
                  </a:xfrm>
                  <a:prstGeom prst="line">
                    <a:avLst/>
                  </a:prstGeom>
                  <a:noFill/>
                  <a:ln w="12700">
                    <a:solidFill>
                      <a:schemeClr val="tx1"/>
                    </a:solidFill>
                    <a:round/>
                    <a:headEnd type="none" w="sm" len="sm"/>
                    <a:tailEnd type="none" w="sm" len="sm"/>
                  </a:ln>
                  <a:effectLst/>
                </p:spPr>
                <p:txBody>
                  <a:bodyPr/>
                  <a:lstStyle/>
                  <a:p>
                    <a:endParaRPr lang="nl-BE"/>
                  </a:p>
                </p:txBody>
              </p:sp>
              <p:sp>
                <p:nvSpPr>
                  <p:cNvPr id="503870" name="Line 62"/>
                  <p:cNvSpPr>
                    <a:spLocks noChangeShapeType="1"/>
                  </p:cNvSpPr>
                  <p:nvPr/>
                </p:nvSpPr>
                <p:spPr bwMode="auto">
                  <a:xfrm>
                    <a:off x="1356" y="3100"/>
                    <a:ext cx="367" cy="0"/>
                  </a:xfrm>
                  <a:prstGeom prst="line">
                    <a:avLst/>
                  </a:prstGeom>
                  <a:noFill/>
                  <a:ln w="12700">
                    <a:solidFill>
                      <a:schemeClr val="tx1"/>
                    </a:solidFill>
                    <a:round/>
                    <a:headEnd type="none" w="sm" len="sm"/>
                    <a:tailEnd type="none" w="sm" len="sm"/>
                  </a:ln>
                  <a:effectLst/>
                </p:spPr>
                <p:txBody>
                  <a:bodyPr/>
                  <a:lstStyle/>
                  <a:p>
                    <a:endParaRPr lang="nl-BE"/>
                  </a:p>
                </p:txBody>
              </p:sp>
              <p:sp>
                <p:nvSpPr>
                  <p:cNvPr id="503871" name="Line 63"/>
                  <p:cNvSpPr>
                    <a:spLocks noChangeShapeType="1"/>
                  </p:cNvSpPr>
                  <p:nvPr/>
                </p:nvSpPr>
                <p:spPr bwMode="auto">
                  <a:xfrm>
                    <a:off x="1542" y="3131"/>
                    <a:ext cx="0" cy="192"/>
                  </a:xfrm>
                  <a:prstGeom prst="line">
                    <a:avLst/>
                  </a:prstGeom>
                  <a:noFill/>
                  <a:ln w="12700">
                    <a:solidFill>
                      <a:schemeClr val="tx1"/>
                    </a:solidFill>
                    <a:round/>
                    <a:headEnd type="none" w="sm" len="sm"/>
                    <a:tailEnd type="none" w="sm" len="sm"/>
                  </a:ln>
                  <a:effectLst/>
                </p:spPr>
                <p:txBody>
                  <a:bodyPr/>
                  <a:lstStyle/>
                  <a:p>
                    <a:endParaRPr lang="nl-BE"/>
                  </a:p>
                </p:txBody>
              </p:sp>
              <p:sp>
                <p:nvSpPr>
                  <p:cNvPr id="503872" name="Line 64"/>
                  <p:cNvSpPr>
                    <a:spLocks noChangeShapeType="1"/>
                  </p:cNvSpPr>
                  <p:nvPr/>
                </p:nvSpPr>
                <p:spPr bwMode="auto">
                  <a:xfrm>
                    <a:off x="1424" y="3131"/>
                    <a:ext cx="119" cy="192"/>
                  </a:xfrm>
                  <a:prstGeom prst="line">
                    <a:avLst/>
                  </a:prstGeom>
                  <a:noFill/>
                  <a:ln w="12700">
                    <a:solidFill>
                      <a:schemeClr val="tx1"/>
                    </a:solidFill>
                    <a:round/>
                    <a:headEnd type="none" w="sm" len="sm"/>
                    <a:tailEnd type="none" w="sm" len="sm"/>
                  </a:ln>
                  <a:effectLst/>
                </p:spPr>
                <p:txBody>
                  <a:bodyPr/>
                  <a:lstStyle/>
                  <a:p>
                    <a:endParaRPr lang="nl-BE"/>
                  </a:p>
                </p:txBody>
              </p:sp>
              <p:sp>
                <p:nvSpPr>
                  <p:cNvPr id="503873" name="Line 65"/>
                  <p:cNvSpPr>
                    <a:spLocks noChangeShapeType="1"/>
                  </p:cNvSpPr>
                  <p:nvPr/>
                </p:nvSpPr>
                <p:spPr bwMode="auto">
                  <a:xfrm flipH="1">
                    <a:off x="1540" y="3131"/>
                    <a:ext cx="119" cy="192"/>
                  </a:xfrm>
                  <a:prstGeom prst="line">
                    <a:avLst/>
                  </a:prstGeom>
                  <a:noFill/>
                  <a:ln w="12700">
                    <a:solidFill>
                      <a:schemeClr val="tx1"/>
                    </a:solidFill>
                    <a:round/>
                    <a:headEnd type="none" w="sm" len="sm"/>
                    <a:tailEnd type="none" w="sm" len="sm"/>
                  </a:ln>
                  <a:effectLst/>
                </p:spPr>
                <p:txBody>
                  <a:bodyPr/>
                  <a:lstStyle/>
                  <a:p>
                    <a:endParaRPr lang="nl-BE"/>
                  </a:p>
                </p:txBody>
              </p:sp>
              <p:sp>
                <p:nvSpPr>
                  <p:cNvPr id="503874" name="Line 66"/>
                  <p:cNvSpPr>
                    <a:spLocks noChangeShapeType="1"/>
                  </p:cNvSpPr>
                  <p:nvPr/>
                </p:nvSpPr>
                <p:spPr bwMode="auto">
                  <a:xfrm>
                    <a:off x="1395" y="3068"/>
                    <a:ext cx="142" cy="59"/>
                  </a:xfrm>
                  <a:prstGeom prst="line">
                    <a:avLst/>
                  </a:prstGeom>
                  <a:noFill/>
                  <a:ln w="12700">
                    <a:solidFill>
                      <a:schemeClr val="tx1"/>
                    </a:solidFill>
                    <a:round/>
                    <a:headEnd type="none" w="sm" len="sm"/>
                    <a:tailEnd type="none" w="sm" len="sm"/>
                  </a:ln>
                  <a:effectLst/>
                </p:spPr>
                <p:txBody>
                  <a:bodyPr/>
                  <a:lstStyle/>
                  <a:p>
                    <a:endParaRPr lang="nl-BE"/>
                  </a:p>
                </p:txBody>
              </p:sp>
              <p:sp>
                <p:nvSpPr>
                  <p:cNvPr id="503875" name="Line 67"/>
                  <p:cNvSpPr>
                    <a:spLocks noChangeShapeType="1"/>
                  </p:cNvSpPr>
                  <p:nvPr/>
                </p:nvSpPr>
                <p:spPr bwMode="auto">
                  <a:xfrm flipH="1">
                    <a:off x="1543" y="3070"/>
                    <a:ext cx="145" cy="58"/>
                  </a:xfrm>
                  <a:prstGeom prst="line">
                    <a:avLst/>
                  </a:prstGeom>
                  <a:noFill/>
                  <a:ln w="12700">
                    <a:solidFill>
                      <a:schemeClr val="tx1"/>
                    </a:solidFill>
                    <a:round/>
                    <a:headEnd type="none" w="sm" len="sm"/>
                    <a:tailEnd type="none" w="sm" len="sm"/>
                  </a:ln>
                  <a:effectLst/>
                </p:spPr>
                <p:txBody>
                  <a:bodyPr/>
                  <a:lstStyle/>
                  <a:p>
                    <a:endParaRPr lang="nl-BE"/>
                  </a:p>
                </p:txBody>
              </p:sp>
              <p:sp>
                <p:nvSpPr>
                  <p:cNvPr id="503876" name="Line 68"/>
                  <p:cNvSpPr>
                    <a:spLocks noChangeShapeType="1"/>
                  </p:cNvSpPr>
                  <p:nvPr/>
                </p:nvSpPr>
                <p:spPr bwMode="auto">
                  <a:xfrm flipV="1">
                    <a:off x="1430" y="3067"/>
                    <a:ext cx="110" cy="63"/>
                  </a:xfrm>
                  <a:prstGeom prst="line">
                    <a:avLst/>
                  </a:prstGeom>
                  <a:noFill/>
                  <a:ln w="12700">
                    <a:solidFill>
                      <a:schemeClr val="tx1"/>
                    </a:solidFill>
                    <a:round/>
                    <a:headEnd type="none" w="sm" len="sm"/>
                    <a:tailEnd type="none" w="sm" len="sm"/>
                  </a:ln>
                  <a:effectLst/>
                </p:spPr>
                <p:txBody>
                  <a:bodyPr/>
                  <a:lstStyle/>
                  <a:p>
                    <a:endParaRPr lang="nl-BE"/>
                  </a:p>
                </p:txBody>
              </p:sp>
              <p:sp>
                <p:nvSpPr>
                  <p:cNvPr id="503877" name="Line 69"/>
                  <p:cNvSpPr>
                    <a:spLocks noChangeShapeType="1"/>
                  </p:cNvSpPr>
                  <p:nvPr/>
                </p:nvSpPr>
                <p:spPr bwMode="auto">
                  <a:xfrm flipH="1" flipV="1">
                    <a:off x="1540" y="3067"/>
                    <a:ext cx="113" cy="63"/>
                  </a:xfrm>
                  <a:prstGeom prst="line">
                    <a:avLst/>
                  </a:prstGeom>
                  <a:noFill/>
                  <a:ln w="12700">
                    <a:solidFill>
                      <a:schemeClr val="tx1"/>
                    </a:solidFill>
                    <a:round/>
                    <a:headEnd type="none" w="sm" len="sm"/>
                    <a:tailEnd type="none" w="sm" len="sm"/>
                  </a:ln>
                  <a:effectLst/>
                </p:spPr>
                <p:txBody>
                  <a:bodyPr/>
                  <a:lstStyle/>
                  <a:p>
                    <a:endParaRPr lang="nl-BE"/>
                  </a:p>
                </p:txBody>
              </p:sp>
              <p:sp>
                <p:nvSpPr>
                  <p:cNvPr id="503878" name="Line 70"/>
                  <p:cNvSpPr>
                    <a:spLocks noChangeShapeType="1"/>
                  </p:cNvSpPr>
                  <p:nvPr/>
                </p:nvSpPr>
                <p:spPr bwMode="auto">
                  <a:xfrm>
                    <a:off x="1358" y="3099"/>
                    <a:ext cx="66" cy="29"/>
                  </a:xfrm>
                  <a:prstGeom prst="line">
                    <a:avLst/>
                  </a:prstGeom>
                  <a:noFill/>
                  <a:ln w="12700">
                    <a:solidFill>
                      <a:schemeClr val="tx1"/>
                    </a:solidFill>
                    <a:round/>
                    <a:headEnd type="none" w="sm" len="sm"/>
                    <a:tailEnd type="none" w="sm" len="sm"/>
                  </a:ln>
                  <a:effectLst/>
                </p:spPr>
                <p:txBody>
                  <a:bodyPr/>
                  <a:lstStyle/>
                  <a:p>
                    <a:endParaRPr lang="nl-BE"/>
                  </a:p>
                </p:txBody>
              </p:sp>
              <p:sp>
                <p:nvSpPr>
                  <p:cNvPr id="503879" name="Line 71"/>
                  <p:cNvSpPr>
                    <a:spLocks noChangeShapeType="1"/>
                  </p:cNvSpPr>
                  <p:nvPr/>
                </p:nvSpPr>
                <p:spPr bwMode="auto">
                  <a:xfrm flipH="1">
                    <a:off x="1654" y="3102"/>
                    <a:ext cx="67" cy="29"/>
                  </a:xfrm>
                  <a:prstGeom prst="line">
                    <a:avLst/>
                  </a:prstGeom>
                  <a:noFill/>
                  <a:ln w="12700">
                    <a:solidFill>
                      <a:schemeClr val="tx1"/>
                    </a:solidFill>
                    <a:round/>
                    <a:headEnd type="none" w="sm" len="sm"/>
                    <a:tailEnd type="none" w="sm" len="sm"/>
                  </a:ln>
                  <a:effectLst/>
                </p:spPr>
                <p:txBody>
                  <a:bodyPr/>
                  <a:lstStyle/>
                  <a:p>
                    <a:endParaRPr lang="nl-BE"/>
                  </a:p>
                </p:txBody>
              </p:sp>
              <p:sp>
                <p:nvSpPr>
                  <p:cNvPr id="503880" name="Line 72"/>
                  <p:cNvSpPr>
                    <a:spLocks noChangeShapeType="1"/>
                  </p:cNvSpPr>
                  <p:nvPr/>
                </p:nvSpPr>
                <p:spPr bwMode="auto">
                  <a:xfrm flipH="1">
                    <a:off x="1427" y="3137"/>
                    <a:ext cx="5" cy="77"/>
                  </a:xfrm>
                  <a:prstGeom prst="line">
                    <a:avLst/>
                  </a:prstGeom>
                  <a:noFill/>
                  <a:ln w="12700">
                    <a:solidFill>
                      <a:schemeClr val="tx1"/>
                    </a:solidFill>
                    <a:round/>
                    <a:headEnd type="none" w="sm" len="sm"/>
                    <a:tailEnd type="none" w="sm" len="sm"/>
                  </a:ln>
                  <a:effectLst/>
                </p:spPr>
                <p:txBody>
                  <a:bodyPr/>
                  <a:lstStyle/>
                  <a:p>
                    <a:endParaRPr lang="nl-BE"/>
                  </a:p>
                </p:txBody>
              </p:sp>
              <p:sp>
                <p:nvSpPr>
                  <p:cNvPr id="503881" name="Line 73"/>
                  <p:cNvSpPr>
                    <a:spLocks noChangeShapeType="1"/>
                  </p:cNvSpPr>
                  <p:nvPr/>
                </p:nvSpPr>
                <p:spPr bwMode="auto">
                  <a:xfrm>
                    <a:off x="1660" y="3138"/>
                    <a:ext cx="0" cy="81"/>
                  </a:xfrm>
                  <a:prstGeom prst="line">
                    <a:avLst/>
                  </a:prstGeom>
                  <a:noFill/>
                  <a:ln w="12700">
                    <a:solidFill>
                      <a:schemeClr val="tx1"/>
                    </a:solidFill>
                    <a:round/>
                    <a:headEnd type="none" w="sm" len="sm"/>
                    <a:tailEnd type="none" w="sm" len="sm"/>
                  </a:ln>
                  <a:effectLst/>
                </p:spPr>
                <p:txBody>
                  <a:bodyPr/>
                  <a:lstStyle/>
                  <a:p>
                    <a:endParaRPr lang="nl-BE"/>
                  </a:p>
                </p:txBody>
              </p:sp>
              <p:sp>
                <p:nvSpPr>
                  <p:cNvPr id="503882" name="Line 74"/>
                  <p:cNvSpPr>
                    <a:spLocks noChangeShapeType="1"/>
                  </p:cNvSpPr>
                  <p:nvPr/>
                </p:nvSpPr>
                <p:spPr bwMode="auto">
                  <a:xfrm>
                    <a:off x="1430" y="3131"/>
                    <a:ext cx="79" cy="88"/>
                  </a:xfrm>
                  <a:prstGeom prst="line">
                    <a:avLst/>
                  </a:prstGeom>
                  <a:noFill/>
                  <a:ln w="12700">
                    <a:solidFill>
                      <a:schemeClr val="tx1"/>
                    </a:solidFill>
                    <a:round/>
                    <a:headEnd type="none" w="sm" len="sm"/>
                    <a:tailEnd type="none" w="sm" len="sm"/>
                  </a:ln>
                  <a:effectLst/>
                </p:spPr>
                <p:txBody>
                  <a:bodyPr/>
                  <a:lstStyle/>
                  <a:p>
                    <a:endParaRPr lang="nl-BE"/>
                  </a:p>
                </p:txBody>
              </p:sp>
              <p:sp>
                <p:nvSpPr>
                  <p:cNvPr id="503883" name="Line 75"/>
                  <p:cNvSpPr>
                    <a:spLocks noChangeShapeType="1"/>
                  </p:cNvSpPr>
                  <p:nvPr/>
                </p:nvSpPr>
                <p:spPr bwMode="auto">
                  <a:xfrm flipH="1">
                    <a:off x="1509" y="3131"/>
                    <a:ext cx="31" cy="88"/>
                  </a:xfrm>
                  <a:prstGeom prst="line">
                    <a:avLst/>
                  </a:prstGeom>
                  <a:noFill/>
                  <a:ln w="12700">
                    <a:solidFill>
                      <a:schemeClr val="tx1"/>
                    </a:solidFill>
                    <a:round/>
                    <a:headEnd type="none" w="sm" len="sm"/>
                    <a:tailEnd type="none" w="sm" len="sm"/>
                  </a:ln>
                  <a:effectLst/>
                </p:spPr>
                <p:txBody>
                  <a:bodyPr/>
                  <a:lstStyle/>
                  <a:p>
                    <a:endParaRPr lang="nl-BE"/>
                  </a:p>
                </p:txBody>
              </p:sp>
              <p:grpSp>
                <p:nvGrpSpPr>
                  <p:cNvPr id="16" name="Group 76"/>
                  <p:cNvGrpSpPr>
                    <a:grpSpLocks/>
                  </p:cNvGrpSpPr>
                  <p:nvPr/>
                </p:nvGrpSpPr>
                <p:grpSpPr bwMode="auto">
                  <a:xfrm>
                    <a:off x="1540" y="3135"/>
                    <a:ext cx="113" cy="88"/>
                    <a:chOff x="1540" y="3135"/>
                    <a:chExt cx="113" cy="88"/>
                  </a:xfrm>
                </p:grpSpPr>
                <p:sp>
                  <p:nvSpPr>
                    <p:cNvPr id="503885" name="Line 77"/>
                    <p:cNvSpPr>
                      <a:spLocks noChangeShapeType="1"/>
                    </p:cNvSpPr>
                    <p:nvPr/>
                  </p:nvSpPr>
                  <p:spPr bwMode="auto">
                    <a:xfrm flipH="1">
                      <a:off x="1572" y="3135"/>
                      <a:ext cx="81" cy="88"/>
                    </a:xfrm>
                    <a:prstGeom prst="line">
                      <a:avLst/>
                    </a:prstGeom>
                    <a:noFill/>
                    <a:ln w="12700">
                      <a:solidFill>
                        <a:schemeClr val="tx1"/>
                      </a:solidFill>
                      <a:round/>
                      <a:headEnd type="none" w="sm" len="sm"/>
                      <a:tailEnd type="none" w="sm" len="sm"/>
                    </a:ln>
                    <a:effectLst/>
                  </p:spPr>
                  <p:txBody>
                    <a:bodyPr/>
                    <a:lstStyle/>
                    <a:p>
                      <a:endParaRPr lang="nl-BE"/>
                    </a:p>
                  </p:txBody>
                </p:sp>
                <p:sp>
                  <p:nvSpPr>
                    <p:cNvPr id="503886" name="Line 78"/>
                    <p:cNvSpPr>
                      <a:spLocks noChangeShapeType="1"/>
                    </p:cNvSpPr>
                    <p:nvPr/>
                  </p:nvSpPr>
                  <p:spPr bwMode="auto">
                    <a:xfrm>
                      <a:off x="1540" y="3135"/>
                      <a:ext cx="32" cy="88"/>
                    </a:xfrm>
                    <a:prstGeom prst="line">
                      <a:avLst/>
                    </a:prstGeom>
                    <a:noFill/>
                    <a:ln w="12700">
                      <a:solidFill>
                        <a:schemeClr val="tx1"/>
                      </a:solidFill>
                      <a:round/>
                      <a:headEnd type="none" w="sm" len="sm"/>
                      <a:tailEnd type="none" w="sm" len="sm"/>
                    </a:ln>
                    <a:effectLst/>
                  </p:spPr>
                  <p:txBody>
                    <a:bodyPr/>
                    <a:lstStyle/>
                    <a:p>
                      <a:endParaRPr lang="nl-BE"/>
                    </a:p>
                  </p:txBody>
                </p:sp>
              </p:grpSp>
            </p:grpSp>
            <p:sp>
              <p:nvSpPr>
                <p:cNvPr id="503887" name="Line 79"/>
                <p:cNvSpPr>
                  <a:spLocks noChangeShapeType="1"/>
                </p:cNvSpPr>
                <p:nvPr/>
              </p:nvSpPr>
              <p:spPr bwMode="auto">
                <a:xfrm flipH="1">
                  <a:off x="1282" y="3080"/>
                  <a:ext cx="69" cy="0"/>
                </a:xfrm>
                <a:prstGeom prst="line">
                  <a:avLst/>
                </a:prstGeom>
                <a:noFill/>
                <a:ln w="12700">
                  <a:solidFill>
                    <a:schemeClr val="tx1"/>
                  </a:solidFill>
                  <a:round/>
                  <a:headEnd type="none" w="sm" len="sm"/>
                  <a:tailEnd type="none" w="sm" len="sm"/>
                </a:ln>
                <a:effectLst/>
              </p:spPr>
              <p:txBody>
                <a:bodyPr/>
                <a:lstStyle/>
                <a:p>
                  <a:endParaRPr lang="nl-BE"/>
                </a:p>
              </p:txBody>
            </p:sp>
            <p:sp>
              <p:nvSpPr>
                <p:cNvPr id="503888" name="Line 80"/>
                <p:cNvSpPr>
                  <a:spLocks noChangeShapeType="1"/>
                </p:cNvSpPr>
                <p:nvPr/>
              </p:nvSpPr>
              <p:spPr bwMode="auto">
                <a:xfrm flipV="1">
                  <a:off x="1424" y="3013"/>
                  <a:ext cx="47" cy="37"/>
                </a:xfrm>
                <a:prstGeom prst="line">
                  <a:avLst/>
                </a:prstGeom>
                <a:noFill/>
                <a:ln w="12700">
                  <a:solidFill>
                    <a:schemeClr val="tx1"/>
                  </a:solidFill>
                  <a:round/>
                  <a:headEnd type="none" w="sm" len="sm"/>
                  <a:tailEnd type="none" w="sm" len="sm"/>
                </a:ln>
                <a:effectLst/>
              </p:spPr>
              <p:txBody>
                <a:bodyPr/>
                <a:lstStyle/>
                <a:p>
                  <a:endParaRPr lang="nl-BE"/>
                </a:p>
              </p:txBody>
            </p:sp>
            <p:sp>
              <p:nvSpPr>
                <p:cNvPr id="503889" name="Line 81"/>
                <p:cNvSpPr>
                  <a:spLocks noChangeShapeType="1"/>
                </p:cNvSpPr>
                <p:nvPr/>
              </p:nvSpPr>
              <p:spPr bwMode="auto">
                <a:xfrm flipH="1" flipV="1">
                  <a:off x="1382" y="3003"/>
                  <a:ext cx="10" cy="42"/>
                </a:xfrm>
                <a:prstGeom prst="line">
                  <a:avLst/>
                </a:prstGeom>
                <a:noFill/>
                <a:ln w="12700">
                  <a:solidFill>
                    <a:schemeClr val="tx1"/>
                  </a:solidFill>
                  <a:round/>
                  <a:headEnd type="none" w="sm" len="sm"/>
                  <a:tailEnd type="none" w="sm" len="sm"/>
                </a:ln>
                <a:effectLst/>
              </p:spPr>
              <p:txBody>
                <a:bodyPr/>
                <a:lstStyle/>
                <a:p>
                  <a:endParaRPr lang="nl-BE"/>
                </a:p>
              </p:txBody>
            </p:sp>
            <p:sp>
              <p:nvSpPr>
                <p:cNvPr id="503890" name="Line 82"/>
                <p:cNvSpPr>
                  <a:spLocks noChangeShapeType="1"/>
                </p:cNvSpPr>
                <p:nvPr/>
              </p:nvSpPr>
              <p:spPr bwMode="auto">
                <a:xfrm flipH="1" flipV="1">
                  <a:off x="1312" y="3031"/>
                  <a:ext cx="52" cy="32"/>
                </a:xfrm>
                <a:prstGeom prst="line">
                  <a:avLst/>
                </a:prstGeom>
                <a:noFill/>
                <a:ln w="12700">
                  <a:solidFill>
                    <a:schemeClr val="tx1"/>
                  </a:solidFill>
                  <a:round/>
                  <a:headEnd type="none" w="sm" len="sm"/>
                  <a:tailEnd type="none" w="sm" len="sm"/>
                </a:ln>
                <a:effectLst/>
              </p:spPr>
              <p:txBody>
                <a:bodyPr/>
                <a:lstStyle/>
                <a:p>
                  <a:endParaRPr lang="nl-BE"/>
                </a:p>
              </p:txBody>
            </p:sp>
          </p:grpSp>
        </p:grpSp>
      </p:grpSp>
      <p:sp>
        <p:nvSpPr>
          <p:cNvPr id="503891" name="Rectangle 83"/>
          <p:cNvSpPr>
            <a:spLocks noChangeArrowheads="1"/>
          </p:cNvSpPr>
          <p:nvPr/>
        </p:nvSpPr>
        <p:spPr bwMode="auto">
          <a:xfrm>
            <a:off x="4150503" y="12032483"/>
            <a:ext cx="3259518" cy="950749"/>
          </a:xfrm>
          <a:prstGeom prst="rect">
            <a:avLst/>
          </a:prstGeom>
          <a:noFill/>
          <a:ln w="9525">
            <a:noFill/>
            <a:miter lim="800000"/>
            <a:headEnd/>
            <a:tailEnd/>
          </a:ln>
          <a:effectLst/>
        </p:spPr>
        <p:txBody>
          <a:bodyPr lIns="210032" tIns="105017" rIns="210032" bIns="105017">
            <a:spAutoFit/>
          </a:bodyPr>
          <a:lstStyle/>
          <a:p>
            <a:pPr>
              <a:spcBef>
                <a:spcPct val="50000"/>
              </a:spcBef>
            </a:pPr>
            <a:r>
              <a:rPr lang="en-US" sz="4800" b="1" dirty="0">
                <a:effectLst>
                  <a:outerShdw blurRad="38100" dist="38100" dir="2700000" algn="tl">
                    <a:srgbClr val="000000"/>
                  </a:outerShdw>
                </a:effectLst>
              </a:rPr>
              <a:t>Oracle9</a:t>
            </a:r>
            <a:r>
              <a:rPr lang="en-US" sz="4800" b="1" i="1" dirty="0">
                <a:effectLst>
                  <a:outerShdw blurRad="38100" dist="38100" dir="2700000" algn="tl">
                    <a:srgbClr val="000000"/>
                  </a:outerShdw>
                </a:effectLst>
                <a:latin typeface="Times New Roman" pitchFamily="18" charset="0"/>
              </a:rPr>
              <a:t>i</a:t>
            </a:r>
          </a:p>
        </p:txBody>
      </p:sp>
      <p:grpSp>
        <p:nvGrpSpPr>
          <p:cNvPr id="17" name="Group 84"/>
          <p:cNvGrpSpPr>
            <a:grpSpLocks/>
          </p:cNvGrpSpPr>
          <p:nvPr/>
        </p:nvGrpSpPr>
        <p:grpSpPr bwMode="auto">
          <a:xfrm>
            <a:off x="8972958" y="4217321"/>
            <a:ext cx="11397175" cy="7930659"/>
            <a:chOff x="2417" y="1205"/>
            <a:chExt cx="3070" cy="2266"/>
          </a:xfrm>
        </p:grpSpPr>
        <p:sp>
          <p:nvSpPr>
            <p:cNvPr id="503893" name="AutoShape 85"/>
            <p:cNvSpPr>
              <a:spLocks noChangeArrowheads="1"/>
            </p:cNvSpPr>
            <p:nvPr/>
          </p:nvSpPr>
          <p:spPr bwMode="auto">
            <a:xfrm rot="16200000">
              <a:off x="1579" y="2043"/>
              <a:ext cx="2136" cy="460"/>
            </a:xfrm>
            <a:prstGeom prst="triangle">
              <a:avLst>
                <a:gd name="adj" fmla="val 62194"/>
              </a:avLst>
            </a:prstGeom>
            <a:gradFill rotWithShape="0">
              <a:gsLst>
                <a:gs pos="0">
                  <a:srgbClr val="0033CC"/>
                </a:gs>
                <a:gs pos="100000">
                  <a:srgbClr val="0033CC">
                    <a:gamma/>
                    <a:shade val="69804"/>
                    <a:invGamma/>
                  </a:srgbClr>
                </a:gs>
              </a:gsLst>
              <a:lin ang="0" scaled="1"/>
            </a:gradFill>
            <a:ln w="12700">
              <a:solidFill>
                <a:srgbClr val="0033CC"/>
              </a:solidFill>
              <a:miter lim="800000"/>
              <a:headEnd/>
              <a:tailEnd/>
            </a:ln>
            <a:effectLst/>
          </p:spPr>
          <p:txBody>
            <a:bodyPr wrap="none" anchor="ctr"/>
            <a:lstStyle/>
            <a:p>
              <a:endParaRPr lang="nl-BE"/>
            </a:p>
          </p:txBody>
        </p:sp>
        <p:grpSp>
          <p:nvGrpSpPr>
            <p:cNvPr id="18" name="Group 86"/>
            <p:cNvGrpSpPr>
              <a:grpSpLocks/>
            </p:cNvGrpSpPr>
            <p:nvPr/>
          </p:nvGrpSpPr>
          <p:grpSpPr bwMode="auto">
            <a:xfrm>
              <a:off x="2976" y="1221"/>
              <a:ext cx="2511" cy="2250"/>
              <a:chOff x="2976" y="1221"/>
              <a:chExt cx="2511" cy="2250"/>
            </a:xfrm>
          </p:grpSpPr>
          <p:sp>
            <p:nvSpPr>
              <p:cNvPr id="503895" name="Rectangle 87"/>
              <p:cNvSpPr>
                <a:spLocks noChangeArrowheads="1"/>
              </p:cNvSpPr>
              <p:nvPr/>
            </p:nvSpPr>
            <p:spPr bwMode="auto">
              <a:xfrm>
                <a:off x="2976" y="2269"/>
                <a:ext cx="2407" cy="1202"/>
              </a:xfrm>
              <a:prstGeom prst="rect">
                <a:avLst/>
              </a:prstGeom>
              <a:noFill/>
              <a:ln w="9525">
                <a:noFill/>
                <a:miter lim="800000"/>
                <a:headEnd/>
                <a:tailEnd/>
              </a:ln>
              <a:effectLst/>
            </p:spPr>
            <p:txBody>
              <a:bodyPr lIns="92075" tIns="46038" rIns="92075" bIns="46038">
                <a:spAutoFit/>
              </a:bodyPr>
              <a:lstStyle/>
              <a:p>
                <a:pPr eaLnBrk="0" hangingPunct="0">
                  <a:spcBef>
                    <a:spcPct val="10000"/>
                  </a:spcBef>
                </a:pPr>
                <a:r>
                  <a:rPr lang="en-US" sz="5500" b="1" dirty="0"/>
                  <a:t>Transformation Engine</a:t>
                </a:r>
              </a:p>
              <a:p>
                <a:pPr lvl="1" eaLnBrk="0" hangingPunct="0">
                  <a:spcBef>
                    <a:spcPct val="10000"/>
                  </a:spcBef>
                </a:pPr>
                <a:r>
                  <a:rPr lang="en-US" sz="4600" b="1" dirty="0"/>
                  <a:t>Integrated in Oracle9i</a:t>
                </a:r>
              </a:p>
              <a:p>
                <a:pPr lvl="1" eaLnBrk="0" hangingPunct="0">
                  <a:spcBef>
                    <a:spcPct val="10000"/>
                  </a:spcBef>
                </a:pPr>
                <a:r>
                  <a:rPr lang="en-US" sz="4600" b="1" dirty="0"/>
                  <a:t>Scalable (parallel)</a:t>
                </a:r>
              </a:p>
              <a:p>
                <a:pPr lvl="1" eaLnBrk="0" hangingPunct="0">
                  <a:spcBef>
                    <a:spcPct val="10000"/>
                  </a:spcBef>
                </a:pPr>
                <a:r>
                  <a:rPr lang="en-US" sz="4600" b="1" dirty="0"/>
                  <a:t>Extensible (Java, PL/SQL)</a:t>
                </a:r>
              </a:p>
              <a:p>
                <a:pPr lvl="1" eaLnBrk="0" hangingPunct="0">
                  <a:spcBef>
                    <a:spcPct val="10000"/>
                  </a:spcBef>
                </a:pPr>
                <a:r>
                  <a:rPr lang="en-US" sz="4600" b="1" dirty="0"/>
                  <a:t>Efficient (no data staging)</a:t>
                </a:r>
                <a:r>
                  <a:rPr lang="en-US" sz="5500" b="1" dirty="0"/>
                  <a:t>	</a:t>
                </a:r>
              </a:p>
            </p:txBody>
          </p:sp>
          <p:sp>
            <p:nvSpPr>
              <p:cNvPr id="503896" name="Rectangle 88"/>
              <p:cNvSpPr>
                <a:spLocks noChangeArrowheads="1"/>
              </p:cNvSpPr>
              <p:nvPr/>
            </p:nvSpPr>
            <p:spPr bwMode="auto">
              <a:xfrm>
                <a:off x="2976" y="1221"/>
                <a:ext cx="2511" cy="875"/>
              </a:xfrm>
              <a:prstGeom prst="rect">
                <a:avLst/>
              </a:prstGeom>
              <a:noFill/>
              <a:ln w="9525">
                <a:noFill/>
                <a:miter lim="800000"/>
                <a:headEnd/>
                <a:tailEnd/>
              </a:ln>
              <a:effectLst/>
            </p:spPr>
            <p:txBody>
              <a:bodyPr lIns="92075" tIns="46038" rIns="92075" bIns="46038">
                <a:spAutoFit/>
              </a:bodyPr>
              <a:lstStyle/>
              <a:p>
                <a:pPr eaLnBrk="0" hangingPunct="0"/>
                <a:r>
                  <a:rPr lang="en-US" sz="5500" b="1" dirty="0"/>
                  <a:t>Warehouse Builder</a:t>
                </a:r>
              </a:p>
              <a:p>
                <a:pPr lvl="1" eaLnBrk="0" hangingPunct="0"/>
                <a:r>
                  <a:rPr lang="en-US" sz="4600" b="1" dirty="0"/>
                  <a:t>Extensible framework for designing and deploying  DW</a:t>
                </a:r>
                <a:r>
                  <a:rPr lang="en-US" sz="4600" b="1" dirty="0">
                    <a:latin typeface="Times New Roman"/>
                  </a:rPr>
                  <a:t>’</a:t>
                </a:r>
                <a:r>
                  <a:rPr lang="en-US" sz="4600" b="1" dirty="0"/>
                  <a:t>s</a:t>
                </a:r>
              </a:p>
            </p:txBody>
          </p:sp>
        </p:gr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a:xfrm>
            <a:off x="0" y="-696470"/>
            <a:ext cx="21383625" cy="2141910"/>
          </a:xfrm>
          <a:noFill/>
          <a:ln/>
        </p:spPr>
        <p:txBody>
          <a:bodyPr anchor="b"/>
          <a:lstStyle/>
          <a:p>
            <a:pPr algn="ctr"/>
            <a:r>
              <a:rPr lang="en-US" sz="8200" dirty="0"/>
              <a:t>Platform for BI:  OLAP</a:t>
            </a:r>
            <a:endParaRPr lang="en-US" dirty="0"/>
          </a:p>
        </p:txBody>
      </p:sp>
      <p:sp>
        <p:nvSpPr>
          <p:cNvPr id="505859" name="Rectangle 3"/>
          <p:cNvSpPr>
            <a:spLocks noChangeArrowheads="1"/>
          </p:cNvSpPr>
          <p:nvPr/>
        </p:nvSpPr>
        <p:spPr bwMode="auto">
          <a:xfrm>
            <a:off x="2253451" y="3450851"/>
            <a:ext cx="6834591" cy="9687584"/>
          </a:xfrm>
          <a:prstGeom prst="rect">
            <a:avLst/>
          </a:prstGeom>
          <a:gradFill rotWithShape="0">
            <a:gsLst>
              <a:gs pos="0">
                <a:srgbClr val="FF0033"/>
              </a:gs>
              <a:gs pos="100000">
                <a:srgbClr val="FF0033">
                  <a:gamma/>
                  <a:shade val="69804"/>
                  <a:invGamma/>
                </a:srgbClr>
              </a:gs>
            </a:gsLst>
            <a:lin ang="2700000" scaled="1"/>
          </a:gradFill>
          <a:ln w="12700">
            <a:solidFill>
              <a:schemeClr val="hlink"/>
            </a:solidFill>
            <a:miter lim="800000"/>
            <a:headEnd/>
            <a:tailEnd/>
          </a:ln>
          <a:effectLst/>
        </p:spPr>
        <p:txBody>
          <a:bodyPr wrap="none" lIns="208584" tIns="104292" rIns="208584" bIns="104292" anchor="ctr"/>
          <a:lstStyle/>
          <a:p>
            <a:endParaRPr lang="nl-BE"/>
          </a:p>
        </p:txBody>
      </p:sp>
      <p:grpSp>
        <p:nvGrpSpPr>
          <p:cNvPr id="2" name="Group 4"/>
          <p:cNvGrpSpPr>
            <a:grpSpLocks/>
          </p:cNvGrpSpPr>
          <p:nvPr/>
        </p:nvGrpSpPr>
        <p:grpSpPr bwMode="auto">
          <a:xfrm>
            <a:off x="2825164" y="3912833"/>
            <a:ext cx="5847084" cy="7902660"/>
            <a:chOff x="761" y="1118"/>
            <a:chExt cx="1575" cy="2258"/>
          </a:xfrm>
        </p:grpSpPr>
        <p:grpSp>
          <p:nvGrpSpPr>
            <p:cNvPr id="3" name="Group 5"/>
            <p:cNvGrpSpPr>
              <a:grpSpLocks/>
            </p:cNvGrpSpPr>
            <p:nvPr/>
          </p:nvGrpSpPr>
          <p:grpSpPr bwMode="auto">
            <a:xfrm>
              <a:off x="761" y="1118"/>
              <a:ext cx="1574" cy="563"/>
              <a:chOff x="761" y="1118"/>
              <a:chExt cx="1574" cy="563"/>
            </a:xfrm>
          </p:grpSpPr>
          <p:sp>
            <p:nvSpPr>
              <p:cNvPr id="505862" name="Rectangle 6"/>
              <p:cNvSpPr>
                <a:spLocks noChangeArrowheads="1"/>
              </p:cNvSpPr>
              <p:nvPr/>
            </p:nvSpPr>
            <p:spPr bwMode="auto">
              <a:xfrm>
                <a:off x="761" y="1118"/>
                <a:ext cx="1574" cy="563"/>
              </a:xfrm>
              <a:prstGeom prst="rect">
                <a:avLst/>
              </a:prstGeom>
              <a:gradFill rotWithShape="0">
                <a:gsLst>
                  <a:gs pos="0">
                    <a:srgbClr val="000066"/>
                  </a:gs>
                  <a:gs pos="100000">
                    <a:srgbClr val="000066">
                      <a:gamma/>
                      <a:shade val="49804"/>
                      <a:invGamma/>
                    </a:srgbClr>
                  </a:gs>
                </a:gsLst>
                <a:lin ang="2700000" scaled="1"/>
              </a:gradFill>
              <a:ln w="12700">
                <a:solidFill>
                  <a:schemeClr val="tx1"/>
                </a:solidFill>
                <a:miter lim="800000"/>
                <a:headEnd/>
                <a:tailEnd/>
              </a:ln>
              <a:effectLst/>
            </p:spPr>
            <p:txBody>
              <a:bodyPr wrap="none" anchor="ctr"/>
              <a:lstStyle/>
              <a:p>
                <a:endParaRPr lang="nl-BE"/>
              </a:p>
            </p:txBody>
          </p:sp>
          <p:sp>
            <p:nvSpPr>
              <p:cNvPr id="505863" name="Rectangle 7"/>
              <p:cNvSpPr>
                <a:spLocks noChangeArrowheads="1"/>
              </p:cNvSpPr>
              <p:nvPr/>
            </p:nvSpPr>
            <p:spPr bwMode="auto">
              <a:xfrm>
                <a:off x="1061" y="1136"/>
                <a:ext cx="865" cy="145"/>
              </a:xfrm>
              <a:prstGeom prst="rect">
                <a:avLst/>
              </a:prstGeom>
              <a:noFill/>
              <a:ln w="9525">
                <a:noFill/>
                <a:miter lim="800000"/>
                <a:headEnd/>
                <a:tailEnd/>
              </a:ln>
              <a:effectLst/>
            </p:spPr>
            <p:txBody>
              <a:bodyPr wrap="none" lIns="92075" tIns="46038" rIns="92075" bIns="46038">
                <a:spAutoFit/>
              </a:bodyPr>
              <a:lstStyle/>
              <a:p>
                <a:pPr eaLnBrk="0" hangingPunct="0"/>
                <a:r>
                  <a:rPr lang="en-US" sz="2700" b="1" dirty="0"/>
                  <a:t>Data Warehousing</a:t>
                </a:r>
              </a:p>
            </p:txBody>
          </p:sp>
          <p:grpSp>
            <p:nvGrpSpPr>
              <p:cNvPr id="4" name="Group 8"/>
              <p:cNvGrpSpPr>
                <a:grpSpLocks/>
              </p:cNvGrpSpPr>
              <p:nvPr/>
            </p:nvGrpSpPr>
            <p:grpSpPr bwMode="auto">
              <a:xfrm>
                <a:off x="1146" y="1329"/>
                <a:ext cx="806" cy="281"/>
                <a:chOff x="1146" y="1329"/>
                <a:chExt cx="806" cy="281"/>
              </a:xfrm>
            </p:grpSpPr>
            <p:sp>
              <p:nvSpPr>
                <p:cNvPr id="505865" name="Line 9"/>
                <p:cNvSpPr>
                  <a:spLocks noChangeShapeType="1"/>
                </p:cNvSpPr>
                <p:nvPr/>
              </p:nvSpPr>
              <p:spPr bwMode="auto">
                <a:xfrm>
                  <a:off x="1434" y="1362"/>
                  <a:ext cx="119" cy="0"/>
                </a:xfrm>
                <a:prstGeom prst="line">
                  <a:avLst/>
                </a:prstGeom>
                <a:noFill/>
                <a:ln w="12700">
                  <a:solidFill>
                    <a:schemeClr val="tx1"/>
                  </a:solidFill>
                  <a:round/>
                  <a:headEnd type="none" w="sm" len="sm"/>
                  <a:tailEnd type="none" w="sm" len="sm"/>
                </a:ln>
                <a:effectLst/>
              </p:spPr>
              <p:txBody>
                <a:bodyPr/>
                <a:lstStyle/>
                <a:p>
                  <a:endParaRPr lang="nl-BE"/>
                </a:p>
              </p:txBody>
            </p:sp>
            <p:sp>
              <p:nvSpPr>
                <p:cNvPr id="505866" name="Line 10"/>
                <p:cNvSpPr>
                  <a:spLocks noChangeShapeType="1"/>
                </p:cNvSpPr>
                <p:nvPr/>
              </p:nvSpPr>
              <p:spPr bwMode="auto">
                <a:xfrm>
                  <a:off x="1556" y="1546"/>
                  <a:ext cx="118" cy="0"/>
                </a:xfrm>
                <a:prstGeom prst="line">
                  <a:avLst/>
                </a:prstGeom>
                <a:noFill/>
                <a:ln w="12700">
                  <a:solidFill>
                    <a:schemeClr val="tx1"/>
                  </a:solidFill>
                  <a:round/>
                  <a:headEnd type="none" w="sm" len="sm"/>
                  <a:tailEnd type="none" w="sm" len="sm"/>
                </a:ln>
                <a:effectLst/>
              </p:spPr>
              <p:txBody>
                <a:bodyPr/>
                <a:lstStyle/>
                <a:p>
                  <a:endParaRPr lang="nl-BE"/>
                </a:p>
              </p:txBody>
            </p:sp>
            <p:sp>
              <p:nvSpPr>
                <p:cNvPr id="505867" name="Line 11"/>
                <p:cNvSpPr>
                  <a:spLocks noChangeShapeType="1"/>
                </p:cNvSpPr>
                <p:nvPr/>
              </p:nvSpPr>
              <p:spPr bwMode="auto">
                <a:xfrm>
                  <a:off x="1553" y="1369"/>
                  <a:ext cx="0" cy="181"/>
                </a:xfrm>
                <a:prstGeom prst="line">
                  <a:avLst/>
                </a:prstGeom>
                <a:noFill/>
                <a:ln w="12700">
                  <a:solidFill>
                    <a:schemeClr val="tx1"/>
                  </a:solidFill>
                  <a:round/>
                  <a:headEnd type="none" w="sm" len="sm"/>
                  <a:tailEnd type="none" w="sm" len="sm"/>
                </a:ln>
                <a:effectLst/>
              </p:spPr>
              <p:txBody>
                <a:bodyPr/>
                <a:lstStyle/>
                <a:p>
                  <a:endParaRPr lang="nl-BE"/>
                </a:p>
              </p:txBody>
            </p:sp>
            <p:grpSp>
              <p:nvGrpSpPr>
                <p:cNvPr id="5" name="Group 12"/>
                <p:cNvGrpSpPr>
                  <a:grpSpLocks/>
                </p:cNvGrpSpPr>
                <p:nvPr/>
              </p:nvGrpSpPr>
              <p:grpSpPr bwMode="auto">
                <a:xfrm>
                  <a:off x="1665" y="1377"/>
                  <a:ext cx="287" cy="233"/>
                  <a:chOff x="1665" y="1377"/>
                  <a:chExt cx="287" cy="233"/>
                </a:xfrm>
              </p:grpSpPr>
              <p:sp>
                <p:nvSpPr>
                  <p:cNvPr id="505869" name="Rectangle 13"/>
                  <p:cNvSpPr>
                    <a:spLocks noChangeArrowheads="1"/>
                  </p:cNvSpPr>
                  <p:nvPr/>
                </p:nvSpPr>
                <p:spPr bwMode="auto">
                  <a:xfrm>
                    <a:off x="1665" y="1377"/>
                    <a:ext cx="284" cy="233"/>
                  </a:xfrm>
                  <a:prstGeom prst="rect">
                    <a:avLst/>
                  </a:prstGeom>
                  <a:solidFill>
                    <a:schemeClr val="hlink"/>
                  </a:solidFill>
                  <a:ln w="12700">
                    <a:solidFill>
                      <a:schemeClr val="tx1"/>
                    </a:solidFill>
                    <a:miter lim="800000"/>
                    <a:headEnd/>
                    <a:tailEnd/>
                  </a:ln>
                  <a:effectLst/>
                </p:spPr>
                <p:txBody>
                  <a:bodyPr wrap="none" anchor="ctr"/>
                  <a:lstStyle/>
                  <a:p>
                    <a:endParaRPr lang="nl-BE"/>
                  </a:p>
                </p:txBody>
              </p:sp>
              <p:sp>
                <p:nvSpPr>
                  <p:cNvPr id="505870" name="Rectangle 14"/>
                  <p:cNvSpPr>
                    <a:spLocks noChangeArrowheads="1"/>
                  </p:cNvSpPr>
                  <p:nvPr/>
                </p:nvSpPr>
                <p:spPr bwMode="auto">
                  <a:xfrm>
                    <a:off x="1672" y="1385"/>
                    <a:ext cx="273" cy="54"/>
                  </a:xfrm>
                  <a:prstGeom prst="rect">
                    <a:avLst/>
                  </a:prstGeom>
                  <a:solidFill>
                    <a:schemeClr val="accent1"/>
                  </a:solidFill>
                  <a:ln w="12700">
                    <a:solidFill>
                      <a:schemeClr val="accent1"/>
                    </a:solidFill>
                    <a:miter lim="800000"/>
                    <a:headEnd/>
                    <a:tailEnd/>
                  </a:ln>
                  <a:effectLst/>
                </p:spPr>
                <p:txBody>
                  <a:bodyPr wrap="none" anchor="ctr"/>
                  <a:lstStyle/>
                  <a:p>
                    <a:endParaRPr lang="nl-BE"/>
                  </a:p>
                </p:txBody>
              </p:sp>
              <p:sp>
                <p:nvSpPr>
                  <p:cNvPr id="505871" name="Line 15"/>
                  <p:cNvSpPr>
                    <a:spLocks noChangeShapeType="1"/>
                  </p:cNvSpPr>
                  <p:nvPr/>
                </p:nvSpPr>
                <p:spPr bwMode="auto">
                  <a:xfrm>
                    <a:off x="1668" y="1446"/>
                    <a:ext cx="281" cy="0"/>
                  </a:xfrm>
                  <a:prstGeom prst="line">
                    <a:avLst/>
                  </a:prstGeom>
                  <a:noFill/>
                  <a:ln w="12700">
                    <a:solidFill>
                      <a:schemeClr val="tx1"/>
                    </a:solidFill>
                    <a:round/>
                    <a:headEnd type="none" w="sm" len="sm"/>
                    <a:tailEnd type="none" w="sm" len="sm"/>
                  </a:ln>
                  <a:effectLst/>
                </p:spPr>
                <p:txBody>
                  <a:bodyPr/>
                  <a:lstStyle/>
                  <a:p>
                    <a:endParaRPr lang="nl-BE"/>
                  </a:p>
                </p:txBody>
              </p:sp>
              <p:sp>
                <p:nvSpPr>
                  <p:cNvPr id="505872" name="Line 16"/>
                  <p:cNvSpPr>
                    <a:spLocks noChangeShapeType="1"/>
                  </p:cNvSpPr>
                  <p:nvPr/>
                </p:nvSpPr>
                <p:spPr bwMode="auto">
                  <a:xfrm flipV="1">
                    <a:off x="1724" y="1382"/>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05873" name="Line 17"/>
                  <p:cNvSpPr>
                    <a:spLocks noChangeShapeType="1"/>
                  </p:cNvSpPr>
                  <p:nvPr/>
                </p:nvSpPr>
                <p:spPr bwMode="auto">
                  <a:xfrm flipV="1">
                    <a:off x="1781" y="1379"/>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05874" name="Line 18"/>
                  <p:cNvSpPr>
                    <a:spLocks noChangeShapeType="1"/>
                  </p:cNvSpPr>
                  <p:nvPr/>
                </p:nvSpPr>
                <p:spPr bwMode="auto">
                  <a:xfrm flipV="1">
                    <a:off x="1836" y="1379"/>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05875" name="Line 19"/>
                  <p:cNvSpPr>
                    <a:spLocks noChangeShapeType="1"/>
                  </p:cNvSpPr>
                  <p:nvPr/>
                </p:nvSpPr>
                <p:spPr bwMode="auto">
                  <a:xfrm flipV="1">
                    <a:off x="1894" y="1379"/>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05876" name="Line 20"/>
                  <p:cNvSpPr>
                    <a:spLocks noChangeShapeType="1"/>
                  </p:cNvSpPr>
                  <p:nvPr/>
                </p:nvSpPr>
                <p:spPr bwMode="auto">
                  <a:xfrm>
                    <a:off x="1667" y="1504"/>
                    <a:ext cx="281" cy="0"/>
                  </a:xfrm>
                  <a:prstGeom prst="line">
                    <a:avLst/>
                  </a:prstGeom>
                  <a:noFill/>
                  <a:ln w="12700">
                    <a:solidFill>
                      <a:schemeClr val="tx1"/>
                    </a:solidFill>
                    <a:round/>
                    <a:headEnd type="none" w="sm" len="sm"/>
                    <a:tailEnd type="none" w="sm" len="sm"/>
                  </a:ln>
                  <a:effectLst/>
                </p:spPr>
                <p:txBody>
                  <a:bodyPr/>
                  <a:lstStyle/>
                  <a:p>
                    <a:endParaRPr lang="nl-BE"/>
                  </a:p>
                </p:txBody>
              </p:sp>
              <p:sp>
                <p:nvSpPr>
                  <p:cNvPr id="505877" name="Line 21"/>
                  <p:cNvSpPr>
                    <a:spLocks noChangeShapeType="1"/>
                  </p:cNvSpPr>
                  <p:nvPr/>
                </p:nvSpPr>
                <p:spPr bwMode="auto">
                  <a:xfrm>
                    <a:off x="1671" y="1559"/>
                    <a:ext cx="281" cy="0"/>
                  </a:xfrm>
                  <a:prstGeom prst="line">
                    <a:avLst/>
                  </a:prstGeom>
                  <a:noFill/>
                  <a:ln w="12700">
                    <a:solidFill>
                      <a:schemeClr val="tx1"/>
                    </a:solidFill>
                    <a:round/>
                    <a:headEnd type="none" w="sm" len="sm"/>
                    <a:tailEnd type="none" w="sm" len="sm"/>
                  </a:ln>
                  <a:effectLst/>
                </p:spPr>
                <p:txBody>
                  <a:bodyPr/>
                  <a:lstStyle/>
                  <a:p>
                    <a:endParaRPr lang="nl-BE"/>
                  </a:p>
                </p:txBody>
              </p:sp>
            </p:grpSp>
            <p:grpSp>
              <p:nvGrpSpPr>
                <p:cNvPr id="6" name="Group 22"/>
                <p:cNvGrpSpPr>
                  <a:grpSpLocks/>
                </p:cNvGrpSpPr>
                <p:nvPr/>
              </p:nvGrpSpPr>
              <p:grpSpPr bwMode="auto">
                <a:xfrm>
                  <a:off x="1146" y="1329"/>
                  <a:ext cx="287" cy="233"/>
                  <a:chOff x="1146" y="1329"/>
                  <a:chExt cx="287" cy="233"/>
                </a:xfrm>
              </p:grpSpPr>
              <p:sp>
                <p:nvSpPr>
                  <p:cNvPr id="505879" name="Rectangle 23"/>
                  <p:cNvSpPr>
                    <a:spLocks noChangeArrowheads="1"/>
                  </p:cNvSpPr>
                  <p:nvPr/>
                </p:nvSpPr>
                <p:spPr bwMode="auto">
                  <a:xfrm>
                    <a:off x="1146" y="1329"/>
                    <a:ext cx="284" cy="233"/>
                  </a:xfrm>
                  <a:prstGeom prst="rect">
                    <a:avLst/>
                  </a:prstGeom>
                  <a:solidFill>
                    <a:schemeClr val="hlink"/>
                  </a:solidFill>
                  <a:ln w="12700">
                    <a:solidFill>
                      <a:schemeClr val="tx1"/>
                    </a:solidFill>
                    <a:miter lim="800000"/>
                    <a:headEnd/>
                    <a:tailEnd/>
                  </a:ln>
                  <a:effectLst/>
                </p:spPr>
                <p:txBody>
                  <a:bodyPr wrap="none" anchor="ctr"/>
                  <a:lstStyle/>
                  <a:p>
                    <a:endParaRPr lang="nl-BE"/>
                  </a:p>
                </p:txBody>
              </p:sp>
              <p:sp>
                <p:nvSpPr>
                  <p:cNvPr id="505880" name="Rectangle 24"/>
                  <p:cNvSpPr>
                    <a:spLocks noChangeArrowheads="1"/>
                  </p:cNvSpPr>
                  <p:nvPr/>
                </p:nvSpPr>
                <p:spPr bwMode="auto">
                  <a:xfrm>
                    <a:off x="1153" y="1337"/>
                    <a:ext cx="273" cy="54"/>
                  </a:xfrm>
                  <a:prstGeom prst="rect">
                    <a:avLst/>
                  </a:prstGeom>
                  <a:solidFill>
                    <a:schemeClr val="accent1"/>
                  </a:solidFill>
                  <a:ln w="12700">
                    <a:solidFill>
                      <a:schemeClr val="accent1"/>
                    </a:solidFill>
                    <a:miter lim="800000"/>
                    <a:headEnd/>
                    <a:tailEnd/>
                  </a:ln>
                  <a:effectLst/>
                </p:spPr>
                <p:txBody>
                  <a:bodyPr wrap="none" anchor="ctr"/>
                  <a:lstStyle/>
                  <a:p>
                    <a:endParaRPr lang="nl-BE"/>
                  </a:p>
                </p:txBody>
              </p:sp>
              <p:sp>
                <p:nvSpPr>
                  <p:cNvPr id="505881" name="Line 25"/>
                  <p:cNvSpPr>
                    <a:spLocks noChangeShapeType="1"/>
                  </p:cNvSpPr>
                  <p:nvPr/>
                </p:nvSpPr>
                <p:spPr bwMode="auto">
                  <a:xfrm>
                    <a:off x="1149" y="1398"/>
                    <a:ext cx="281" cy="0"/>
                  </a:xfrm>
                  <a:prstGeom prst="line">
                    <a:avLst/>
                  </a:prstGeom>
                  <a:noFill/>
                  <a:ln w="12700">
                    <a:solidFill>
                      <a:schemeClr val="tx1"/>
                    </a:solidFill>
                    <a:round/>
                    <a:headEnd type="none" w="sm" len="sm"/>
                    <a:tailEnd type="none" w="sm" len="sm"/>
                  </a:ln>
                  <a:effectLst/>
                </p:spPr>
                <p:txBody>
                  <a:bodyPr/>
                  <a:lstStyle/>
                  <a:p>
                    <a:endParaRPr lang="nl-BE"/>
                  </a:p>
                </p:txBody>
              </p:sp>
              <p:sp>
                <p:nvSpPr>
                  <p:cNvPr id="505882" name="Line 26"/>
                  <p:cNvSpPr>
                    <a:spLocks noChangeShapeType="1"/>
                  </p:cNvSpPr>
                  <p:nvPr/>
                </p:nvSpPr>
                <p:spPr bwMode="auto">
                  <a:xfrm flipV="1">
                    <a:off x="1205" y="1334"/>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05883" name="Line 27"/>
                  <p:cNvSpPr>
                    <a:spLocks noChangeShapeType="1"/>
                  </p:cNvSpPr>
                  <p:nvPr/>
                </p:nvSpPr>
                <p:spPr bwMode="auto">
                  <a:xfrm flipV="1">
                    <a:off x="1261" y="1331"/>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05884" name="Line 28"/>
                  <p:cNvSpPr>
                    <a:spLocks noChangeShapeType="1"/>
                  </p:cNvSpPr>
                  <p:nvPr/>
                </p:nvSpPr>
                <p:spPr bwMode="auto">
                  <a:xfrm flipV="1">
                    <a:off x="1316" y="1331"/>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05885" name="Line 29"/>
                  <p:cNvSpPr>
                    <a:spLocks noChangeShapeType="1"/>
                  </p:cNvSpPr>
                  <p:nvPr/>
                </p:nvSpPr>
                <p:spPr bwMode="auto">
                  <a:xfrm flipV="1">
                    <a:off x="1374" y="1331"/>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05886" name="Line 30"/>
                  <p:cNvSpPr>
                    <a:spLocks noChangeShapeType="1"/>
                  </p:cNvSpPr>
                  <p:nvPr/>
                </p:nvSpPr>
                <p:spPr bwMode="auto">
                  <a:xfrm>
                    <a:off x="1148" y="1456"/>
                    <a:ext cx="281" cy="0"/>
                  </a:xfrm>
                  <a:prstGeom prst="line">
                    <a:avLst/>
                  </a:prstGeom>
                  <a:noFill/>
                  <a:ln w="12700">
                    <a:solidFill>
                      <a:schemeClr val="tx1"/>
                    </a:solidFill>
                    <a:round/>
                    <a:headEnd type="none" w="sm" len="sm"/>
                    <a:tailEnd type="none" w="sm" len="sm"/>
                  </a:ln>
                  <a:effectLst/>
                </p:spPr>
                <p:txBody>
                  <a:bodyPr/>
                  <a:lstStyle/>
                  <a:p>
                    <a:endParaRPr lang="nl-BE"/>
                  </a:p>
                </p:txBody>
              </p:sp>
              <p:sp>
                <p:nvSpPr>
                  <p:cNvPr id="505887" name="Line 31"/>
                  <p:cNvSpPr>
                    <a:spLocks noChangeShapeType="1"/>
                  </p:cNvSpPr>
                  <p:nvPr/>
                </p:nvSpPr>
                <p:spPr bwMode="auto">
                  <a:xfrm>
                    <a:off x="1152" y="1511"/>
                    <a:ext cx="281" cy="0"/>
                  </a:xfrm>
                  <a:prstGeom prst="line">
                    <a:avLst/>
                  </a:prstGeom>
                  <a:noFill/>
                  <a:ln w="12700">
                    <a:solidFill>
                      <a:schemeClr val="tx1"/>
                    </a:solidFill>
                    <a:round/>
                    <a:headEnd type="none" w="sm" len="sm"/>
                    <a:tailEnd type="none" w="sm" len="sm"/>
                  </a:ln>
                  <a:effectLst/>
                </p:spPr>
                <p:txBody>
                  <a:bodyPr/>
                  <a:lstStyle/>
                  <a:p>
                    <a:endParaRPr lang="nl-BE"/>
                  </a:p>
                </p:txBody>
              </p:sp>
            </p:grpSp>
          </p:grpSp>
        </p:grpSp>
        <p:grpSp>
          <p:nvGrpSpPr>
            <p:cNvPr id="7" name="Group 32"/>
            <p:cNvGrpSpPr>
              <a:grpSpLocks/>
            </p:cNvGrpSpPr>
            <p:nvPr/>
          </p:nvGrpSpPr>
          <p:grpSpPr bwMode="auto">
            <a:xfrm>
              <a:off x="761" y="1680"/>
              <a:ext cx="1575" cy="564"/>
              <a:chOff x="761" y="1680"/>
              <a:chExt cx="1575" cy="564"/>
            </a:xfrm>
          </p:grpSpPr>
          <p:sp>
            <p:nvSpPr>
              <p:cNvPr id="505889" name="Rectangle 33"/>
              <p:cNvSpPr>
                <a:spLocks noChangeArrowheads="1"/>
              </p:cNvSpPr>
              <p:nvPr/>
            </p:nvSpPr>
            <p:spPr bwMode="auto">
              <a:xfrm>
                <a:off x="761" y="1680"/>
                <a:ext cx="1575" cy="564"/>
              </a:xfrm>
              <a:prstGeom prst="rect">
                <a:avLst/>
              </a:prstGeom>
              <a:gradFill rotWithShape="0">
                <a:gsLst>
                  <a:gs pos="0">
                    <a:srgbClr val="000066"/>
                  </a:gs>
                  <a:gs pos="100000">
                    <a:srgbClr val="000066">
                      <a:gamma/>
                      <a:shade val="49804"/>
                      <a:invGamma/>
                    </a:srgbClr>
                  </a:gs>
                </a:gsLst>
                <a:lin ang="2700000" scaled="1"/>
              </a:gradFill>
              <a:ln w="12700">
                <a:solidFill>
                  <a:schemeClr val="tx1"/>
                </a:solidFill>
                <a:miter lim="800000"/>
                <a:headEnd/>
                <a:tailEnd/>
              </a:ln>
              <a:effectLst/>
            </p:spPr>
            <p:txBody>
              <a:bodyPr wrap="none" anchor="ctr"/>
              <a:lstStyle/>
              <a:p>
                <a:endParaRPr lang="nl-BE"/>
              </a:p>
            </p:txBody>
          </p:sp>
          <p:sp>
            <p:nvSpPr>
              <p:cNvPr id="505890" name="Rectangle 34"/>
              <p:cNvSpPr>
                <a:spLocks noChangeArrowheads="1"/>
              </p:cNvSpPr>
              <p:nvPr/>
            </p:nvSpPr>
            <p:spPr bwMode="auto">
              <a:xfrm>
                <a:off x="1405" y="1738"/>
                <a:ext cx="226" cy="145"/>
              </a:xfrm>
              <a:prstGeom prst="rect">
                <a:avLst/>
              </a:prstGeom>
              <a:noFill/>
              <a:ln w="9525">
                <a:noFill/>
                <a:miter lim="800000"/>
                <a:headEnd/>
                <a:tailEnd/>
              </a:ln>
              <a:effectLst/>
            </p:spPr>
            <p:txBody>
              <a:bodyPr wrap="none" lIns="92075" tIns="46038" rIns="92075" bIns="46038">
                <a:spAutoFit/>
              </a:bodyPr>
              <a:lstStyle/>
              <a:p>
                <a:pPr eaLnBrk="0" hangingPunct="0"/>
                <a:r>
                  <a:rPr lang="en-US" sz="2700" b="1" dirty="0"/>
                  <a:t>ETL</a:t>
                </a:r>
              </a:p>
            </p:txBody>
          </p:sp>
          <p:grpSp>
            <p:nvGrpSpPr>
              <p:cNvPr id="8" name="Group 35"/>
              <p:cNvGrpSpPr>
                <a:grpSpLocks/>
              </p:cNvGrpSpPr>
              <p:nvPr/>
            </p:nvGrpSpPr>
            <p:grpSpPr bwMode="auto">
              <a:xfrm>
                <a:off x="1125" y="1890"/>
                <a:ext cx="861" cy="249"/>
                <a:chOff x="1125" y="1890"/>
                <a:chExt cx="861" cy="249"/>
              </a:xfrm>
            </p:grpSpPr>
            <p:grpSp>
              <p:nvGrpSpPr>
                <p:cNvPr id="9" name="Group 36"/>
                <p:cNvGrpSpPr>
                  <a:grpSpLocks/>
                </p:cNvGrpSpPr>
                <p:nvPr/>
              </p:nvGrpSpPr>
              <p:grpSpPr bwMode="auto">
                <a:xfrm>
                  <a:off x="1125" y="1890"/>
                  <a:ext cx="178" cy="248"/>
                  <a:chOff x="1125" y="1890"/>
                  <a:chExt cx="178" cy="248"/>
                </a:xfrm>
              </p:grpSpPr>
              <p:pic>
                <p:nvPicPr>
                  <p:cNvPr id="505893" name="Picture 37"/>
                  <p:cNvPicPr>
                    <a:picLocks noChangeArrowheads="1"/>
                  </p:cNvPicPr>
                  <p:nvPr/>
                </p:nvPicPr>
                <p:blipFill>
                  <a:blip r:embed="rId3"/>
                  <a:srcRect/>
                  <a:stretch>
                    <a:fillRect/>
                  </a:stretch>
                </p:blipFill>
                <p:spPr bwMode="auto">
                  <a:xfrm>
                    <a:off x="1125" y="1890"/>
                    <a:ext cx="178" cy="248"/>
                  </a:xfrm>
                  <a:prstGeom prst="rect">
                    <a:avLst/>
                  </a:prstGeom>
                  <a:noFill/>
                  <a:ln w="9525">
                    <a:noFill/>
                    <a:miter lim="800000"/>
                    <a:headEnd/>
                    <a:tailEnd/>
                  </a:ln>
                  <a:effectLst/>
                </p:spPr>
              </p:pic>
              <p:pic>
                <p:nvPicPr>
                  <p:cNvPr id="505894" name="Picture 38"/>
                  <p:cNvPicPr>
                    <a:picLocks noChangeArrowheads="1"/>
                  </p:cNvPicPr>
                  <p:nvPr/>
                </p:nvPicPr>
                <p:blipFill>
                  <a:blip r:embed="rId4"/>
                  <a:srcRect/>
                  <a:stretch>
                    <a:fillRect/>
                  </a:stretch>
                </p:blipFill>
                <p:spPr bwMode="auto">
                  <a:xfrm>
                    <a:off x="1125" y="1890"/>
                    <a:ext cx="178" cy="248"/>
                  </a:xfrm>
                  <a:prstGeom prst="rect">
                    <a:avLst/>
                  </a:prstGeom>
                  <a:noFill/>
                  <a:ln w="9525">
                    <a:noFill/>
                    <a:miter lim="800000"/>
                    <a:headEnd/>
                    <a:tailEnd/>
                  </a:ln>
                  <a:effectLst/>
                </p:spPr>
              </p:pic>
            </p:grpSp>
            <p:grpSp>
              <p:nvGrpSpPr>
                <p:cNvPr id="10" name="Group 39"/>
                <p:cNvGrpSpPr>
                  <a:grpSpLocks/>
                </p:cNvGrpSpPr>
                <p:nvPr/>
              </p:nvGrpSpPr>
              <p:grpSpPr bwMode="auto">
                <a:xfrm>
                  <a:off x="1808" y="1890"/>
                  <a:ext cx="178" cy="248"/>
                  <a:chOff x="1808" y="1890"/>
                  <a:chExt cx="178" cy="248"/>
                </a:xfrm>
              </p:grpSpPr>
              <p:pic>
                <p:nvPicPr>
                  <p:cNvPr id="505896" name="Picture 40"/>
                  <p:cNvPicPr>
                    <a:picLocks noChangeArrowheads="1"/>
                  </p:cNvPicPr>
                  <p:nvPr/>
                </p:nvPicPr>
                <p:blipFill>
                  <a:blip r:embed="rId5"/>
                  <a:srcRect/>
                  <a:stretch>
                    <a:fillRect/>
                  </a:stretch>
                </p:blipFill>
                <p:spPr bwMode="auto">
                  <a:xfrm>
                    <a:off x="1808" y="1890"/>
                    <a:ext cx="178" cy="248"/>
                  </a:xfrm>
                  <a:prstGeom prst="rect">
                    <a:avLst/>
                  </a:prstGeom>
                  <a:noFill/>
                  <a:ln w="9525">
                    <a:noFill/>
                    <a:miter lim="800000"/>
                    <a:headEnd/>
                    <a:tailEnd/>
                  </a:ln>
                  <a:effectLst/>
                </p:spPr>
              </p:pic>
              <p:pic>
                <p:nvPicPr>
                  <p:cNvPr id="505897" name="Picture 41"/>
                  <p:cNvPicPr>
                    <a:picLocks noChangeArrowheads="1"/>
                  </p:cNvPicPr>
                  <p:nvPr/>
                </p:nvPicPr>
                <p:blipFill>
                  <a:blip r:embed="rId6"/>
                  <a:srcRect/>
                  <a:stretch>
                    <a:fillRect/>
                  </a:stretch>
                </p:blipFill>
                <p:spPr bwMode="auto">
                  <a:xfrm>
                    <a:off x="1808" y="1890"/>
                    <a:ext cx="178" cy="248"/>
                  </a:xfrm>
                  <a:prstGeom prst="rect">
                    <a:avLst/>
                  </a:prstGeom>
                  <a:noFill/>
                  <a:ln w="9525">
                    <a:noFill/>
                    <a:miter lim="800000"/>
                    <a:headEnd/>
                    <a:tailEnd/>
                  </a:ln>
                  <a:effectLst/>
                </p:spPr>
              </p:pic>
            </p:grpSp>
            <p:grpSp>
              <p:nvGrpSpPr>
                <p:cNvPr id="11" name="Group 42"/>
                <p:cNvGrpSpPr>
                  <a:grpSpLocks/>
                </p:cNvGrpSpPr>
                <p:nvPr/>
              </p:nvGrpSpPr>
              <p:grpSpPr bwMode="auto">
                <a:xfrm>
                  <a:off x="1312" y="1983"/>
                  <a:ext cx="497" cy="156"/>
                  <a:chOff x="1312" y="1983"/>
                  <a:chExt cx="497" cy="156"/>
                </a:xfrm>
              </p:grpSpPr>
              <p:sp>
                <p:nvSpPr>
                  <p:cNvPr id="505899" name="Freeform 43"/>
                  <p:cNvSpPr>
                    <a:spLocks/>
                  </p:cNvSpPr>
                  <p:nvPr/>
                </p:nvSpPr>
                <p:spPr bwMode="auto">
                  <a:xfrm>
                    <a:off x="1312" y="1999"/>
                    <a:ext cx="21" cy="19"/>
                  </a:xfrm>
                  <a:custGeom>
                    <a:avLst/>
                    <a:gdLst/>
                    <a:ahLst/>
                    <a:cxnLst>
                      <a:cxn ang="0">
                        <a:pos x="2" y="0"/>
                      </a:cxn>
                      <a:cxn ang="0">
                        <a:pos x="0" y="9"/>
                      </a:cxn>
                      <a:cxn ang="0">
                        <a:pos x="4" y="18"/>
                      </a:cxn>
                      <a:cxn ang="0">
                        <a:pos x="20" y="10"/>
                      </a:cxn>
                      <a:cxn ang="0">
                        <a:pos x="2" y="0"/>
                      </a:cxn>
                    </a:cxnLst>
                    <a:rect l="0" t="0" r="r" b="b"/>
                    <a:pathLst>
                      <a:path w="21" h="19">
                        <a:moveTo>
                          <a:pt x="2" y="0"/>
                        </a:moveTo>
                        <a:lnTo>
                          <a:pt x="0" y="9"/>
                        </a:lnTo>
                        <a:lnTo>
                          <a:pt x="4" y="18"/>
                        </a:lnTo>
                        <a:lnTo>
                          <a:pt x="20" y="10"/>
                        </a:lnTo>
                        <a:lnTo>
                          <a:pt x="2" y="0"/>
                        </a:lnTo>
                      </a:path>
                    </a:pathLst>
                  </a:custGeom>
                  <a:solidFill>
                    <a:srgbClr val="730000"/>
                  </a:solidFill>
                  <a:ln w="9525" cap="rnd">
                    <a:noFill/>
                    <a:round/>
                    <a:headEnd type="none" w="sm" len="sm"/>
                    <a:tailEnd type="none" w="sm" len="sm"/>
                  </a:ln>
                  <a:effectLst/>
                </p:spPr>
                <p:txBody>
                  <a:bodyPr/>
                  <a:lstStyle/>
                  <a:p>
                    <a:endParaRPr lang="nl-BE"/>
                  </a:p>
                </p:txBody>
              </p:sp>
              <p:sp>
                <p:nvSpPr>
                  <p:cNvPr id="505900" name="Freeform 44"/>
                  <p:cNvSpPr>
                    <a:spLocks/>
                  </p:cNvSpPr>
                  <p:nvPr/>
                </p:nvSpPr>
                <p:spPr bwMode="auto">
                  <a:xfrm>
                    <a:off x="1312" y="1995"/>
                    <a:ext cx="494" cy="143"/>
                  </a:xfrm>
                  <a:custGeom>
                    <a:avLst/>
                    <a:gdLst/>
                    <a:ahLst/>
                    <a:cxnLst>
                      <a:cxn ang="0">
                        <a:pos x="349" y="106"/>
                      </a:cxn>
                      <a:cxn ang="0">
                        <a:pos x="318" y="109"/>
                      </a:cxn>
                      <a:cxn ang="0">
                        <a:pos x="288" y="111"/>
                      </a:cxn>
                      <a:cxn ang="0">
                        <a:pos x="260" y="110"/>
                      </a:cxn>
                      <a:cxn ang="0">
                        <a:pos x="233" y="108"/>
                      </a:cxn>
                      <a:cxn ang="0">
                        <a:pos x="205" y="106"/>
                      </a:cxn>
                      <a:cxn ang="0">
                        <a:pos x="181" y="103"/>
                      </a:cxn>
                      <a:cxn ang="0">
                        <a:pos x="158" y="98"/>
                      </a:cxn>
                      <a:cxn ang="0">
                        <a:pos x="133" y="92"/>
                      </a:cxn>
                      <a:cxn ang="0">
                        <a:pos x="111" y="86"/>
                      </a:cxn>
                      <a:cxn ang="0">
                        <a:pos x="90" y="80"/>
                      </a:cxn>
                      <a:cxn ang="0">
                        <a:pos x="70" y="71"/>
                      </a:cxn>
                      <a:cxn ang="0">
                        <a:pos x="54" y="61"/>
                      </a:cxn>
                      <a:cxn ang="0">
                        <a:pos x="37" y="51"/>
                      </a:cxn>
                      <a:cxn ang="0">
                        <a:pos x="24" y="40"/>
                      </a:cxn>
                      <a:cxn ang="0">
                        <a:pos x="9" y="29"/>
                      </a:cxn>
                      <a:cxn ang="0">
                        <a:pos x="0" y="15"/>
                      </a:cxn>
                      <a:cxn ang="0">
                        <a:pos x="13" y="9"/>
                      </a:cxn>
                      <a:cxn ang="0">
                        <a:pos x="25" y="18"/>
                      </a:cxn>
                      <a:cxn ang="0">
                        <a:pos x="41" y="25"/>
                      </a:cxn>
                      <a:cxn ang="0">
                        <a:pos x="56" y="33"/>
                      </a:cxn>
                      <a:cxn ang="0">
                        <a:pos x="75" y="39"/>
                      </a:cxn>
                      <a:cxn ang="0">
                        <a:pos x="93" y="44"/>
                      </a:cxn>
                      <a:cxn ang="0">
                        <a:pos x="112" y="49"/>
                      </a:cxn>
                      <a:cxn ang="0">
                        <a:pos x="132" y="53"/>
                      </a:cxn>
                      <a:cxn ang="0">
                        <a:pos x="154" y="56"/>
                      </a:cxn>
                      <a:cxn ang="0">
                        <a:pos x="177" y="57"/>
                      </a:cxn>
                      <a:cxn ang="0">
                        <a:pos x="202" y="57"/>
                      </a:cxn>
                      <a:cxn ang="0">
                        <a:pos x="226" y="57"/>
                      </a:cxn>
                      <a:cxn ang="0">
                        <a:pos x="252" y="55"/>
                      </a:cxn>
                      <a:cxn ang="0">
                        <a:pos x="278" y="54"/>
                      </a:cxn>
                      <a:cxn ang="0">
                        <a:pos x="306" y="49"/>
                      </a:cxn>
                      <a:cxn ang="0">
                        <a:pos x="335" y="46"/>
                      </a:cxn>
                      <a:cxn ang="0">
                        <a:pos x="365" y="41"/>
                      </a:cxn>
                      <a:cxn ang="0">
                        <a:pos x="373" y="0"/>
                      </a:cxn>
                      <a:cxn ang="0">
                        <a:pos x="493" y="48"/>
                      </a:cxn>
                      <a:cxn ang="0">
                        <a:pos x="343" y="142"/>
                      </a:cxn>
                      <a:cxn ang="0">
                        <a:pos x="349" y="106"/>
                      </a:cxn>
                    </a:cxnLst>
                    <a:rect l="0" t="0" r="r" b="b"/>
                    <a:pathLst>
                      <a:path w="494" h="143">
                        <a:moveTo>
                          <a:pt x="349" y="106"/>
                        </a:moveTo>
                        <a:lnTo>
                          <a:pt x="318" y="109"/>
                        </a:lnTo>
                        <a:lnTo>
                          <a:pt x="288" y="111"/>
                        </a:lnTo>
                        <a:lnTo>
                          <a:pt x="260" y="110"/>
                        </a:lnTo>
                        <a:lnTo>
                          <a:pt x="233" y="108"/>
                        </a:lnTo>
                        <a:lnTo>
                          <a:pt x="205" y="106"/>
                        </a:lnTo>
                        <a:lnTo>
                          <a:pt x="181" y="103"/>
                        </a:lnTo>
                        <a:lnTo>
                          <a:pt x="158" y="98"/>
                        </a:lnTo>
                        <a:lnTo>
                          <a:pt x="133" y="92"/>
                        </a:lnTo>
                        <a:lnTo>
                          <a:pt x="111" y="86"/>
                        </a:lnTo>
                        <a:lnTo>
                          <a:pt x="90" y="80"/>
                        </a:lnTo>
                        <a:lnTo>
                          <a:pt x="70" y="71"/>
                        </a:lnTo>
                        <a:lnTo>
                          <a:pt x="54" y="61"/>
                        </a:lnTo>
                        <a:lnTo>
                          <a:pt x="37" y="51"/>
                        </a:lnTo>
                        <a:lnTo>
                          <a:pt x="24" y="40"/>
                        </a:lnTo>
                        <a:lnTo>
                          <a:pt x="9" y="29"/>
                        </a:lnTo>
                        <a:lnTo>
                          <a:pt x="0" y="15"/>
                        </a:lnTo>
                        <a:lnTo>
                          <a:pt x="13" y="9"/>
                        </a:lnTo>
                        <a:lnTo>
                          <a:pt x="25" y="18"/>
                        </a:lnTo>
                        <a:lnTo>
                          <a:pt x="41" y="25"/>
                        </a:lnTo>
                        <a:lnTo>
                          <a:pt x="56" y="33"/>
                        </a:lnTo>
                        <a:lnTo>
                          <a:pt x="75" y="39"/>
                        </a:lnTo>
                        <a:lnTo>
                          <a:pt x="93" y="44"/>
                        </a:lnTo>
                        <a:lnTo>
                          <a:pt x="112" y="49"/>
                        </a:lnTo>
                        <a:lnTo>
                          <a:pt x="132" y="53"/>
                        </a:lnTo>
                        <a:lnTo>
                          <a:pt x="154" y="56"/>
                        </a:lnTo>
                        <a:lnTo>
                          <a:pt x="177" y="57"/>
                        </a:lnTo>
                        <a:lnTo>
                          <a:pt x="202" y="57"/>
                        </a:lnTo>
                        <a:lnTo>
                          <a:pt x="226" y="57"/>
                        </a:lnTo>
                        <a:lnTo>
                          <a:pt x="252" y="55"/>
                        </a:lnTo>
                        <a:lnTo>
                          <a:pt x="278" y="54"/>
                        </a:lnTo>
                        <a:lnTo>
                          <a:pt x="306" y="49"/>
                        </a:lnTo>
                        <a:lnTo>
                          <a:pt x="335" y="46"/>
                        </a:lnTo>
                        <a:lnTo>
                          <a:pt x="365" y="41"/>
                        </a:lnTo>
                        <a:lnTo>
                          <a:pt x="373" y="0"/>
                        </a:lnTo>
                        <a:lnTo>
                          <a:pt x="493" y="48"/>
                        </a:lnTo>
                        <a:lnTo>
                          <a:pt x="343" y="142"/>
                        </a:lnTo>
                        <a:lnTo>
                          <a:pt x="349" y="106"/>
                        </a:lnTo>
                      </a:path>
                    </a:pathLst>
                  </a:custGeom>
                  <a:solidFill>
                    <a:srgbClr val="730000"/>
                  </a:solidFill>
                  <a:ln w="9525" cap="rnd">
                    <a:noFill/>
                    <a:round/>
                    <a:headEnd type="none" w="sm" len="sm"/>
                    <a:tailEnd type="none" w="sm" len="sm"/>
                  </a:ln>
                  <a:effectLst/>
                </p:spPr>
                <p:txBody>
                  <a:bodyPr/>
                  <a:lstStyle/>
                  <a:p>
                    <a:endParaRPr lang="nl-BE"/>
                  </a:p>
                </p:txBody>
              </p:sp>
              <p:sp>
                <p:nvSpPr>
                  <p:cNvPr id="505901" name="Freeform 45"/>
                  <p:cNvSpPr>
                    <a:spLocks/>
                  </p:cNvSpPr>
                  <p:nvPr/>
                </p:nvSpPr>
                <p:spPr bwMode="auto">
                  <a:xfrm>
                    <a:off x="1654" y="2031"/>
                    <a:ext cx="155" cy="108"/>
                  </a:xfrm>
                  <a:custGeom>
                    <a:avLst/>
                    <a:gdLst/>
                    <a:ahLst/>
                    <a:cxnLst>
                      <a:cxn ang="0">
                        <a:pos x="154" y="0"/>
                      </a:cxn>
                      <a:cxn ang="0">
                        <a:pos x="150" y="11"/>
                      </a:cxn>
                      <a:cxn ang="0">
                        <a:pos x="0" y="107"/>
                      </a:cxn>
                      <a:cxn ang="0">
                        <a:pos x="3" y="92"/>
                      </a:cxn>
                      <a:cxn ang="0">
                        <a:pos x="154" y="0"/>
                      </a:cxn>
                    </a:cxnLst>
                    <a:rect l="0" t="0" r="r" b="b"/>
                    <a:pathLst>
                      <a:path w="155" h="108">
                        <a:moveTo>
                          <a:pt x="154" y="0"/>
                        </a:moveTo>
                        <a:lnTo>
                          <a:pt x="150" y="11"/>
                        </a:lnTo>
                        <a:lnTo>
                          <a:pt x="0" y="107"/>
                        </a:lnTo>
                        <a:lnTo>
                          <a:pt x="3" y="92"/>
                        </a:lnTo>
                        <a:lnTo>
                          <a:pt x="154" y="0"/>
                        </a:lnTo>
                      </a:path>
                    </a:pathLst>
                  </a:custGeom>
                  <a:gradFill rotWithShape="0">
                    <a:gsLst>
                      <a:gs pos="0">
                        <a:srgbClr val="A60000"/>
                      </a:gs>
                      <a:gs pos="50000">
                        <a:srgbClr val="A60000">
                          <a:gamma/>
                          <a:tint val="80000"/>
                          <a:invGamma/>
                        </a:srgbClr>
                      </a:gs>
                      <a:gs pos="100000">
                        <a:srgbClr val="A60000"/>
                      </a:gs>
                    </a:gsLst>
                    <a:lin ang="2700000" scaled="1"/>
                  </a:gradFill>
                  <a:ln w="9525" cap="rnd">
                    <a:noFill/>
                    <a:round/>
                    <a:headEnd type="none" w="sm" len="sm"/>
                    <a:tailEnd type="none" w="sm" len="sm"/>
                  </a:ln>
                  <a:effectLst/>
                </p:spPr>
                <p:txBody>
                  <a:bodyPr/>
                  <a:lstStyle/>
                  <a:p>
                    <a:endParaRPr lang="nl-BE"/>
                  </a:p>
                </p:txBody>
              </p:sp>
              <p:sp>
                <p:nvSpPr>
                  <p:cNvPr id="505902" name="Freeform 46"/>
                  <p:cNvSpPr>
                    <a:spLocks/>
                  </p:cNvSpPr>
                  <p:nvPr/>
                </p:nvSpPr>
                <p:spPr bwMode="auto">
                  <a:xfrm>
                    <a:off x="1315" y="1983"/>
                    <a:ext cx="493" cy="142"/>
                  </a:xfrm>
                  <a:custGeom>
                    <a:avLst/>
                    <a:gdLst/>
                    <a:ahLst/>
                    <a:cxnLst>
                      <a:cxn ang="0">
                        <a:pos x="348" y="105"/>
                      </a:cxn>
                      <a:cxn ang="0">
                        <a:pos x="318" y="107"/>
                      </a:cxn>
                      <a:cxn ang="0">
                        <a:pos x="287" y="109"/>
                      </a:cxn>
                      <a:cxn ang="0">
                        <a:pos x="261" y="109"/>
                      </a:cxn>
                      <a:cxn ang="0">
                        <a:pos x="232" y="107"/>
                      </a:cxn>
                      <a:cxn ang="0">
                        <a:pos x="205" y="105"/>
                      </a:cxn>
                      <a:cxn ang="0">
                        <a:pos x="180" y="102"/>
                      </a:cxn>
                      <a:cxn ang="0">
                        <a:pos x="156" y="97"/>
                      </a:cxn>
                      <a:cxn ang="0">
                        <a:pos x="133" y="91"/>
                      </a:cxn>
                      <a:cxn ang="0">
                        <a:pos x="111" y="85"/>
                      </a:cxn>
                      <a:cxn ang="0">
                        <a:pos x="89" y="78"/>
                      </a:cxn>
                      <a:cxn ang="0">
                        <a:pos x="70" y="69"/>
                      </a:cxn>
                      <a:cxn ang="0">
                        <a:pos x="53" y="59"/>
                      </a:cxn>
                      <a:cxn ang="0">
                        <a:pos x="38" y="51"/>
                      </a:cxn>
                      <a:cxn ang="0">
                        <a:pos x="23" y="38"/>
                      </a:cxn>
                      <a:cxn ang="0">
                        <a:pos x="11" y="28"/>
                      </a:cxn>
                      <a:cxn ang="0">
                        <a:pos x="0" y="15"/>
                      </a:cxn>
                      <a:cxn ang="0">
                        <a:pos x="12" y="7"/>
                      </a:cxn>
                      <a:cxn ang="0">
                        <a:pos x="26" y="17"/>
                      </a:cxn>
                      <a:cxn ang="0">
                        <a:pos x="39" y="24"/>
                      </a:cxn>
                      <a:cxn ang="0">
                        <a:pos x="57" y="32"/>
                      </a:cxn>
                      <a:cxn ang="0">
                        <a:pos x="74" y="38"/>
                      </a:cxn>
                      <a:cxn ang="0">
                        <a:pos x="94" y="42"/>
                      </a:cxn>
                      <a:cxn ang="0">
                        <a:pos x="112" y="48"/>
                      </a:cxn>
                      <a:cxn ang="0">
                        <a:pos x="133" y="52"/>
                      </a:cxn>
                      <a:cxn ang="0">
                        <a:pos x="154" y="55"/>
                      </a:cxn>
                      <a:cxn ang="0">
                        <a:pos x="178" y="56"/>
                      </a:cxn>
                      <a:cxn ang="0">
                        <a:pos x="202" y="57"/>
                      </a:cxn>
                      <a:cxn ang="0">
                        <a:pos x="227" y="56"/>
                      </a:cxn>
                      <a:cxn ang="0">
                        <a:pos x="252" y="55"/>
                      </a:cxn>
                      <a:cxn ang="0">
                        <a:pos x="278" y="53"/>
                      </a:cxn>
                      <a:cxn ang="0">
                        <a:pos x="306" y="49"/>
                      </a:cxn>
                      <a:cxn ang="0">
                        <a:pos x="333" y="46"/>
                      </a:cxn>
                      <a:cxn ang="0">
                        <a:pos x="362" y="39"/>
                      </a:cxn>
                      <a:cxn ang="0">
                        <a:pos x="372" y="0"/>
                      </a:cxn>
                      <a:cxn ang="0">
                        <a:pos x="492" y="47"/>
                      </a:cxn>
                      <a:cxn ang="0">
                        <a:pos x="341" y="141"/>
                      </a:cxn>
                      <a:cxn ang="0">
                        <a:pos x="348" y="105"/>
                      </a:cxn>
                    </a:cxnLst>
                    <a:rect l="0" t="0" r="r" b="b"/>
                    <a:pathLst>
                      <a:path w="493" h="142">
                        <a:moveTo>
                          <a:pt x="348" y="105"/>
                        </a:moveTo>
                        <a:lnTo>
                          <a:pt x="318" y="107"/>
                        </a:lnTo>
                        <a:lnTo>
                          <a:pt x="287" y="109"/>
                        </a:lnTo>
                        <a:lnTo>
                          <a:pt x="261" y="109"/>
                        </a:lnTo>
                        <a:lnTo>
                          <a:pt x="232" y="107"/>
                        </a:lnTo>
                        <a:lnTo>
                          <a:pt x="205" y="105"/>
                        </a:lnTo>
                        <a:lnTo>
                          <a:pt x="180" y="102"/>
                        </a:lnTo>
                        <a:lnTo>
                          <a:pt x="156" y="97"/>
                        </a:lnTo>
                        <a:lnTo>
                          <a:pt x="133" y="91"/>
                        </a:lnTo>
                        <a:lnTo>
                          <a:pt x="111" y="85"/>
                        </a:lnTo>
                        <a:lnTo>
                          <a:pt x="89" y="78"/>
                        </a:lnTo>
                        <a:lnTo>
                          <a:pt x="70" y="69"/>
                        </a:lnTo>
                        <a:lnTo>
                          <a:pt x="53" y="59"/>
                        </a:lnTo>
                        <a:lnTo>
                          <a:pt x="38" y="51"/>
                        </a:lnTo>
                        <a:lnTo>
                          <a:pt x="23" y="38"/>
                        </a:lnTo>
                        <a:lnTo>
                          <a:pt x="11" y="28"/>
                        </a:lnTo>
                        <a:lnTo>
                          <a:pt x="0" y="15"/>
                        </a:lnTo>
                        <a:lnTo>
                          <a:pt x="12" y="7"/>
                        </a:lnTo>
                        <a:lnTo>
                          <a:pt x="26" y="17"/>
                        </a:lnTo>
                        <a:lnTo>
                          <a:pt x="39" y="24"/>
                        </a:lnTo>
                        <a:lnTo>
                          <a:pt x="57" y="32"/>
                        </a:lnTo>
                        <a:lnTo>
                          <a:pt x="74" y="38"/>
                        </a:lnTo>
                        <a:lnTo>
                          <a:pt x="94" y="42"/>
                        </a:lnTo>
                        <a:lnTo>
                          <a:pt x="112" y="48"/>
                        </a:lnTo>
                        <a:lnTo>
                          <a:pt x="133" y="52"/>
                        </a:lnTo>
                        <a:lnTo>
                          <a:pt x="154" y="55"/>
                        </a:lnTo>
                        <a:lnTo>
                          <a:pt x="178" y="56"/>
                        </a:lnTo>
                        <a:lnTo>
                          <a:pt x="202" y="57"/>
                        </a:lnTo>
                        <a:lnTo>
                          <a:pt x="227" y="56"/>
                        </a:lnTo>
                        <a:lnTo>
                          <a:pt x="252" y="55"/>
                        </a:lnTo>
                        <a:lnTo>
                          <a:pt x="278" y="53"/>
                        </a:lnTo>
                        <a:lnTo>
                          <a:pt x="306" y="49"/>
                        </a:lnTo>
                        <a:lnTo>
                          <a:pt x="333" y="46"/>
                        </a:lnTo>
                        <a:lnTo>
                          <a:pt x="362" y="39"/>
                        </a:lnTo>
                        <a:lnTo>
                          <a:pt x="372" y="0"/>
                        </a:lnTo>
                        <a:lnTo>
                          <a:pt x="492" y="47"/>
                        </a:lnTo>
                        <a:lnTo>
                          <a:pt x="341" y="141"/>
                        </a:lnTo>
                        <a:lnTo>
                          <a:pt x="348" y="105"/>
                        </a:lnTo>
                      </a:path>
                    </a:pathLst>
                  </a:custGeom>
                  <a:gradFill rotWithShape="0">
                    <a:gsLst>
                      <a:gs pos="0">
                        <a:srgbClr val="FF0000">
                          <a:gamma/>
                          <a:tint val="89804"/>
                          <a:invGamma/>
                        </a:srgbClr>
                      </a:gs>
                      <a:gs pos="100000">
                        <a:srgbClr val="FF0000"/>
                      </a:gs>
                    </a:gsLst>
                    <a:lin ang="0" scaled="1"/>
                  </a:gradFill>
                  <a:ln w="9525" cap="rnd">
                    <a:noFill/>
                    <a:round/>
                    <a:headEnd type="none" w="sm" len="sm"/>
                    <a:tailEnd type="none" w="sm" len="sm"/>
                  </a:ln>
                  <a:effectLst/>
                </p:spPr>
                <p:txBody>
                  <a:bodyPr/>
                  <a:lstStyle/>
                  <a:p>
                    <a:endParaRPr lang="nl-BE"/>
                  </a:p>
                </p:txBody>
              </p:sp>
            </p:grpSp>
          </p:grpSp>
        </p:grpSp>
        <p:grpSp>
          <p:nvGrpSpPr>
            <p:cNvPr id="12" name="Group 47"/>
            <p:cNvGrpSpPr>
              <a:grpSpLocks/>
            </p:cNvGrpSpPr>
            <p:nvPr/>
          </p:nvGrpSpPr>
          <p:grpSpPr bwMode="auto">
            <a:xfrm>
              <a:off x="761" y="2244"/>
              <a:ext cx="1575" cy="564"/>
              <a:chOff x="761" y="2244"/>
              <a:chExt cx="1575" cy="564"/>
            </a:xfrm>
          </p:grpSpPr>
          <p:sp>
            <p:nvSpPr>
              <p:cNvPr id="505904" name="Rectangle 48"/>
              <p:cNvSpPr>
                <a:spLocks noChangeArrowheads="1"/>
              </p:cNvSpPr>
              <p:nvPr/>
            </p:nvSpPr>
            <p:spPr bwMode="auto">
              <a:xfrm>
                <a:off x="761" y="2244"/>
                <a:ext cx="1575" cy="564"/>
              </a:xfrm>
              <a:prstGeom prst="rect">
                <a:avLst/>
              </a:prstGeom>
              <a:gradFill rotWithShape="0">
                <a:gsLst>
                  <a:gs pos="0">
                    <a:srgbClr val="000066"/>
                  </a:gs>
                  <a:gs pos="100000">
                    <a:srgbClr val="000066">
                      <a:gamma/>
                      <a:shade val="49804"/>
                      <a:invGamma/>
                    </a:srgbClr>
                  </a:gs>
                </a:gsLst>
                <a:lin ang="2700000" scaled="1"/>
              </a:gradFill>
              <a:ln w="12700">
                <a:solidFill>
                  <a:schemeClr val="tx1"/>
                </a:solidFill>
                <a:miter lim="800000"/>
                <a:headEnd/>
                <a:tailEnd/>
              </a:ln>
              <a:effectLst/>
            </p:spPr>
            <p:txBody>
              <a:bodyPr wrap="none" anchor="ctr"/>
              <a:lstStyle/>
              <a:p>
                <a:endParaRPr lang="nl-BE"/>
              </a:p>
            </p:txBody>
          </p:sp>
          <p:sp>
            <p:nvSpPr>
              <p:cNvPr id="505905" name="Rectangle 49"/>
              <p:cNvSpPr>
                <a:spLocks noChangeArrowheads="1"/>
              </p:cNvSpPr>
              <p:nvPr/>
            </p:nvSpPr>
            <p:spPr bwMode="auto">
              <a:xfrm>
                <a:off x="1347" y="2278"/>
                <a:ext cx="309" cy="145"/>
              </a:xfrm>
              <a:prstGeom prst="rect">
                <a:avLst/>
              </a:prstGeom>
              <a:noFill/>
              <a:ln w="9525">
                <a:noFill/>
                <a:miter lim="800000"/>
                <a:headEnd/>
                <a:tailEnd/>
              </a:ln>
              <a:effectLst/>
            </p:spPr>
            <p:txBody>
              <a:bodyPr wrap="none" lIns="92075" tIns="46038" rIns="92075" bIns="46038">
                <a:spAutoFit/>
              </a:bodyPr>
              <a:lstStyle/>
              <a:p>
                <a:pPr eaLnBrk="0" hangingPunct="0"/>
                <a:r>
                  <a:rPr lang="en-US" sz="2700" b="1" dirty="0"/>
                  <a:t>OLAP</a:t>
                </a:r>
              </a:p>
            </p:txBody>
          </p:sp>
          <p:pic>
            <p:nvPicPr>
              <p:cNvPr id="505906" name="Picture 50"/>
              <p:cNvPicPr>
                <a:picLocks noChangeArrowheads="1"/>
              </p:cNvPicPr>
              <p:nvPr/>
            </p:nvPicPr>
            <p:blipFill>
              <a:blip r:embed="rId7"/>
              <a:srcRect/>
              <a:stretch>
                <a:fillRect/>
              </a:stretch>
            </p:blipFill>
            <p:spPr bwMode="auto">
              <a:xfrm>
                <a:off x="1364" y="2419"/>
                <a:ext cx="345" cy="342"/>
              </a:xfrm>
              <a:prstGeom prst="rect">
                <a:avLst/>
              </a:prstGeom>
              <a:noFill/>
              <a:ln w="9525">
                <a:noFill/>
                <a:miter lim="800000"/>
                <a:headEnd/>
                <a:tailEnd/>
              </a:ln>
              <a:effectLst/>
            </p:spPr>
          </p:pic>
        </p:grpSp>
        <p:grpSp>
          <p:nvGrpSpPr>
            <p:cNvPr id="13" name="Group 51"/>
            <p:cNvGrpSpPr>
              <a:grpSpLocks/>
            </p:cNvGrpSpPr>
            <p:nvPr/>
          </p:nvGrpSpPr>
          <p:grpSpPr bwMode="auto">
            <a:xfrm>
              <a:off x="761" y="2812"/>
              <a:ext cx="1575" cy="564"/>
              <a:chOff x="761" y="2812"/>
              <a:chExt cx="1575" cy="564"/>
            </a:xfrm>
          </p:grpSpPr>
          <p:sp>
            <p:nvSpPr>
              <p:cNvPr id="505908" name="Rectangle 52"/>
              <p:cNvSpPr>
                <a:spLocks noChangeArrowheads="1"/>
              </p:cNvSpPr>
              <p:nvPr/>
            </p:nvSpPr>
            <p:spPr bwMode="auto">
              <a:xfrm>
                <a:off x="761" y="2812"/>
                <a:ext cx="1575" cy="564"/>
              </a:xfrm>
              <a:prstGeom prst="rect">
                <a:avLst/>
              </a:prstGeom>
              <a:gradFill rotWithShape="0">
                <a:gsLst>
                  <a:gs pos="0">
                    <a:srgbClr val="000066"/>
                  </a:gs>
                  <a:gs pos="100000">
                    <a:srgbClr val="000066">
                      <a:gamma/>
                      <a:shade val="49804"/>
                      <a:invGamma/>
                    </a:srgbClr>
                  </a:gs>
                </a:gsLst>
                <a:lin ang="2700000" scaled="1"/>
              </a:gradFill>
              <a:ln w="12700">
                <a:solidFill>
                  <a:schemeClr val="tx1"/>
                </a:solidFill>
                <a:miter lim="800000"/>
                <a:headEnd/>
                <a:tailEnd/>
              </a:ln>
              <a:effectLst/>
            </p:spPr>
            <p:txBody>
              <a:bodyPr wrap="none" anchor="ctr"/>
              <a:lstStyle/>
              <a:p>
                <a:endParaRPr lang="nl-BE"/>
              </a:p>
            </p:txBody>
          </p:sp>
          <p:sp>
            <p:nvSpPr>
              <p:cNvPr id="505909" name="Rectangle 53"/>
              <p:cNvSpPr>
                <a:spLocks noChangeArrowheads="1"/>
              </p:cNvSpPr>
              <p:nvPr/>
            </p:nvSpPr>
            <p:spPr bwMode="auto">
              <a:xfrm>
                <a:off x="1183" y="2865"/>
                <a:ext cx="579" cy="145"/>
              </a:xfrm>
              <a:prstGeom prst="rect">
                <a:avLst/>
              </a:prstGeom>
              <a:noFill/>
              <a:ln w="9525">
                <a:noFill/>
                <a:miter lim="800000"/>
                <a:headEnd/>
                <a:tailEnd/>
              </a:ln>
              <a:effectLst/>
            </p:spPr>
            <p:txBody>
              <a:bodyPr wrap="none" lIns="92075" tIns="46038" rIns="92075" bIns="46038">
                <a:spAutoFit/>
              </a:bodyPr>
              <a:lstStyle/>
              <a:p>
                <a:pPr eaLnBrk="0" hangingPunct="0"/>
                <a:r>
                  <a:rPr lang="en-US" sz="2700" b="1" dirty="0"/>
                  <a:t>Data Mining</a:t>
                </a:r>
              </a:p>
            </p:txBody>
          </p:sp>
          <p:grpSp>
            <p:nvGrpSpPr>
              <p:cNvPr id="14" name="Group 54"/>
              <p:cNvGrpSpPr>
                <a:grpSpLocks/>
              </p:cNvGrpSpPr>
              <p:nvPr/>
            </p:nvGrpSpPr>
            <p:grpSpPr bwMode="auto">
              <a:xfrm>
                <a:off x="1282" y="3003"/>
                <a:ext cx="474" cy="320"/>
                <a:chOff x="1282" y="3003"/>
                <a:chExt cx="474" cy="320"/>
              </a:xfrm>
            </p:grpSpPr>
            <p:grpSp>
              <p:nvGrpSpPr>
                <p:cNvPr id="15" name="Group 55"/>
                <p:cNvGrpSpPr>
                  <a:grpSpLocks/>
                </p:cNvGrpSpPr>
                <p:nvPr/>
              </p:nvGrpSpPr>
              <p:grpSpPr bwMode="auto">
                <a:xfrm>
                  <a:off x="1327" y="3066"/>
                  <a:ext cx="429" cy="257"/>
                  <a:chOff x="1327" y="3066"/>
                  <a:chExt cx="429" cy="257"/>
                </a:xfrm>
              </p:grpSpPr>
              <p:sp>
                <p:nvSpPr>
                  <p:cNvPr id="505912" name="Line 56"/>
                  <p:cNvSpPr>
                    <a:spLocks noChangeShapeType="1"/>
                  </p:cNvSpPr>
                  <p:nvPr/>
                </p:nvSpPr>
                <p:spPr bwMode="auto">
                  <a:xfrm>
                    <a:off x="1327" y="3130"/>
                    <a:ext cx="424" cy="0"/>
                  </a:xfrm>
                  <a:prstGeom prst="line">
                    <a:avLst/>
                  </a:prstGeom>
                  <a:noFill/>
                  <a:ln w="12700">
                    <a:solidFill>
                      <a:schemeClr val="tx1"/>
                    </a:solidFill>
                    <a:round/>
                    <a:headEnd type="none" w="sm" len="sm"/>
                    <a:tailEnd type="none" w="sm" len="sm"/>
                  </a:ln>
                  <a:effectLst/>
                </p:spPr>
                <p:txBody>
                  <a:bodyPr/>
                  <a:lstStyle/>
                  <a:p>
                    <a:endParaRPr lang="nl-BE"/>
                  </a:p>
                </p:txBody>
              </p:sp>
              <p:sp>
                <p:nvSpPr>
                  <p:cNvPr id="505913" name="Line 57"/>
                  <p:cNvSpPr>
                    <a:spLocks noChangeShapeType="1"/>
                  </p:cNvSpPr>
                  <p:nvPr/>
                </p:nvSpPr>
                <p:spPr bwMode="auto">
                  <a:xfrm flipV="1">
                    <a:off x="1329" y="3066"/>
                    <a:ext cx="58" cy="64"/>
                  </a:xfrm>
                  <a:prstGeom prst="line">
                    <a:avLst/>
                  </a:prstGeom>
                  <a:noFill/>
                  <a:ln w="12700">
                    <a:solidFill>
                      <a:schemeClr val="tx1"/>
                    </a:solidFill>
                    <a:round/>
                    <a:headEnd type="none" w="sm" len="sm"/>
                    <a:tailEnd type="none" w="sm" len="sm"/>
                  </a:ln>
                  <a:effectLst/>
                </p:spPr>
                <p:txBody>
                  <a:bodyPr/>
                  <a:lstStyle/>
                  <a:p>
                    <a:endParaRPr lang="nl-BE"/>
                  </a:p>
                </p:txBody>
              </p:sp>
              <p:sp>
                <p:nvSpPr>
                  <p:cNvPr id="505914" name="Line 58"/>
                  <p:cNvSpPr>
                    <a:spLocks noChangeShapeType="1"/>
                  </p:cNvSpPr>
                  <p:nvPr/>
                </p:nvSpPr>
                <p:spPr bwMode="auto">
                  <a:xfrm flipH="1" flipV="1">
                    <a:off x="1332" y="3131"/>
                    <a:ext cx="213" cy="191"/>
                  </a:xfrm>
                  <a:prstGeom prst="line">
                    <a:avLst/>
                  </a:prstGeom>
                  <a:noFill/>
                  <a:ln w="12700">
                    <a:solidFill>
                      <a:schemeClr val="tx1"/>
                    </a:solidFill>
                    <a:round/>
                    <a:headEnd type="none" w="sm" len="sm"/>
                    <a:tailEnd type="none" w="sm" len="sm"/>
                  </a:ln>
                  <a:effectLst/>
                </p:spPr>
                <p:txBody>
                  <a:bodyPr/>
                  <a:lstStyle/>
                  <a:p>
                    <a:endParaRPr lang="nl-BE"/>
                  </a:p>
                </p:txBody>
              </p:sp>
              <p:sp>
                <p:nvSpPr>
                  <p:cNvPr id="505915" name="Line 59"/>
                  <p:cNvSpPr>
                    <a:spLocks noChangeShapeType="1"/>
                  </p:cNvSpPr>
                  <p:nvPr/>
                </p:nvSpPr>
                <p:spPr bwMode="auto">
                  <a:xfrm flipH="1" flipV="1">
                    <a:off x="1693" y="3067"/>
                    <a:ext cx="58" cy="64"/>
                  </a:xfrm>
                  <a:prstGeom prst="line">
                    <a:avLst/>
                  </a:prstGeom>
                  <a:noFill/>
                  <a:ln w="12700">
                    <a:solidFill>
                      <a:schemeClr val="tx1"/>
                    </a:solidFill>
                    <a:round/>
                    <a:headEnd type="none" w="sm" len="sm"/>
                    <a:tailEnd type="none" w="sm" len="sm"/>
                  </a:ln>
                  <a:effectLst/>
                </p:spPr>
                <p:txBody>
                  <a:bodyPr/>
                  <a:lstStyle/>
                  <a:p>
                    <a:endParaRPr lang="nl-BE"/>
                  </a:p>
                </p:txBody>
              </p:sp>
              <p:sp>
                <p:nvSpPr>
                  <p:cNvPr id="505916" name="Line 60"/>
                  <p:cNvSpPr>
                    <a:spLocks noChangeShapeType="1"/>
                  </p:cNvSpPr>
                  <p:nvPr/>
                </p:nvSpPr>
                <p:spPr bwMode="auto">
                  <a:xfrm>
                    <a:off x="1391" y="3067"/>
                    <a:ext cx="304" cy="0"/>
                  </a:xfrm>
                  <a:prstGeom prst="line">
                    <a:avLst/>
                  </a:prstGeom>
                  <a:noFill/>
                  <a:ln w="12700">
                    <a:solidFill>
                      <a:schemeClr val="tx1"/>
                    </a:solidFill>
                    <a:round/>
                    <a:headEnd type="none" w="sm" len="sm"/>
                    <a:tailEnd type="none" w="sm" len="sm"/>
                  </a:ln>
                  <a:effectLst/>
                </p:spPr>
                <p:txBody>
                  <a:bodyPr/>
                  <a:lstStyle/>
                  <a:p>
                    <a:endParaRPr lang="nl-BE"/>
                  </a:p>
                </p:txBody>
              </p:sp>
              <p:sp>
                <p:nvSpPr>
                  <p:cNvPr id="505917" name="Line 61"/>
                  <p:cNvSpPr>
                    <a:spLocks noChangeShapeType="1"/>
                  </p:cNvSpPr>
                  <p:nvPr/>
                </p:nvSpPr>
                <p:spPr bwMode="auto">
                  <a:xfrm flipV="1">
                    <a:off x="1543" y="3131"/>
                    <a:ext cx="213" cy="191"/>
                  </a:xfrm>
                  <a:prstGeom prst="line">
                    <a:avLst/>
                  </a:prstGeom>
                  <a:noFill/>
                  <a:ln w="12700">
                    <a:solidFill>
                      <a:schemeClr val="tx1"/>
                    </a:solidFill>
                    <a:round/>
                    <a:headEnd type="none" w="sm" len="sm"/>
                    <a:tailEnd type="none" w="sm" len="sm"/>
                  </a:ln>
                  <a:effectLst/>
                </p:spPr>
                <p:txBody>
                  <a:bodyPr/>
                  <a:lstStyle/>
                  <a:p>
                    <a:endParaRPr lang="nl-BE"/>
                  </a:p>
                </p:txBody>
              </p:sp>
              <p:sp>
                <p:nvSpPr>
                  <p:cNvPr id="505918" name="Line 62"/>
                  <p:cNvSpPr>
                    <a:spLocks noChangeShapeType="1"/>
                  </p:cNvSpPr>
                  <p:nvPr/>
                </p:nvSpPr>
                <p:spPr bwMode="auto">
                  <a:xfrm>
                    <a:off x="1356" y="3100"/>
                    <a:ext cx="367" cy="0"/>
                  </a:xfrm>
                  <a:prstGeom prst="line">
                    <a:avLst/>
                  </a:prstGeom>
                  <a:noFill/>
                  <a:ln w="12700">
                    <a:solidFill>
                      <a:schemeClr val="tx1"/>
                    </a:solidFill>
                    <a:round/>
                    <a:headEnd type="none" w="sm" len="sm"/>
                    <a:tailEnd type="none" w="sm" len="sm"/>
                  </a:ln>
                  <a:effectLst/>
                </p:spPr>
                <p:txBody>
                  <a:bodyPr/>
                  <a:lstStyle/>
                  <a:p>
                    <a:endParaRPr lang="nl-BE"/>
                  </a:p>
                </p:txBody>
              </p:sp>
              <p:sp>
                <p:nvSpPr>
                  <p:cNvPr id="505919" name="Line 63"/>
                  <p:cNvSpPr>
                    <a:spLocks noChangeShapeType="1"/>
                  </p:cNvSpPr>
                  <p:nvPr/>
                </p:nvSpPr>
                <p:spPr bwMode="auto">
                  <a:xfrm>
                    <a:off x="1542" y="3131"/>
                    <a:ext cx="0" cy="192"/>
                  </a:xfrm>
                  <a:prstGeom prst="line">
                    <a:avLst/>
                  </a:prstGeom>
                  <a:noFill/>
                  <a:ln w="12700">
                    <a:solidFill>
                      <a:schemeClr val="tx1"/>
                    </a:solidFill>
                    <a:round/>
                    <a:headEnd type="none" w="sm" len="sm"/>
                    <a:tailEnd type="none" w="sm" len="sm"/>
                  </a:ln>
                  <a:effectLst/>
                </p:spPr>
                <p:txBody>
                  <a:bodyPr/>
                  <a:lstStyle/>
                  <a:p>
                    <a:endParaRPr lang="nl-BE"/>
                  </a:p>
                </p:txBody>
              </p:sp>
              <p:sp>
                <p:nvSpPr>
                  <p:cNvPr id="505920" name="Line 64"/>
                  <p:cNvSpPr>
                    <a:spLocks noChangeShapeType="1"/>
                  </p:cNvSpPr>
                  <p:nvPr/>
                </p:nvSpPr>
                <p:spPr bwMode="auto">
                  <a:xfrm>
                    <a:off x="1424" y="3131"/>
                    <a:ext cx="119" cy="192"/>
                  </a:xfrm>
                  <a:prstGeom prst="line">
                    <a:avLst/>
                  </a:prstGeom>
                  <a:noFill/>
                  <a:ln w="12700">
                    <a:solidFill>
                      <a:schemeClr val="tx1"/>
                    </a:solidFill>
                    <a:round/>
                    <a:headEnd type="none" w="sm" len="sm"/>
                    <a:tailEnd type="none" w="sm" len="sm"/>
                  </a:ln>
                  <a:effectLst/>
                </p:spPr>
                <p:txBody>
                  <a:bodyPr/>
                  <a:lstStyle/>
                  <a:p>
                    <a:endParaRPr lang="nl-BE"/>
                  </a:p>
                </p:txBody>
              </p:sp>
              <p:sp>
                <p:nvSpPr>
                  <p:cNvPr id="505921" name="Line 65"/>
                  <p:cNvSpPr>
                    <a:spLocks noChangeShapeType="1"/>
                  </p:cNvSpPr>
                  <p:nvPr/>
                </p:nvSpPr>
                <p:spPr bwMode="auto">
                  <a:xfrm flipH="1">
                    <a:off x="1540" y="3131"/>
                    <a:ext cx="119" cy="192"/>
                  </a:xfrm>
                  <a:prstGeom prst="line">
                    <a:avLst/>
                  </a:prstGeom>
                  <a:noFill/>
                  <a:ln w="12700">
                    <a:solidFill>
                      <a:schemeClr val="tx1"/>
                    </a:solidFill>
                    <a:round/>
                    <a:headEnd type="none" w="sm" len="sm"/>
                    <a:tailEnd type="none" w="sm" len="sm"/>
                  </a:ln>
                  <a:effectLst/>
                </p:spPr>
                <p:txBody>
                  <a:bodyPr/>
                  <a:lstStyle/>
                  <a:p>
                    <a:endParaRPr lang="nl-BE"/>
                  </a:p>
                </p:txBody>
              </p:sp>
              <p:sp>
                <p:nvSpPr>
                  <p:cNvPr id="505922" name="Line 66"/>
                  <p:cNvSpPr>
                    <a:spLocks noChangeShapeType="1"/>
                  </p:cNvSpPr>
                  <p:nvPr/>
                </p:nvSpPr>
                <p:spPr bwMode="auto">
                  <a:xfrm>
                    <a:off x="1395" y="3068"/>
                    <a:ext cx="142" cy="59"/>
                  </a:xfrm>
                  <a:prstGeom prst="line">
                    <a:avLst/>
                  </a:prstGeom>
                  <a:noFill/>
                  <a:ln w="12700">
                    <a:solidFill>
                      <a:schemeClr val="tx1"/>
                    </a:solidFill>
                    <a:round/>
                    <a:headEnd type="none" w="sm" len="sm"/>
                    <a:tailEnd type="none" w="sm" len="sm"/>
                  </a:ln>
                  <a:effectLst/>
                </p:spPr>
                <p:txBody>
                  <a:bodyPr/>
                  <a:lstStyle/>
                  <a:p>
                    <a:endParaRPr lang="nl-BE"/>
                  </a:p>
                </p:txBody>
              </p:sp>
              <p:sp>
                <p:nvSpPr>
                  <p:cNvPr id="505923" name="Line 67"/>
                  <p:cNvSpPr>
                    <a:spLocks noChangeShapeType="1"/>
                  </p:cNvSpPr>
                  <p:nvPr/>
                </p:nvSpPr>
                <p:spPr bwMode="auto">
                  <a:xfrm flipH="1">
                    <a:off x="1543" y="3070"/>
                    <a:ext cx="145" cy="58"/>
                  </a:xfrm>
                  <a:prstGeom prst="line">
                    <a:avLst/>
                  </a:prstGeom>
                  <a:noFill/>
                  <a:ln w="12700">
                    <a:solidFill>
                      <a:schemeClr val="tx1"/>
                    </a:solidFill>
                    <a:round/>
                    <a:headEnd type="none" w="sm" len="sm"/>
                    <a:tailEnd type="none" w="sm" len="sm"/>
                  </a:ln>
                  <a:effectLst/>
                </p:spPr>
                <p:txBody>
                  <a:bodyPr/>
                  <a:lstStyle/>
                  <a:p>
                    <a:endParaRPr lang="nl-BE"/>
                  </a:p>
                </p:txBody>
              </p:sp>
              <p:sp>
                <p:nvSpPr>
                  <p:cNvPr id="505924" name="Line 68"/>
                  <p:cNvSpPr>
                    <a:spLocks noChangeShapeType="1"/>
                  </p:cNvSpPr>
                  <p:nvPr/>
                </p:nvSpPr>
                <p:spPr bwMode="auto">
                  <a:xfrm flipV="1">
                    <a:off x="1430" y="3067"/>
                    <a:ext cx="110" cy="63"/>
                  </a:xfrm>
                  <a:prstGeom prst="line">
                    <a:avLst/>
                  </a:prstGeom>
                  <a:noFill/>
                  <a:ln w="12700">
                    <a:solidFill>
                      <a:schemeClr val="tx1"/>
                    </a:solidFill>
                    <a:round/>
                    <a:headEnd type="none" w="sm" len="sm"/>
                    <a:tailEnd type="none" w="sm" len="sm"/>
                  </a:ln>
                  <a:effectLst/>
                </p:spPr>
                <p:txBody>
                  <a:bodyPr/>
                  <a:lstStyle/>
                  <a:p>
                    <a:endParaRPr lang="nl-BE"/>
                  </a:p>
                </p:txBody>
              </p:sp>
              <p:sp>
                <p:nvSpPr>
                  <p:cNvPr id="505925" name="Line 69"/>
                  <p:cNvSpPr>
                    <a:spLocks noChangeShapeType="1"/>
                  </p:cNvSpPr>
                  <p:nvPr/>
                </p:nvSpPr>
                <p:spPr bwMode="auto">
                  <a:xfrm flipH="1" flipV="1">
                    <a:off x="1540" y="3067"/>
                    <a:ext cx="113" cy="63"/>
                  </a:xfrm>
                  <a:prstGeom prst="line">
                    <a:avLst/>
                  </a:prstGeom>
                  <a:noFill/>
                  <a:ln w="12700">
                    <a:solidFill>
                      <a:schemeClr val="tx1"/>
                    </a:solidFill>
                    <a:round/>
                    <a:headEnd type="none" w="sm" len="sm"/>
                    <a:tailEnd type="none" w="sm" len="sm"/>
                  </a:ln>
                  <a:effectLst/>
                </p:spPr>
                <p:txBody>
                  <a:bodyPr/>
                  <a:lstStyle/>
                  <a:p>
                    <a:endParaRPr lang="nl-BE"/>
                  </a:p>
                </p:txBody>
              </p:sp>
              <p:sp>
                <p:nvSpPr>
                  <p:cNvPr id="505926" name="Line 70"/>
                  <p:cNvSpPr>
                    <a:spLocks noChangeShapeType="1"/>
                  </p:cNvSpPr>
                  <p:nvPr/>
                </p:nvSpPr>
                <p:spPr bwMode="auto">
                  <a:xfrm>
                    <a:off x="1358" y="3099"/>
                    <a:ext cx="66" cy="29"/>
                  </a:xfrm>
                  <a:prstGeom prst="line">
                    <a:avLst/>
                  </a:prstGeom>
                  <a:noFill/>
                  <a:ln w="12700">
                    <a:solidFill>
                      <a:schemeClr val="tx1"/>
                    </a:solidFill>
                    <a:round/>
                    <a:headEnd type="none" w="sm" len="sm"/>
                    <a:tailEnd type="none" w="sm" len="sm"/>
                  </a:ln>
                  <a:effectLst/>
                </p:spPr>
                <p:txBody>
                  <a:bodyPr/>
                  <a:lstStyle/>
                  <a:p>
                    <a:endParaRPr lang="nl-BE"/>
                  </a:p>
                </p:txBody>
              </p:sp>
              <p:sp>
                <p:nvSpPr>
                  <p:cNvPr id="505927" name="Line 71"/>
                  <p:cNvSpPr>
                    <a:spLocks noChangeShapeType="1"/>
                  </p:cNvSpPr>
                  <p:nvPr/>
                </p:nvSpPr>
                <p:spPr bwMode="auto">
                  <a:xfrm flipH="1">
                    <a:off x="1654" y="3102"/>
                    <a:ext cx="67" cy="29"/>
                  </a:xfrm>
                  <a:prstGeom prst="line">
                    <a:avLst/>
                  </a:prstGeom>
                  <a:noFill/>
                  <a:ln w="12700">
                    <a:solidFill>
                      <a:schemeClr val="tx1"/>
                    </a:solidFill>
                    <a:round/>
                    <a:headEnd type="none" w="sm" len="sm"/>
                    <a:tailEnd type="none" w="sm" len="sm"/>
                  </a:ln>
                  <a:effectLst/>
                </p:spPr>
                <p:txBody>
                  <a:bodyPr/>
                  <a:lstStyle/>
                  <a:p>
                    <a:endParaRPr lang="nl-BE"/>
                  </a:p>
                </p:txBody>
              </p:sp>
              <p:sp>
                <p:nvSpPr>
                  <p:cNvPr id="505928" name="Line 72"/>
                  <p:cNvSpPr>
                    <a:spLocks noChangeShapeType="1"/>
                  </p:cNvSpPr>
                  <p:nvPr/>
                </p:nvSpPr>
                <p:spPr bwMode="auto">
                  <a:xfrm flipH="1">
                    <a:off x="1427" y="3137"/>
                    <a:ext cx="5" cy="77"/>
                  </a:xfrm>
                  <a:prstGeom prst="line">
                    <a:avLst/>
                  </a:prstGeom>
                  <a:noFill/>
                  <a:ln w="12700">
                    <a:solidFill>
                      <a:schemeClr val="tx1"/>
                    </a:solidFill>
                    <a:round/>
                    <a:headEnd type="none" w="sm" len="sm"/>
                    <a:tailEnd type="none" w="sm" len="sm"/>
                  </a:ln>
                  <a:effectLst/>
                </p:spPr>
                <p:txBody>
                  <a:bodyPr/>
                  <a:lstStyle/>
                  <a:p>
                    <a:endParaRPr lang="nl-BE"/>
                  </a:p>
                </p:txBody>
              </p:sp>
              <p:sp>
                <p:nvSpPr>
                  <p:cNvPr id="505929" name="Line 73"/>
                  <p:cNvSpPr>
                    <a:spLocks noChangeShapeType="1"/>
                  </p:cNvSpPr>
                  <p:nvPr/>
                </p:nvSpPr>
                <p:spPr bwMode="auto">
                  <a:xfrm>
                    <a:off x="1660" y="3138"/>
                    <a:ext cx="0" cy="81"/>
                  </a:xfrm>
                  <a:prstGeom prst="line">
                    <a:avLst/>
                  </a:prstGeom>
                  <a:noFill/>
                  <a:ln w="12700">
                    <a:solidFill>
                      <a:schemeClr val="tx1"/>
                    </a:solidFill>
                    <a:round/>
                    <a:headEnd type="none" w="sm" len="sm"/>
                    <a:tailEnd type="none" w="sm" len="sm"/>
                  </a:ln>
                  <a:effectLst/>
                </p:spPr>
                <p:txBody>
                  <a:bodyPr/>
                  <a:lstStyle/>
                  <a:p>
                    <a:endParaRPr lang="nl-BE"/>
                  </a:p>
                </p:txBody>
              </p:sp>
              <p:sp>
                <p:nvSpPr>
                  <p:cNvPr id="505930" name="Line 74"/>
                  <p:cNvSpPr>
                    <a:spLocks noChangeShapeType="1"/>
                  </p:cNvSpPr>
                  <p:nvPr/>
                </p:nvSpPr>
                <p:spPr bwMode="auto">
                  <a:xfrm>
                    <a:off x="1430" y="3131"/>
                    <a:ext cx="79" cy="88"/>
                  </a:xfrm>
                  <a:prstGeom prst="line">
                    <a:avLst/>
                  </a:prstGeom>
                  <a:noFill/>
                  <a:ln w="12700">
                    <a:solidFill>
                      <a:schemeClr val="tx1"/>
                    </a:solidFill>
                    <a:round/>
                    <a:headEnd type="none" w="sm" len="sm"/>
                    <a:tailEnd type="none" w="sm" len="sm"/>
                  </a:ln>
                  <a:effectLst/>
                </p:spPr>
                <p:txBody>
                  <a:bodyPr/>
                  <a:lstStyle/>
                  <a:p>
                    <a:endParaRPr lang="nl-BE"/>
                  </a:p>
                </p:txBody>
              </p:sp>
              <p:sp>
                <p:nvSpPr>
                  <p:cNvPr id="505931" name="Line 75"/>
                  <p:cNvSpPr>
                    <a:spLocks noChangeShapeType="1"/>
                  </p:cNvSpPr>
                  <p:nvPr/>
                </p:nvSpPr>
                <p:spPr bwMode="auto">
                  <a:xfrm flipH="1">
                    <a:off x="1509" y="3131"/>
                    <a:ext cx="31" cy="88"/>
                  </a:xfrm>
                  <a:prstGeom prst="line">
                    <a:avLst/>
                  </a:prstGeom>
                  <a:noFill/>
                  <a:ln w="12700">
                    <a:solidFill>
                      <a:schemeClr val="tx1"/>
                    </a:solidFill>
                    <a:round/>
                    <a:headEnd type="none" w="sm" len="sm"/>
                    <a:tailEnd type="none" w="sm" len="sm"/>
                  </a:ln>
                  <a:effectLst/>
                </p:spPr>
                <p:txBody>
                  <a:bodyPr/>
                  <a:lstStyle/>
                  <a:p>
                    <a:endParaRPr lang="nl-BE"/>
                  </a:p>
                </p:txBody>
              </p:sp>
              <p:grpSp>
                <p:nvGrpSpPr>
                  <p:cNvPr id="16" name="Group 76"/>
                  <p:cNvGrpSpPr>
                    <a:grpSpLocks/>
                  </p:cNvGrpSpPr>
                  <p:nvPr/>
                </p:nvGrpSpPr>
                <p:grpSpPr bwMode="auto">
                  <a:xfrm>
                    <a:off x="1540" y="3135"/>
                    <a:ext cx="113" cy="88"/>
                    <a:chOff x="1540" y="3135"/>
                    <a:chExt cx="113" cy="88"/>
                  </a:xfrm>
                </p:grpSpPr>
                <p:sp>
                  <p:nvSpPr>
                    <p:cNvPr id="505933" name="Line 77"/>
                    <p:cNvSpPr>
                      <a:spLocks noChangeShapeType="1"/>
                    </p:cNvSpPr>
                    <p:nvPr/>
                  </p:nvSpPr>
                  <p:spPr bwMode="auto">
                    <a:xfrm flipH="1">
                      <a:off x="1572" y="3135"/>
                      <a:ext cx="81" cy="88"/>
                    </a:xfrm>
                    <a:prstGeom prst="line">
                      <a:avLst/>
                    </a:prstGeom>
                    <a:noFill/>
                    <a:ln w="12700">
                      <a:solidFill>
                        <a:schemeClr val="tx1"/>
                      </a:solidFill>
                      <a:round/>
                      <a:headEnd type="none" w="sm" len="sm"/>
                      <a:tailEnd type="none" w="sm" len="sm"/>
                    </a:ln>
                    <a:effectLst/>
                  </p:spPr>
                  <p:txBody>
                    <a:bodyPr/>
                    <a:lstStyle/>
                    <a:p>
                      <a:endParaRPr lang="nl-BE"/>
                    </a:p>
                  </p:txBody>
                </p:sp>
                <p:sp>
                  <p:nvSpPr>
                    <p:cNvPr id="505934" name="Line 78"/>
                    <p:cNvSpPr>
                      <a:spLocks noChangeShapeType="1"/>
                    </p:cNvSpPr>
                    <p:nvPr/>
                  </p:nvSpPr>
                  <p:spPr bwMode="auto">
                    <a:xfrm>
                      <a:off x="1540" y="3135"/>
                      <a:ext cx="32" cy="88"/>
                    </a:xfrm>
                    <a:prstGeom prst="line">
                      <a:avLst/>
                    </a:prstGeom>
                    <a:noFill/>
                    <a:ln w="12700">
                      <a:solidFill>
                        <a:schemeClr val="tx1"/>
                      </a:solidFill>
                      <a:round/>
                      <a:headEnd type="none" w="sm" len="sm"/>
                      <a:tailEnd type="none" w="sm" len="sm"/>
                    </a:ln>
                    <a:effectLst/>
                  </p:spPr>
                  <p:txBody>
                    <a:bodyPr/>
                    <a:lstStyle/>
                    <a:p>
                      <a:endParaRPr lang="nl-BE"/>
                    </a:p>
                  </p:txBody>
                </p:sp>
              </p:grpSp>
            </p:grpSp>
            <p:sp>
              <p:nvSpPr>
                <p:cNvPr id="505935" name="Line 79"/>
                <p:cNvSpPr>
                  <a:spLocks noChangeShapeType="1"/>
                </p:cNvSpPr>
                <p:nvPr/>
              </p:nvSpPr>
              <p:spPr bwMode="auto">
                <a:xfrm flipH="1">
                  <a:off x="1282" y="3080"/>
                  <a:ext cx="69" cy="0"/>
                </a:xfrm>
                <a:prstGeom prst="line">
                  <a:avLst/>
                </a:prstGeom>
                <a:noFill/>
                <a:ln w="12700">
                  <a:solidFill>
                    <a:schemeClr val="tx1"/>
                  </a:solidFill>
                  <a:round/>
                  <a:headEnd type="none" w="sm" len="sm"/>
                  <a:tailEnd type="none" w="sm" len="sm"/>
                </a:ln>
                <a:effectLst/>
              </p:spPr>
              <p:txBody>
                <a:bodyPr/>
                <a:lstStyle/>
                <a:p>
                  <a:endParaRPr lang="nl-BE"/>
                </a:p>
              </p:txBody>
            </p:sp>
            <p:sp>
              <p:nvSpPr>
                <p:cNvPr id="505936" name="Line 80"/>
                <p:cNvSpPr>
                  <a:spLocks noChangeShapeType="1"/>
                </p:cNvSpPr>
                <p:nvPr/>
              </p:nvSpPr>
              <p:spPr bwMode="auto">
                <a:xfrm flipV="1">
                  <a:off x="1424" y="3013"/>
                  <a:ext cx="47" cy="37"/>
                </a:xfrm>
                <a:prstGeom prst="line">
                  <a:avLst/>
                </a:prstGeom>
                <a:noFill/>
                <a:ln w="12700">
                  <a:solidFill>
                    <a:schemeClr val="tx1"/>
                  </a:solidFill>
                  <a:round/>
                  <a:headEnd type="none" w="sm" len="sm"/>
                  <a:tailEnd type="none" w="sm" len="sm"/>
                </a:ln>
                <a:effectLst/>
              </p:spPr>
              <p:txBody>
                <a:bodyPr/>
                <a:lstStyle/>
                <a:p>
                  <a:endParaRPr lang="nl-BE"/>
                </a:p>
              </p:txBody>
            </p:sp>
            <p:sp>
              <p:nvSpPr>
                <p:cNvPr id="505937" name="Line 81"/>
                <p:cNvSpPr>
                  <a:spLocks noChangeShapeType="1"/>
                </p:cNvSpPr>
                <p:nvPr/>
              </p:nvSpPr>
              <p:spPr bwMode="auto">
                <a:xfrm flipH="1" flipV="1">
                  <a:off x="1382" y="3003"/>
                  <a:ext cx="10" cy="42"/>
                </a:xfrm>
                <a:prstGeom prst="line">
                  <a:avLst/>
                </a:prstGeom>
                <a:noFill/>
                <a:ln w="12700">
                  <a:solidFill>
                    <a:schemeClr val="tx1"/>
                  </a:solidFill>
                  <a:round/>
                  <a:headEnd type="none" w="sm" len="sm"/>
                  <a:tailEnd type="none" w="sm" len="sm"/>
                </a:ln>
                <a:effectLst/>
              </p:spPr>
              <p:txBody>
                <a:bodyPr/>
                <a:lstStyle/>
                <a:p>
                  <a:endParaRPr lang="nl-BE"/>
                </a:p>
              </p:txBody>
            </p:sp>
            <p:sp>
              <p:nvSpPr>
                <p:cNvPr id="505938" name="Line 82"/>
                <p:cNvSpPr>
                  <a:spLocks noChangeShapeType="1"/>
                </p:cNvSpPr>
                <p:nvPr/>
              </p:nvSpPr>
              <p:spPr bwMode="auto">
                <a:xfrm flipH="1" flipV="1">
                  <a:off x="1312" y="3031"/>
                  <a:ext cx="52" cy="32"/>
                </a:xfrm>
                <a:prstGeom prst="line">
                  <a:avLst/>
                </a:prstGeom>
                <a:noFill/>
                <a:ln w="12700">
                  <a:solidFill>
                    <a:schemeClr val="tx1"/>
                  </a:solidFill>
                  <a:round/>
                  <a:headEnd type="none" w="sm" len="sm"/>
                  <a:tailEnd type="none" w="sm" len="sm"/>
                </a:ln>
                <a:effectLst/>
              </p:spPr>
              <p:txBody>
                <a:bodyPr/>
                <a:lstStyle/>
                <a:p>
                  <a:endParaRPr lang="nl-BE"/>
                </a:p>
              </p:txBody>
            </p:sp>
          </p:grpSp>
        </p:grpSp>
      </p:grpSp>
      <p:sp>
        <p:nvSpPr>
          <p:cNvPr id="505939" name="Rectangle 83"/>
          <p:cNvSpPr>
            <a:spLocks noChangeArrowheads="1"/>
          </p:cNvSpPr>
          <p:nvPr/>
        </p:nvSpPr>
        <p:spPr bwMode="auto">
          <a:xfrm>
            <a:off x="4150503" y="12032483"/>
            <a:ext cx="3259518" cy="950749"/>
          </a:xfrm>
          <a:prstGeom prst="rect">
            <a:avLst/>
          </a:prstGeom>
          <a:noFill/>
          <a:ln w="9525">
            <a:noFill/>
            <a:miter lim="800000"/>
            <a:headEnd/>
            <a:tailEnd/>
          </a:ln>
          <a:effectLst/>
        </p:spPr>
        <p:txBody>
          <a:bodyPr lIns="210032" tIns="105017" rIns="210032" bIns="105017">
            <a:spAutoFit/>
          </a:bodyPr>
          <a:lstStyle/>
          <a:p>
            <a:pPr>
              <a:spcBef>
                <a:spcPct val="50000"/>
              </a:spcBef>
            </a:pPr>
            <a:r>
              <a:rPr lang="en-US" sz="4800" b="1" dirty="0">
                <a:effectLst>
                  <a:outerShdw blurRad="38100" dist="38100" dir="2700000" algn="tl">
                    <a:srgbClr val="000000"/>
                  </a:outerShdw>
                </a:effectLst>
              </a:rPr>
              <a:t>Oracle9</a:t>
            </a:r>
            <a:r>
              <a:rPr lang="en-US" sz="4800" b="1" i="1" dirty="0">
                <a:effectLst>
                  <a:outerShdw blurRad="38100" dist="38100" dir="2700000" algn="tl">
                    <a:srgbClr val="000000"/>
                  </a:outerShdw>
                </a:effectLst>
                <a:latin typeface="Times New Roman" pitchFamily="18" charset="0"/>
              </a:rPr>
              <a:t>i</a:t>
            </a:r>
          </a:p>
        </p:txBody>
      </p:sp>
      <p:grpSp>
        <p:nvGrpSpPr>
          <p:cNvPr id="17" name="Group 84"/>
          <p:cNvGrpSpPr>
            <a:grpSpLocks/>
          </p:cNvGrpSpPr>
          <p:nvPr/>
        </p:nvGrpSpPr>
        <p:grpSpPr bwMode="auto">
          <a:xfrm>
            <a:off x="8972956" y="3321359"/>
            <a:ext cx="12354983" cy="10489049"/>
            <a:chOff x="2417" y="949"/>
            <a:chExt cx="3328" cy="2997"/>
          </a:xfrm>
        </p:grpSpPr>
        <p:sp>
          <p:nvSpPr>
            <p:cNvPr id="505941" name="Rectangle 85"/>
            <p:cNvSpPr>
              <a:spLocks noChangeArrowheads="1"/>
            </p:cNvSpPr>
            <p:nvPr/>
          </p:nvSpPr>
          <p:spPr bwMode="auto">
            <a:xfrm>
              <a:off x="3000" y="949"/>
              <a:ext cx="2745" cy="2997"/>
            </a:xfrm>
            <a:prstGeom prst="rect">
              <a:avLst/>
            </a:prstGeom>
            <a:noFill/>
            <a:ln w="9525">
              <a:noFill/>
              <a:miter lim="800000"/>
              <a:headEnd/>
              <a:tailEnd/>
            </a:ln>
            <a:effectLst/>
          </p:spPr>
          <p:txBody>
            <a:bodyPr lIns="92075" tIns="46038" rIns="92075" bIns="46038">
              <a:spAutoFit/>
            </a:bodyPr>
            <a:lstStyle/>
            <a:p>
              <a:pPr eaLnBrk="0" hangingPunct="0"/>
              <a:r>
                <a:rPr lang="en-US" sz="5500" b="1" u="sng" dirty="0"/>
                <a:t>OLAP Services</a:t>
              </a:r>
              <a:endParaRPr lang="en-US" sz="5500" b="1" dirty="0"/>
            </a:p>
            <a:p>
              <a:pPr>
                <a:spcBef>
                  <a:spcPct val="20000"/>
                </a:spcBef>
              </a:pPr>
              <a:r>
                <a:rPr lang="en-US" sz="5500" b="1" dirty="0"/>
                <a:t>Analysis-ready Oracle database</a:t>
              </a:r>
            </a:p>
            <a:p>
              <a:pPr lvl="1">
                <a:spcBef>
                  <a:spcPct val="20000"/>
                </a:spcBef>
              </a:pPr>
              <a:r>
                <a:rPr lang="en-US" sz="4600" b="1" dirty="0"/>
                <a:t>Support for complex, multidimensional queries</a:t>
              </a:r>
            </a:p>
            <a:p>
              <a:pPr lvl="1">
                <a:spcBef>
                  <a:spcPct val="20000"/>
                </a:spcBef>
              </a:pPr>
              <a:r>
                <a:rPr lang="en-US" sz="4600" b="1" dirty="0"/>
                <a:t>Highly scalable</a:t>
              </a:r>
              <a:r>
                <a:rPr lang="en-US" sz="5500" b="1" dirty="0">
                  <a:solidFill>
                    <a:srgbClr val="00FF00"/>
                  </a:solidFill>
                </a:rPr>
                <a:t> </a:t>
              </a:r>
            </a:p>
            <a:p>
              <a:pPr>
                <a:spcBef>
                  <a:spcPct val="20000"/>
                </a:spcBef>
              </a:pPr>
              <a:r>
                <a:rPr lang="en-US" sz="5500" b="1" dirty="0"/>
                <a:t>Development platform for Internet-ready analytical applications</a:t>
              </a:r>
            </a:p>
            <a:p>
              <a:pPr lvl="1">
                <a:spcBef>
                  <a:spcPct val="20000"/>
                </a:spcBef>
              </a:pPr>
              <a:r>
                <a:rPr lang="en-US" sz="4600" b="1" dirty="0"/>
                <a:t>Java OLAP API</a:t>
              </a:r>
            </a:p>
            <a:p>
              <a:pPr lvl="1">
                <a:spcBef>
                  <a:spcPct val="20000"/>
                </a:spcBef>
              </a:pPr>
              <a:r>
                <a:rPr lang="en-US" sz="4600" b="1" dirty="0"/>
                <a:t>Business Intelligence Beans and </a:t>
              </a:r>
              <a:r>
                <a:rPr lang="en-US" sz="4600" b="1" dirty="0" err="1"/>
                <a:t>JDeveloper</a:t>
              </a:r>
              <a:endParaRPr lang="en-US" sz="4600" b="1" dirty="0"/>
            </a:p>
          </p:txBody>
        </p:sp>
        <p:sp>
          <p:nvSpPr>
            <p:cNvPr id="505942" name="AutoShape 86"/>
            <p:cNvSpPr>
              <a:spLocks noChangeArrowheads="1"/>
            </p:cNvSpPr>
            <p:nvPr/>
          </p:nvSpPr>
          <p:spPr bwMode="auto">
            <a:xfrm rot="16200000">
              <a:off x="1579" y="2043"/>
              <a:ext cx="2136" cy="460"/>
            </a:xfrm>
            <a:prstGeom prst="triangle">
              <a:avLst>
                <a:gd name="adj" fmla="val 39093"/>
              </a:avLst>
            </a:prstGeom>
            <a:gradFill rotWithShape="0">
              <a:gsLst>
                <a:gs pos="0">
                  <a:srgbClr val="0033CC"/>
                </a:gs>
                <a:gs pos="100000">
                  <a:srgbClr val="0033CC">
                    <a:gamma/>
                    <a:shade val="69804"/>
                    <a:invGamma/>
                  </a:srgbClr>
                </a:gs>
              </a:gsLst>
              <a:lin ang="0" scaled="1"/>
            </a:gradFill>
            <a:ln w="12700">
              <a:solidFill>
                <a:srgbClr val="0033CC"/>
              </a:solidFill>
              <a:miter lim="800000"/>
              <a:headEnd/>
              <a:tailEnd/>
            </a:ln>
            <a:effectLst/>
          </p:spPr>
          <p:txBody>
            <a:bodyPr wrap="none" anchor="ctr"/>
            <a:lstStyle/>
            <a:p>
              <a:endParaRPr lang="nl-BE"/>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0" y="671971"/>
            <a:ext cx="21383625" cy="2141908"/>
          </a:xfrm>
          <a:noFill/>
          <a:ln/>
        </p:spPr>
        <p:txBody>
          <a:bodyPr anchor="b"/>
          <a:lstStyle/>
          <a:p>
            <a:pPr algn="ctr"/>
            <a:r>
              <a:rPr lang="en-US" sz="8200" dirty="0"/>
              <a:t>Platform for Organizational Intelligence:</a:t>
            </a:r>
            <a:br>
              <a:rPr lang="en-US" sz="8200" dirty="0"/>
            </a:br>
            <a:r>
              <a:rPr lang="en-US" sz="8200" dirty="0"/>
              <a:t>Data Mining</a:t>
            </a:r>
            <a:endParaRPr lang="en-US" sz="7300" dirty="0"/>
          </a:p>
        </p:txBody>
      </p:sp>
      <p:sp>
        <p:nvSpPr>
          <p:cNvPr id="507907" name="Rectangle 3"/>
          <p:cNvSpPr>
            <a:spLocks noChangeArrowheads="1"/>
          </p:cNvSpPr>
          <p:nvPr/>
        </p:nvSpPr>
        <p:spPr bwMode="auto">
          <a:xfrm>
            <a:off x="2253451" y="3450851"/>
            <a:ext cx="6834591" cy="9687584"/>
          </a:xfrm>
          <a:prstGeom prst="rect">
            <a:avLst/>
          </a:prstGeom>
          <a:gradFill rotWithShape="0">
            <a:gsLst>
              <a:gs pos="0">
                <a:srgbClr val="FF0033"/>
              </a:gs>
              <a:gs pos="100000">
                <a:srgbClr val="FF0033">
                  <a:gamma/>
                  <a:shade val="69804"/>
                  <a:invGamma/>
                </a:srgbClr>
              </a:gs>
            </a:gsLst>
            <a:lin ang="2700000" scaled="1"/>
          </a:gradFill>
          <a:ln w="12700">
            <a:solidFill>
              <a:schemeClr val="hlink"/>
            </a:solidFill>
            <a:miter lim="800000"/>
            <a:headEnd/>
            <a:tailEnd/>
          </a:ln>
          <a:effectLst/>
        </p:spPr>
        <p:txBody>
          <a:bodyPr wrap="none" lIns="208584" tIns="104292" rIns="208584" bIns="104292" anchor="ctr"/>
          <a:lstStyle/>
          <a:p>
            <a:endParaRPr lang="nl-BE"/>
          </a:p>
        </p:txBody>
      </p:sp>
      <p:grpSp>
        <p:nvGrpSpPr>
          <p:cNvPr id="2" name="Group 4"/>
          <p:cNvGrpSpPr>
            <a:grpSpLocks/>
          </p:cNvGrpSpPr>
          <p:nvPr/>
        </p:nvGrpSpPr>
        <p:grpSpPr bwMode="auto">
          <a:xfrm>
            <a:off x="2825164" y="3912833"/>
            <a:ext cx="5847084" cy="7902660"/>
            <a:chOff x="761" y="1118"/>
            <a:chExt cx="1575" cy="2258"/>
          </a:xfrm>
        </p:grpSpPr>
        <p:grpSp>
          <p:nvGrpSpPr>
            <p:cNvPr id="3" name="Group 5"/>
            <p:cNvGrpSpPr>
              <a:grpSpLocks/>
            </p:cNvGrpSpPr>
            <p:nvPr/>
          </p:nvGrpSpPr>
          <p:grpSpPr bwMode="auto">
            <a:xfrm>
              <a:off x="761" y="1118"/>
              <a:ext cx="1574" cy="563"/>
              <a:chOff x="761" y="1118"/>
              <a:chExt cx="1574" cy="563"/>
            </a:xfrm>
          </p:grpSpPr>
          <p:sp>
            <p:nvSpPr>
              <p:cNvPr id="507910" name="Rectangle 6"/>
              <p:cNvSpPr>
                <a:spLocks noChangeArrowheads="1"/>
              </p:cNvSpPr>
              <p:nvPr/>
            </p:nvSpPr>
            <p:spPr bwMode="auto">
              <a:xfrm>
                <a:off x="761" y="1118"/>
                <a:ext cx="1574" cy="563"/>
              </a:xfrm>
              <a:prstGeom prst="rect">
                <a:avLst/>
              </a:prstGeom>
              <a:gradFill rotWithShape="0">
                <a:gsLst>
                  <a:gs pos="0">
                    <a:srgbClr val="000066"/>
                  </a:gs>
                  <a:gs pos="100000">
                    <a:srgbClr val="000066">
                      <a:gamma/>
                      <a:shade val="49804"/>
                      <a:invGamma/>
                    </a:srgbClr>
                  </a:gs>
                </a:gsLst>
                <a:lin ang="2700000" scaled="1"/>
              </a:gradFill>
              <a:ln w="12700">
                <a:solidFill>
                  <a:schemeClr val="tx1"/>
                </a:solidFill>
                <a:miter lim="800000"/>
                <a:headEnd/>
                <a:tailEnd/>
              </a:ln>
              <a:effectLst/>
            </p:spPr>
            <p:txBody>
              <a:bodyPr wrap="none" anchor="ctr"/>
              <a:lstStyle/>
              <a:p>
                <a:endParaRPr lang="nl-BE"/>
              </a:p>
            </p:txBody>
          </p:sp>
          <p:sp>
            <p:nvSpPr>
              <p:cNvPr id="507911" name="Rectangle 7"/>
              <p:cNvSpPr>
                <a:spLocks noChangeArrowheads="1"/>
              </p:cNvSpPr>
              <p:nvPr/>
            </p:nvSpPr>
            <p:spPr bwMode="auto">
              <a:xfrm>
                <a:off x="1061" y="1136"/>
                <a:ext cx="865" cy="145"/>
              </a:xfrm>
              <a:prstGeom prst="rect">
                <a:avLst/>
              </a:prstGeom>
              <a:noFill/>
              <a:ln w="9525">
                <a:noFill/>
                <a:miter lim="800000"/>
                <a:headEnd/>
                <a:tailEnd/>
              </a:ln>
              <a:effectLst/>
            </p:spPr>
            <p:txBody>
              <a:bodyPr wrap="none" lIns="92075" tIns="46038" rIns="92075" bIns="46038">
                <a:spAutoFit/>
              </a:bodyPr>
              <a:lstStyle/>
              <a:p>
                <a:pPr eaLnBrk="0" hangingPunct="0"/>
                <a:r>
                  <a:rPr lang="en-US" sz="2700" b="1" dirty="0"/>
                  <a:t>Data Warehousing</a:t>
                </a:r>
              </a:p>
            </p:txBody>
          </p:sp>
          <p:grpSp>
            <p:nvGrpSpPr>
              <p:cNvPr id="4" name="Group 8"/>
              <p:cNvGrpSpPr>
                <a:grpSpLocks/>
              </p:cNvGrpSpPr>
              <p:nvPr/>
            </p:nvGrpSpPr>
            <p:grpSpPr bwMode="auto">
              <a:xfrm>
                <a:off x="1146" y="1329"/>
                <a:ext cx="806" cy="281"/>
                <a:chOff x="1146" y="1329"/>
                <a:chExt cx="806" cy="281"/>
              </a:xfrm>
            </p:grpSpPr>
            <p:sp>
              <p:nvSpPr>
                <p:cNvPr id="507913" name="Line 9"/>
                <p:cNvSpPr>
                  <a:spLocks noChangeShapeType="1"/>
                </p:cNvSpPr>
                <p:nvPr/>
              </p:nvSpPr>
              <p:spPr bwMode="auto">
                <a:xfrm>
                  <a:off x="1434" y="1362"/>
                  <a:ext cx="119" cy="0"/>
                </a:xfrm>
                <a:prstGeom prst="line">
                  <a:avLst/>
                </a:prstGeom>
                <a:noFill/>
                <a:ln w="12700">
                  <a:solidFill>
                    <a:schemeClr val="tx1"/>
                  </a:solidFill>
                  <a:round/>
                  <a:headEnd type="none" w="sm" len="sm"/>
                  <a:tailEnd type="none" w="sm" len="sm"/>
                </a:ln>
                <a:effectLst/>
              </p:spPr>
              <p:txBody>
                <a:bodyPr/>
                <a:lstStyle/>
                <a:p>
                  <a:endParaRPr lang="nl-BE"/>
                </a:p>
              </p:txBody>
            </p:sp>
            <p:sp>
              <p:nvSpPr>
                <p:cNvPr id="507914" name="Line 10"/>
                <p:cNvSpPr>
                  <a:spLocks noChangeShapeType="1"/>
                </p:cNvSpPr>
                <p:nvPr/>
              </p:nvSpPr>
              <p:spPr bwMode="auto">
                <a:xfrm>
                  <a:off x="1556" y="1546"/>
                  <a:ext cx="118" cy="0"/>
                </a:xfrm>
                <a:prstGeom prst="line">
                  <a:avLst/>
                </a:prstGeom>
                <a:noFill/>
                <a:ln w="12700">
                  <a:solidFill>
                    <a:schemeClr val="tx1"/>
                  </a:solidFill>
                  <a:round/>
                  <a:headEnd type="none" w="sm" len="sm"/>
                  <a:tailEnd type="none" w="sm" len="sm"/>
                </a:ln>
                <a:effectLst/>
              </p:spPr>
              <p:txBody>
                <a:bodyPr/>
                <a:lstStyle/>
                <a:p>
                  <a:endParaRPr lang="nl-BE"/>
                </a:p>
              </p:txBody>
            </p:sp>
            <p:sp>
              <p:nvSpPr>
                <p:cNvPr id="507915" name="Line 11"/>
                <p:cNvSpPr>
                  <a:spLocks noChangeShapeType="1"/>
                </p:cNvSpPr>
                <p:nvPr/>
              </p:nvSpPr>
              <p:spPr bwMode="auto">
                <a:xfrm>
                  <a:off x="1553" y="1369"/>
                  <a:ext cx="0" cy="181"/>
                </a:xfrm>
                <a:prstGeom prst="line">
                  <a:avLst/>
                </a:prstGeom>
                <a:noFill/>
                <a:ln w="12700">
                  <a:solidFill>
                    <a:schemeClr val="tx1"/>
                  </a:solidFill>
                  <a:round/>
                  <a:headEnd type="none" w="sm" len="sm"/>
                  <a:tailEnd type="none" w="sm" len="sm"/>
                </a:ln>
                <a:effectLst/>
              </p:spPr>
              <p:txBody>
                <a:bodyPr/>
                <a:lstStyle/>
                <a:p>
                  <a:endParaRPr lang="nl-BE"/>
                </a:p>
              </p:txBody>
            </p:sp>
            <p:grpSp>
              <p:nvGrpSpPr>
                <p:cNvPr id="5" name="Group 12"/>
                <p:cNvGrpSpPr>
                  <a:grpSpLocks/>
                </p:cNvGrpSpPr>
                <p:nvPr/>
              </p:nvGrpSpPr>
              <p:grpSpPr bwMode="auto">
                <a:xfrm>
                  <a:off x="1665" y="1377"/>
                  <a:ext cx="287" cy="233"/>
                  <a:chOff x="1665" y="1377"/>
                  <a:chExt cx="287" cy="233"/>
                </a:xfrm>
              </p:grpSpPr>
              <p:sp>
                <p:nvSpPr>
                  <p:cNvPr id="507917" name="Rectangle 13"/>
                  <p:cNvSpPr>
                    <a:spLocks noChangeArrowheads="1"/>
                  </p:cNvSpPr>
                  <p:nvPr/>
                </p:nvSpPr>
                <p:spPr bwMode="auto">
                  <a:xfrm>
                    <a:off x="1665" y="1377"/>
                    <a:ext cx="284" cy="233"/>
                  </a:xfrm>
                  <a:prstGeom prst="rect">
                    <a:avLst/>
                  </a:prstGeom>
                  <a:solidFill>
                    <a:schemeClr val="hlink"/>
                  </a:solidFill>
                  <a:ln w="12700">
                    <a:solidFill>
                      <a:schemeClr val="tx1"/>
                    </a:solidFill>
                    <a:miter lim="800000"/>
                    <a:headEnd/>
                    <a:tailEnd/>
                  </a:ln>
                  <a:effectLst/>
                </p:spPr>
                <p:txBody>
                  <a:bodyPr wrap="none" anchor="ctr"/>
                  <a:lstStyle/>
                  <a:p>
                    <a:endParaRPr lang="nl-BE"/>
                  </a:p>
                </p:txBody>
              </p:sp>
              <p:sp>
                <p:nvSpPr>
                  <p:cNvPr id="507918" name="Rectangle 14"/>
                  <p:cNvSpPr>
                    <a:spLocks noChangeArrowheads="1"/>
                  </p:cNvSpPr>
                  <p:nvPr/>
                </p:nvSpPr>
                <p:spPr bwMode="auto">
                  <a:xfrm>
                    <a:off x="1672" y="1385"/>
                    <a:ext cx="273" cy="54"/>
                  </a:xfrm>
                  <a:prstGeom prst="rect">
                    <a:avLst/>
                  </a:prstGeom>
                  <a:solidFill>
                    <a:schemeClr val="accent1"/>
                  </a:solidFill>
                  <a:ln w="12700">
                    <a:solidFill>
                      <a:schemeClr val="accent1"/>
                    </a:solidFill>
                    <a:miter lim="800000"/>
                    <a:headEnd/>
                    <a:tailEnd/>
                  </a:ln>
                  <a:effectLst/>
                </p:spPr>
                <p:txBody>
                  <a:bodyPr wrap="none" anchor="ctr"/>
                  <a:lstStyle/>
                  <a:p>
                    <a:endParaRPr lang="nl-BE"/>
                  </a:p>
                </p:txBody>
              </p:sp>
              <p:sp>
                <p:nvSpPr>
                  <p:cNvPr id="507919" name="Line 15"/>
                  <p:cNvSpPr>
                    <a:spLocks noChangeShapeType="1"/>
                  </p:cNvSpPr>
                  <p:nvPr/>
                </p:nvSpPr>
                <p:spPr bwMode="auto">
                  <a:xfrm>
                    <a:off x="1668" y="1446"/>
                    <a:ext cx="281" cy="0"/>
                  </a:xfrm>
                  <a:prstGeom prst="line">
                    <a:avLst/>
                  </a:prstGeom>
                  <a:noFill/>
                  <a:ln w="12700">
                    <a:solidFill>
                      <a:schemeClr val="tx1"/>
                    </a:solidFill>
                    <a:round/>
                    <a:headEnd type="none" w="sm" len="sm"/>
                    <a:tailEnd type="none" w="sm" len="sm"/>
                  </a:ln>
                  <a:effectLst/>
                </p:spPr>
                <p:txBody>
                  <a:bodyPr/>
                  <a:lstStyle/>
                  <a:p>
                    <a:endParaRPr lang="nl-BE"/>
                  </a:p>
                </p:txBody>
              </p:sp>
              <p:sp>
                <p:nvSpPr>
                  <p:cNvPr id="507920" name="Line 16"/>
                  <p:cNvSpPr>
                    <a:spLocks noChangeShapeType="1"/>
                  </p:cNvSpPr>
                  <p:nvPr/>
                </p:nvSpPr>
                <p:spPr bwMode="auto">
                  <a:xfrm flipV="1">
                    <a:off x="1724" y="1382"/>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07921" name="Line 17"/>
                  <p:cNvSpPr>
                    <a:spLocks noChangeShapeType="1"/>
                  </p:cNvSpPr>
                  <p:nvPr/>
                </p:nvSpPr>
                <p:spPr bwMode="auto">
                  <a:xfrm flipV="1">
                    <a:off x="1781" y="1379"/>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07922" name="Line 18"/>
                  <p:cNvSpPr>
                    <a:spLocks noChangeShapeType="1"/>
                  </p:cNvSpPr>
                  <p:nvPr/>
                </p:nvSpPr>
                <p:spPr bwMode="auto">
                  <a:xfrm flipV="1">
                    <a:off x="1836" y="1379"/>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07923" name="Line 19"/>
                  <p:cNvSpPr>
                    <a:spLocks noChangeShapeType="1"/>
                  </p:cNvSpPr>
                  <p:nvPr/>
                </p:nvSpPr>
                <p:spPr bwMode="auto">
                  <a:xfrm flipV="1">
                    <a:off x="1894" y="1379"/>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07924" name="Line 20"/>
                  <p:cNvSpPr>
                    <a:spLocks noChangeShapeType="1"/>
                  </p:cNvSpPr>
                  <p:nvPr/>
                </p:nvSpPr>
                <p:spPr bwMode="auto">
                  <a:xfrm>
                    <a:off x="1667" y="1504"/>
                    <a:ext cx="281" cy="0"/>
                  </a:xfrm>
                  <a:prstGeom prst="line">
                    <a:avLst/>
                  </a:prstGeom>
                  <a:noFill/>
                  <a:ln w="12700">
                    <a:solidFill>
                      <a:schemeClr val="tx1"/>
                    </a:solidFill>
                    <a:round/>
                    <a:headEnd type="none" w="sm" len="sm"/>
                    <a:tailEnd type="none" w="sm" len="sm"/>
                  </a:ln>
                  <a:effectLst/>
                </p:spPr>
                <p:txBody>
                  <a:bodyPr/>
                  <a:lstStyle/>
                  <a:p>
                    <a:endParaRPr lang="nl-BE"/>
                  </a:p>
                </p:txBody>
              </p:sp>
              <p:sp>
                <p:nvSpPr>
                  <p:cNvPr id="507925" name="Line 21"/>
                  <p:cNvSpPr>
                    <a:spLocks noChangeShapeType="1"/>
                  </p:cNvSpPr>
                  <p:nvPr/>
                </p:nvSpPr>
                <p:spPr bwMode="auto">
                  <a:xfrm>
                    <a:off x="1671" y="1559"/>
                    <a:ext cx="281" cy="0"/>
                  </a:xfrm>
                  <a:prstGeom prst="line">
                    <a:avLst/>
                  </a:prstGeom>
                  <a:noFill/>
                  <a:ln w="12700">
                    <a:solidFill>
                      <a:schemeClr val="tx1"/>
                    </a:solidFill>
                    <a:round/>
                    <a:headEnd type="none" w="sm" len="sm"/>
                    <a:tailEnd type="none" w="sm" len="sm"/>
                  </a:ln>
                  <a:effectLst/>
                </p:spPr>
                <p:txBody>
                  <a:bodyPr/>
                  <a:lstStyle/>
                  <a:p>
                    <a:endParaRPr lang="nl-BE"/>
                  </a:p>
                </p:txBody>
              </p:sp>
            </p:grpSp>
            <p:grpSp>
              <p:nvGrpSpPr>
                <p:cNvPr id="6" name="Group 22"/>
                <p:cNvGrpSpPr>
                  <a:grpSpLocks/>
                </p:cNvGrpSpPr>
                <p:nvPr/>
              </p:nvGrpSpPr>
              <p:grpSpPr bwMode="auto">
                <a:xfrm>
                  <a:off x="1146" y="1329"/>
                  <a:ext cx="287" cy="233"/>
                  <a:chOff x="1146" y="1329"/>
                  <a:chExt cx="287" cy="233"/>
                </a:xfrm>
              </p:grpSpPr>
              <p:sp>
                <p:nvSpPr>
                  <p:cNvPr id="507927" name="Rectangle 23"/>
                  <p:cNvSpPr>
                    <a:spLocks noChangeArrowheads="1"/>
                  </p:cNvSpPr>
                  <p:nvPr/>
                </p:nvSpPr>
                <p:spPr bwMode="auto">
                  <a:xfrm>
                    <a:off x="1146" y="1329"/>
                    <a:ext cx="284" cy="233"/>
                  </a:xfrm>
                  <a:prstGeom prst="rect">
                    <a:avLst/>
                  </a:prstGeom>
                  <a:solidFill>
                    <a:schemeClr val="hlink"/>
                  </a:solidFill>
                  <a:ln w="12700">
                    <a:solidFill>
                      <a:schemeClr val="tx1"/>
                    </a:solidFill>
                    <a:miter lim="800000"/>
                    <a:headEnd/>
                    <a:tailEnd/>
                  </a:ln>
                  <a:effectLst/>
                </p:spPr>
                <p:txBody>
                  <a:bodyPr wrap="none" anchor="ctr"/>
                  <a:lstStyle/>
                  <a:p>
                    <a:endParaRPr lang="nl-BE"/>
                  </a:p>
                </p:txBody>
              </p:sp>
              <p:sp>
                <p:nvSpPr>
                  <p:cNvPr id="507928" name="Rectangle 24"/>
                  <p:cNvSpPr>
                    <a:spLocks noChangeArrowheads="1"/>
                  </p:cNvSpPr>
                  <p:nvPr/>
                </p:nvSpPr>
                <p:spPr bwMode="auto">
                  <a:xfrm>
                    <a:off x="1153" y="1337"/>
                    <a:ext cx="273" cy="54"/>
                  </a:xfrm>
                  <a:prstGeom prst="rect">
                    <a:avLst/>
                  </a:prstGeom>
                  <a:solidFill>
                    <a:schemeClr val="accent1"/>
                  </a:solidFill>
                  <a:ln w="12700">
                    <a:solidFill>
                      <a:schemeClr val="accent1"/>
                    </a:solidFill>
                    <a:miter lim="800000"/>
                    <a:headEnd/>
                    <a:tailEnd/>
                  </a:ln>
                  <a:effectLst/>
                </p:spPr>
                <p:txBody>
                  <a:bodyPr wrap="none" anchor="ctr"/>
                  <a:lstStyle/>
                  <a:p>
                    <a:endParaRPr lang="nl-BE"/>
                  </a:p>
                </p:txBody>
              </p:sp>
              <p:sp>
                <p:nvSpPr>
                  <p:cNvPr id="507929" name="Line 25"/>
                  <p:cNvSpPr>
                    <a:spLocks noChangeShapeType="1"/>
                  </p:cNvSpPr>
                  <p:nvPr/>
                </p:nvSpPr>
                <p:spPr bwMode="auto">
                  <a:xfrm>
                    <a:off x="1149" y="1398"/>
                    <a:ext cx="281" cy="0"/>
                  </a:xfrm>
                  <a:prstGeom prst="line">
                    <a:avLst/>
                  </a:prstGeom>
                  <a:noFill/>
                  <a:ln w="12700">
                    <a:solidFill>
                      <a:schemeClr val="tx1"/>
                    </a:solidFill>
                    <a:round/>
                    <a:headEnd type="none" w="sm" len="sm"/>
                    <a:tailEnd type="none" w="sm" len="sm"/>
                  </a:ln>
                  <a:effectLst/>
                </p:spPr>
                <p:txBody>
                  <a:bodyPr/>
                  <a:lstStyle/>
                  <a:p>
                    <a:endParaRPr lang="nl-BE"/>
                  </a:p>
                </p:txBody>
              </p:sp>
              <p:sp>
                <p:nvSpPr>
                  <p:cNvPr id="507930" name="Line 26"/>
                  <p:cNvSpPr>
                    <a:spLocks noChangeShapeType="1"/>
                  </p:cNvSpPr>
                  <p:nvPr/>
                </p:nvSpPr>
                <p:spPr bwMode="auto">
                  <a:xfrm flipV="1">
                    <a:off x="1205" y="1334"/>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07931" name="Line 27"/>
                  <p:cNvSpPr>
                    <a:spLocks noChangeShapeType="1"/>
                  </p:cNvSpPr>
                  <p:nvPr/>
                </p:nvSpPr>
                <p:spPr bwMode="auto">
                  <a:xfrm flipV="1">
                    <a:off x="1261" y="1331"/>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07932" name="Line 28"/>
                  <p:cNvSpPr>
                    <a:spLocks noChangeShapeType="1"/>
                  </p:cNvSpPr>
                  <p:nvPr/>
                </p:nvSpPr>
                <p:spPr bwMode="auto">
                  <a:xfrm flipV="1">
                    <a:off x="1316" y="1331"/>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07933" name="Line 29"/>
                  <p:cNvSpPr>
                    <a:spLocks noChangeShapeType="1"/>
                  </p:cNvSpPr>
                  <p:nvPr/>
                </p:nvSpPr>
                <p:spPr bwMode="auto">
                  <a:xfrm flipV="1">
                    <a:off x="1374" y="1331"/>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07934" name="Line 30"/>
                  <p:cNvSpPr>
                    <a:spLocks noChangeShapeType="1"/>
                  </p:cNvSpPr>
                  <p:nvPr/>
                </p:nvSpPr>
                <p:spPr bwMode="auto">
                  <a:xfrm>
                    <a:off x="1148" y="1456"/>
                    <a:ext cx="281" cy="0"/>
                  </a:xfrm>
                  <a:prstGeom prst="line">
                    <a:avLst/>
                  </a:prstGeom>
                  <a:noFill/>
                  <a:ln w="12700">
                    <a:solidFill>
                      <a:schemeClr val="tx1"/>
                    </a:solidFill>
                    <a:round/>
                    <a:headEnd type="none" w="sm" len="sm"/>
                    <a:tailEnd type="none" w="sm" len="sm"/>
                  </a:ln>
                  <a:effectLst/>
                </p:spPr>
                <p:txBody>
                  <a:bodyPr/>
                  <a:lstStyle/>
                  <a:p>
                    <a:endParaRPr lang="nl-BE"/>
                  </a:p>
                </p:txBody>
              </p:sp>
              <p:sp>
                <p:nvSpPr>
                  <p:cNvPr id="507935" name="Line 31"/>
                  <p:cNvSpPr>
                    <a:spLocks noChangeShapeType="1"/>
                  </p:cNvSpPr>
                  <p:nvPr/>
                </p:nvSpPr>
                <p:spPr bwMode="auto">
                  <a:xfrm>
                    <a:off x="1152" y="1511"/>
                    <a:ext cx="281" cy="0"/>
                  </a:xfrm>
                  <a:prstGeom prst="line">
                    <a:avLst/>
                  </a:prstGeom>
                  <a:noFill/>
                  <a:ln w="12700">
                    <a:solidFill>
                      <a:schemeClr val="tx1"/>
                    </a:solidFill>
                    <a:round/>
                    <a:headEnd type="none" w="sm" len="sm"/>
                    <a:tailEnd type="none" w="sm" len="sm"/>
                  </a:ln>
                  <a:effectLst/>
                </p:spPr>
                <p:txBody>
                  <a:bodyPr/>
                  <a:lstStyle/>
                  <a:p>
                    <a:endParaRPr lang="nl-BE"/>
                  </a:p>
                </p:txBody>
              </p:sp>
            </p:grpSp>
          </p:grpSp>
        </p:grpSp>
        <p:grpSp>
          <p:nvGrpSpPr>
            <p:cNvPr id="7" name="Group 32"/>
            <p:cNvGrpSpPr>
              <a:grpSpLocks/>
            </p:cNvGrpSpPr>
            <p:nvPr/>
          </p:nvGrpSpPr>
          <p:grpSpPr bwMode="auto">
            <a:xfrm>
              <a:off x="761" y="1680"/>
              <a:ext cx="1575" cy="564"/>
              <a:chOff x="761" y="1680"/>
              <a:chExt cx="1575" cy="564"/>
            </a:xfrm>
          </p:grpSpPr>
          <p:sp>
            <p:nvSpPr>
              <p:cNvPr id="507937" name="Rectangle 33"/>
              <p:cNvSpPr>
                <a:spLocks noChangeArrowheads="1"/>
              </p:cNvSpPr>
              <p:nvPr/>
            </p:nvSpPr>
            <p:spPr bwMode="auto">
              <a:xfrm>
                <a:off x="761" y="1680"/>
                <a:ext cx="1575" cy="564"/>
              </a:xfrm>
              <a:prstGeom prst="rect">
                <a:avLst/>
              </a:prstGeom>
              <a:gradFill rotWithShape="0">
                <a:gsLst>
                  <a:gs pos="0">
                    <a:srgbClr val="000066"/>
                  </a:gs>
                  <a:gs pos="100000">
                    <a:srgbClr val="000066">
                      <a:gamma/>
                      <a:shade val="49804"/>
                      <a:invGamma/>
                    </a:srgbClr>
                  </a:gs>
                </a:gsLst>
                <a:lin ang="2700000" scaled="1"/>
              </a:gradFill>
              <a:ln w="12700">
                <a:solidFill>
                  <a:schemeClr val="tx1"/>
                </a:solidFill>
                <a:miter lim="800000"/>
                <a:headEnd/>
                <a:tailEnd/>
              </a:ln>
              <a:effectLst/>
            </p:spPr>
            <p:txBody>
              <a:bodyPr wrap="none" anchor="ctr"/>
              <a:lstStyle/>
              <a:p>
                <a:endParaRPr lang="nl-BE"/>
              </a:p>
            </p:txBody>
          </p:sp>
          <p:sp>
            <p:nvSpPr>
              <p:cNvPr id="507938" name="Rectangle 34"/>
              <p:cNvSpPr>
                <a:spLocks noChangeArrowheads="1"/>
              </p:cNvSpPr>
              <p:nvPr/>
            </p:nvSpPr>
            <p:spPr bwMode="auto">
              <a:xfrm>
                <a:off x="1405" y="1738"/>
                <a:ext cx="226" cy="145"/>
              </a:xfrm>
              <a:prstGeom prst="rect">
                <a:avLst/>
              </a:prstGeom>
              <a:noFill/>
              <a:ln w="9525">
                <a:noFill/>
                <a:miter lim="800000"/>
                <a:headEnd/>
                <a:tailEnd/>
              </a:ln>
              <a:effectLst/>
            </p:spPr>
            <p:txBody>
              <a:bodyPr wrap="none" lIns="92075" tIns="46038" rIns="92075" bIns="46038">
                <a:spAutoFit/>
              </a:bodyPr>
              <a:lstStyle/>
              <a:p>
                <a:pPr eaLnBrk="0" hangingPunct="0"/>
                <a:r>
                  <a:rPr lang="en-US" sz="2700" b="1" dirty="0"/>
                  <a:t>ETL</a:t>
                </a:r>
              </a:p>
            </p:txBody>
          </p:sp>
          <p:grpSp>
            <p:nvGrpSpPr>
              <p:cNvPr id="8" name="Group 35"/>
              <p:cNvGrpSpPr>
                <a:grpSpLocks/>
              </p:cNvGrpSpPr>
              <p:nvPr/>
            </p:nvGrpSpPr>
            <p:grpSpPr bwMode="auto">
              <a:xfrm>
                <a:off x="1125" y="1890"/>
                <a:ext cx="861" cy="249"/>
                <a:chOff x="1125" y="1890"/>
                <a:chExt cx="861" cy="249"/>
              </a:xfrm>
            </p:grpSpPr>
            <p:grpSp>
              <p:nvGrpSpPr>
                <p:cNvPr id="9" name="Group 36"/>
                <p:cNvGrpSpPr>
                  <a:grpSpLocks/>
                </p:cNvGrpSpPr>
                <p:nvPr/>
              </p:nvGrpSpPr>
              <p:grpSpPr bwMode="auto">
                <a:xfrm>
                  <a:off x="1125" y="1890"/>
                  <a:ext cx="178" cy="248"/>
                  <a:chOff x="1125" y="1890"/>
                  <a:chExt cx="178" cy="248"/>
                </a:xfrm>
              </p:grpSpPr>
              <p:pic>
                <p:nvPicPr>
                  <p:cNvPr id="507941" name="Picture 37"/>
                  <p:cNvPicPr>
                    <a:picLocks noChangeArrowheads="1"/>
                  </p:cNvPicPr>
                  <p:nvPr/>
                </p:nvPicPr>
                <p:blipFill>
                  <a:blip r:embed="rId3"/>
                  <a:srcRect/>
                  <a:stretch>
                    <a:fillRect/>
                  </a:stretch>
                </p:blipFill>
                <p:spPr bwMode="auto">
                  <a:xfrm>
                    <a:off x="1125" y="1890"/>
                    <a:ext cx="178" cy="248"/>
                  </a:xfrm>
                  <a:prstGeom prst="rect">
                    <a:avLst/>
                  </a:prstGeom>
                  <a:noFill/>
                  <a:ln w="9525">
                    <a:noFill/>
                    <a:miter lim="800000"/>
                    <a:headEnd/>
                    <a:tailEnd/>
                  </a:ln>
                  <a:effectLst/>
                </p:spPr>
              </p:pic>
              <p:pic>
                <p:nvPicPr>
                  <p:cNvPr id="507942" name="Picture 38"/>
                  <p:cNvPicPr>
                    <a:picLocks noChangeArrowheads="1"/>
                  </p:cNvPicPr>
                  <p:nvPr/>
                </p:nvPicPr>
                <p:blipFill>
                  <a:blip r:embed="rId4"/>
                  <a:srcRect/>
                  <a:stretch>
                    <a:fillRect/>
                  </a:stretch>
                </p:blipFill>
                <p:spPr bwMode="auto">
                  <a:xfrm>
                    <a:off x="1125" y="1890"/>
                    <a:ext cx="178" cy="248"/>
                  </a:xfrm>
                  <a:prstGeom prst="rect">
                    <a:avLst/>
                  </a:prstGeom>
                  <a:noFill/>
                  <a:ln w="9525">
                    <a:noFill/>
                    <a:miter lim="800000"/>
                    <a:headEnd/>
                    <a:tailEnd/>
                  </a:ln>
                  <a:effectLst/>
                </p:spPr>
              </p:pic>
            </p:grpSp>
            <p:grpSp>
              <p:nvGrpSpPr>
                <p:cNvPr id="10" name="Group 39"/>
                <p:cNvGrpSpPr>
                  <a:grpSpLocks/>
                </p:cNvGrpSpPr>
                <p:nvPr/>
              </p:nvGrpSpPr>
              <p:grpSpPr bwMode="auto">
                <a:xfrm>
                  <a:off x="1808" y="1890"/>
                  <a:ext cx="178" cy="248"/>
                  <a:chOff x="1808" y="1890"/>
                  <a:chExt cx="178" cy="248"/>
                </a:xfrm>
              </p:grpSpPr>
              <p:pic>
                <p:nvPicPr>
                  <p:cNvPr id="507944" name="Picture 40"/>
                  <p:cNvPicPr>
                    <a:picLocks noChangeArrowheads="1"/>
                  </p:cNvPicPr>
                  <p:nvPr/>
                </p:nvPicPr>
                <p:blipFill>
                  <a:blip r:embed="rId5"/>
                  <a:srcRect/>
                  <a:stretch>
                    <a:fillRect/>
                  </a:stretch>
                </p:blipFill>
                <p:spPr bwMode="auto">
                  <a:xfrm>
                    <a:off x="1808" y="1890"/>
                    <a:ext cx="178" cy="248"/>
                  </a:xfrm>
                  <a:prstGeom prst="rect">
                    <a:avLst/>
                  </a:prstGeom>
                  <a:noFill/>
                  <a:ln w="9525">
                    <a:noFill/>
                    <a:miter lim="800000"/>
                    <a:headEnd/>
                    <a:tailEnd/>
                  </a:ln>
                  <a:effectLst/>
                </p:spPr>
              </p:pic>
              <p:pic>
                <p:nvPicPr>
                  <p:cNvPr id="507945" name="Picture 41"/>
                  <p:cNvPicPr>
                    <a:picLocks noChangeArrowheads="1"/>
                  </p:cNvPicPr>
                  <p:nvPr/>
                </p:nvPicPr>
                <p:blipFill>
                  <a:blip r:embed="rId6"/>
                  <a:srcRect/>
                  <a:stretch>
                    <a:fillRect/>
                  </a:stretch>
                </p:blipFill>
                <p:spPr bwMode="auto">
                  <a:xfrm>
                    <a:off x="1808" y="1890"/>
                    <a:ext cx="178" cy="248"/>
                  </a:xfrm>
                  <a:prstGeom prst="rect">
                    <a:avLst/>
                  </a:prstGeom>
                  <a:noFill/>
                  <a:ln w="9525">
                    <a:noFill/>
                    <a:miter lim="800000"/>
                    <a:headEnd/>
                    <a:tailEnd/>
                  </a:ln>
                  <a:effectLst/>
                </p:spPr>
              </p:pic>
            </p:grpSp>
            <p:grpSp>
              <p:nvGrpSpPr>
                <p:cNvPr id="11" name="Group 42"/>
                <p:cNvGrpSpPr>
                  <a:grpSpLocks/>
                </p:cNvGrpSpPr>
                <p:nvPr/>
              </p:nvGrpSpPr>
              <p:grpSpPr bwMode="auto">
                <a:xfrm>
                  <a:off x="1312" y="1983"/>
                  <a:ext cx="497" cy="156"/>
                  <a:chOff x="1312" y="1983"/>
                  <a:chExt cx="497" cy="156"/>
                </a:xfrm>
              </p:grpSpPr>
              <p:sp>
                <p:nvSpPr>
                  <p:cNvPr id="507947" name="Freeform 43"/>
                  <p:cNvSpPr>
                    <a:spLocks/>
                  </p:cNvSpPr>
                  <p:nvPr/>
                </p:nvSpPr>
                <p:spPr bwMode="auto">
                  <a:xfrm>
                    <a:off x="1312" y="1999"/>
                    <a:ext cx="21" cy="19"/>
                  </a:xfrm>
                  <a:custGeom>
                    <a:avLst/>
                    <a:gdLst/>
                    <a:ahLst/>
                    <a:cxnLst>
                      <a:cxn ang="0">
                        <a:pos x="2" y="0"/>
                      </a:cxn>
                      <a:cxn ang="0">
                        <a:pos x="0" y="9"/>
                      </a:cxn>
                      <a:cxn ang="0">
                        <a:pos x="4" y="18"/>
                      </a:cxn>
                      <a:cxn ang="0">
                        <a:pos x="20" y="10"/>
                      </a:cxn>
                      <a:cxn ang="0">
                        <a:pos x="2" y="0"/>
                      </a:cxn>
                    </a:cxnLst>
                    <a:rect l="0" t="0" r="r" b="b"/>
                    <a:pathLst>
                      <a:path w="21" h="19">
                        <a:moveTo>
                          <a:pt x="2" y="0"/>
                        </a:moveTo>
                        <a:lnTo>
                          <a:pt x="0" y="9"/>
                        </a:lnTo>
                        <a:lnTo>
                          <a:pt x="4" y="18"/>
                        </a:lnTo>
                        <a:lnTo>
                          <a:pt x="20" y="10"/>
                        </a:lnTo>
                        <a:lnTo>
                          <a:pt x="2" y="0"/>
                        </a:lnTo>
                      </a:path>
                    </a:pathLst>
                  </a:custGeom>
                  <a:solidFill>
                    <a:srgbClr val="730000"/>
                  </a:solidFill>
                  <a:ln w="9525" cap="rnd">
                    <a:noFill/>
                    <a:round/>
                    <a:headEnd type="none" w="sm" len="sm"/>
                    <a:tailEnd type="none" w="sm" len="sm"/>
                  </a:ln>
                  <a:effectLst/>
                </p:spPr>
                <p:txBody>
                  <a:bodyPr/>
                  <a:lstStyle/>
                  <a:p>
                    <a:endParaRPr lang="nl-BE"/>
                  </a:p>
                </p:txBody>
              </p:sp>
              <p:sp>
                <p:nvSpPr>
                  <p:cNvPr id="507948" name="Freeform 44"/>
                  <p:cNvSpPr>
                    <a:spLocks/>
                  </p:cNvSpPr>
                  <p:nvPr/>
                </p:nvSpPr>
                <p:spPr bwMode="auto">
                  <a:xfrm>
                    <a:off x="1312" y="1995"/>
                    <a:ext cx="494" cy="143"/>
                  </a:xfrm>
                  <a:custGeom>
                    <a:avLst/>
                    <a:gdLst/>
                    <a:ahLst/>
                    <a:cxnLst>
                      <a:cxn ang="0">
                        <a:pos x="349" y="106"/>
                      </a:cxn>
                      <a:cxn ang="0">
                        <a:pos x="318" y="109"/>
                      </a:cxn>
                      <a:cxn ang="0">
                        <a:pos x="288" y="111"/>
                      </a:cxn>
                      <a:cxn ang="0">
                        <a:pos x="260" y="110"/>
                      </a:cxn>
                      <a:cxn ang="0">
                        <a:pos x="233" y="108"/>
                      </a:cxn>
                      <a:cxn ang="0">
                        <a:pos x="205" y="106"/>
                      </a:cxn>
                      <a:cxn ang="0">
                        <a:pos x="181" y="103"/>
                      </a:cxn>
                      <a:cxn ang="0">
                        <a:pos x="158" y="98"/>
                      </a:cxn>
                      <a:cxn ang="0">
                        <a:pos x="133" y="92"/>
                      </a:cxn>
                      <a:cxn ang="0">
                        <a:pos x="111" y="86"/>
                      </a:cxn>
                      <a:cxn ang="0">
                        <a:pos x="90" y="80"/>
                      </a:cxn>
                      <a:cxn ang="0">
                        <a:pos x="70" y="71"/>
                      </a:cxn>
                      <a:cxn ang="0">
                        <a:pos x="54" y="61"/>
                      </a:cxn>
                      <a:cxn ang="0">
                        <a:pos x="37" y="51"/>
                      </a:cxn>
                      <a:cxn ang="0">
                        <a:pos x="24" y="40"/>
                      </a:cxn>
                      <a:cxn ang="0">
                        <a:pos x="9" y="29"/>
                      </a:cxn>
                      <a:cxn ang="0">
                        <a:pos x="0" y="15"/>
                      </a:cxn>
                      <a:cxn ang="0">
                        <a:pos x="13" y="9"/>
                      </a:cxn>
                      <a:cxn ang="0">
                        <a:pos x="25" y="18"/>
                      </a:cxn>
                      <a:cxn ang="0">
                        <a:pos x="41" y="25"/>
                      </a:cxn>
                      <a:cxn ang="0">
                        <a:pos x="56" y="33"/>
                      </a:cxn>
                      <a:cxn ang="0">
                        <a:pos x="75" y="39"/>
                      </a:cxn>
                      <a:cxn ang="0">
                        <a:pos x="93" y="44"/>
                      </a:cxn>
                      <a:cxn ang="0">
                        <a:pos x="112" y="49"/>
                      </a:cxn>
                      <a:cxn ang="0">
                        <a:pos x="132" y="53"/>
                      </a:cxn>
                      <a:cxn ang="0">
                        <a:pos x="154" y="56"/>
                      </a:cxn>
                      <a:cxn ang="0">
                        <a:pos x="177" y="57"/>
                      </a:cxn>
                      <a:cxn ang="0">
                        <a:pos x="202" y="57"/>
                      </a:cxn>
                      <a:cxn ang="0">
                        <a:pos x="226" y="57"/>
                      </a:cxn>
                      <a:cxn ang="0">
                        <a:pos x="252" y="55"/>
                      </a:cxn>
                      <a:cxn ang="0">
                        <a:pos x="278" y="54"/>
                      </a:cxn>
                      <a:cxn ang="0">
                        <a:pos x="306" y="49"/>
                      </a:cxn>
                      <a:cxn ang="0">
                        <a:pos x="335" y="46"/>
                      </a:cxn>
                      <a:cxn ang="0">
                        <a:pos x="365" y="41"/>
                      </a:cxn>
                      <a:cxn ang="0">
                        <a:pos x="373" y="0"/>
                      </a:cxn>
                      <a:cxn ang="0">
                        <a:pos x="493" y="48"/>
                      </a:cxn>
                      <a:cxn ang="0">
                        <a:pos x="343" y="142"/>
                      </a:cxn>
                      <a:cxn ang="0">
                        <a:pos x="349" y="106"/>
                      </a:cxn>
                    </a:cxnLst>
                    <a:rect l="0" t="0" r="r" b="b"/>
                    <a:pathLst>
                      <a:path w="494" h="143">
                        <a:moveTo>
                          <a:pt x="349" y="106"/>
                        </a:moveTo>
                        <a:lnTo>
                          <a:pt x="318" y="109"/>
                        </a:lnTo>
                        <a:lnTo>
                          <a:pt x="288" y="111"/>
                        </a:lnTo>
                        <a:lnTo>
                          <a:pt x="260" y="110"/>
                        </a:lnTo>
                        <a:lnTo>
                          <a:pt x="233" y="108"/>
                        </a:lnTo>
                        <a:lnTo>
                          <a:pt x="205" y="106"/>
                        </a:lnTo>
                        <a:lnTo>
                          <a:pt x="181" y="103"/>
                        </a:lnTo>
                        <a:lnTo>
                          <a:pt x="158" y="98"/>
                        </a:lnTo>
                        <a:lnTo>
                          <a:pt x="133" y="92"/>
                        </a:lnTo>
                        <a:lnTo>
                          <a:pt x="111" y="86"/>
                        </a:lnTo>
                        <a:lnTo>
                          <a:pt x="90" y="80"/>
                        </a:lnTo>
                        <a:lnTo>
                          <a:pt x="70" y="71"/>
                        </a:lnTo>
                        <a:lnTo>
                          <a:pt x="54" y="61"/>
                        </a:lnTo>
                        <a:lnTo>
                          <a:pt x="37" y="51"/>
                        </a:lnTo>
                        <a:lnTo>
                          <a:pt x="24" y="40"/>
                        </a:lnTo>
                        <a:lnTo>
                          <a:pt x="9" y="29"/>
                        </a:lnTo>
                        <a:lnTo>
                          <a:pt x="0" y="15"/>
                        </a:lnTo>
                        <a:lnTo>
                          <a:pt x="13" y="9"/>
                        </a:lnTo>
                        <a:lnTo>
                          <a:pt x="25" y="18"/>
                        </a:lnTo>
                        <a:lnTo>
                          <a:pt x="41" y="25"/>
                        </a:lnTo>
                        <a:lnTo>
                          <a:pt x="56" y="33"/>
                        </a:lnTo>
                        <a:lnTo>
                          <a:pt x="75" y="39"/>
                        </a:lnTo>
                        <a:lnTo>
                          <a:pt x="93" y="44"/>
                        </a:lnTo>
                        <a:lnTo>
                          <a:pt x="112" y="49"/>
                        </a:lnTo>
                        <a:lnTo>
                          <a:pt x="132" y="53"/>
                        </a:lnTo>
                        <a:lnTo>
                          <a:pt x="154" y="56"/>
                        </a:lnTo>
                        <a:lnTo>
                          <a:pt x="177" y="57"/>
                        </a:lnTo>
                        <a:lnTo>
                          <a:pt x="202" y="57"/>
                        </a:lnTo>
                        <a:lnTo>
                          <a:pt x="226" y="57"/>
                        </a:lnTo>
                        <a:lnTo>
                          <a:pt x="252" y="55"/>
                        </a:lnTo>
                        <a:lnTo>
                          <a:pt x="278" y="54"/>
                        </a:lnTo>
                        <a:lnTo>
                          <a:pt x="306" y="49"/>
                        </a:lnTo>
                        <a:lnTo>
                          <a:pt x="335" y="46"/>
                        </a:lnTo>
                        <a:lnTo>
                          <a:pt x="365" y="41"/>
                        </a:lnTo>
                        <a:lnTo>
                          <a:pt x="373" y="0"/>
                        </a:lnTo>
                        <a:lnTo>
                          <a:pt x="493" y="48"/>
                        </a:lnTo>
                        <a:lnTo>
                          <a:pt x="343" y="142"/>
                        </a:lnTo>
                        <a:lnTo>
                          <a:pt x="349" y="106"/>
                        </a:lnTo>
                      </a:path>
                    </a:pathLst>
                  </a:custGeom>
                  <a:solidFill>
                    <a:srgbClr val="730000"/>
                  </a:solidFill>
                  <a:ln w="9525" cap="rnd">
                    <a:noFill/>
                    <a:round/>
                    <a:headEnd type="none" w="sm" len="sm"/>
                    <a:tailEnd type="none" w="sm" len="sm"/>
                  </a:ln>
                  <a:effectLst/>
                </p:spPr>
                <p:txBody>
                  <a:bodyPr/>
                  <a:lstStyle/>
                  <a:p>
                    <a:endParaRPr lang="nl-BE"/>
                  </a:p>
                </p:txBody>
              </p:sp>
              <p:sp>
                <p:nvSpPr>
                  <p:cNvPr id="507949" name="Freeform 45"/>
                  <p:cNvSpPr>
                    <a:spLocks/>
                  </p:cNvSpPr>
                  <p:nvPr/>
                </p:nvSpPr>
                <p:spPr bwMode="auto">
                  <a:xfrm>
                    <a:off x="1654" y="2031"/>
                    <a:ext cx="155" cy="108"/>
                  </a:xfrm>
                  <a:custGeom>
                    <a:avLst/>
                    <a:gdLst/>
                    <a:ahLst/>
                    <a:cxnLst>
                      <a:cxn ang="0">
                        <a:pos x="154" y="0"/>
                      </a:cxn>
                      <a:cxn ang="0">
                        <a:pos x="150" y="11"/>
                      </a:cxn>
                      <a:cxn ang="0">
                        <a:pos x="0" y="107"/>
                      </a:cxn>
                      <a:cxn ang="0">
                        <a:pos x="3" y="92"/>
                      </a:cxn>
                      <a:cxn ang="0">
                        <a:pos x="154" y="0"/>
                      </a:cxn>
                    </a:cxnLst>
                    <a:rect l="0" t="0" r="r" b="b"/>
                    <a:pathLst>
                      <a:path w="155" h="108">
                        <a:moveTo>
                          <a:pt x="154" y="0"/>
                        </a:moveTo>
                        <a:lnTo>
                          <a:pt x="150" y="11"/>
                        </a:lnTo>
                        <a:lnTo>
                          <a:pt x="0" y="107"/>
                        </a:lnTo>
                        <a:lnTo>
                          <a:pt x="3" y="92"/>
                        </a:lnTo>
                        <a:lnTo>
                          <a:pt x="154" y="0"/>
                        </a:lnTo>
                      </a:path>
                    </a:pathLst>
                  </a:custGeom>
                  <a:gradFill rotWithShape="0">
                    <a:gsLst>
                      <a:gs pos="0">
                        <a:srgbClr val="A60000"/>
                      </a:gs>
                      <a:gs pos="50000">
                        <a:srgbClr val="A60000">
                          <a:gamma/>
                          <a:tint val="80000"/>
                          <a:invGamma/>
                        </a:srgbClr>
                      </a:gs>
                      <a:gs pos="100000">
                        <a:srgbClr val="A60000"/>
                      </a:gs>
                    </a:gsLst>
                    <a:lin ang="2700000" scaled="1"/>
                  </a:gradFill>
                  <a:ln w="9525" cap="rnd">
                    <a:noFill/>
                    <a:round/>
                    <a:headEnd type="none" w="sm" len="sm"/>
                    <a:tailEnd type="none" w="sm" len="sm"/>
                  </a:ln>
                  <a:effectLst/>
                </p:spPr>
                <p:txBody>
                  <a:bodyPr/>
                  <a:lstStyle/>
                  <a:p>
                    <a:endParaRPr lang="nl-BE"/>
                  </a:p>
                </p:txBody>
              </p:sp>
              <p:sp>
                <p:nvSpPr>
                  <p:cNvPr id="507950" name="Freeform 46"/>
                  <p:cNvSpPr>
                    <a:spLocks/>
                  </p:cNvSpPr>
                  <p:nvPr/>
                </p:nvSpPr>
                <p:spPr bwMode="auto">
                  <a:xfrm>
                    <a:off x="1315" y="1983"/>
                    <a:ext cx="493" cy="142"/>
                  </a:xfrm>
                  <a:custGeom>
                    <a:avLst/>
                    <a:gdLst/>
                    <a:ahLst/>
                    <a:cxnLst>
                      <a:cxn ang="0">
                        <a:pos x="348" y="105"/>
                      </a:cxn>
                      <a:cxn ang="0">
                        <a:pos x="318" y="107"/>
                      </a:cxn>
                      <a:cxn ang="0">
                        <a:pos x="287" y="109"/>
                      </a:cxn>
                      <a:cxn ang="0">
                        <a:pos x="261" y="109"/>
                      </a:cxn>
                      <a:cxn ang="0">
                        <a:pos x="232" y="107"/>
                      </a:cxn>
                      <a:cxn ang="0">
                        <a:pos x="205" y="105"/>
                      </a:cxn>
                      <a:cxn ang="0">
                        <a:pos x="180" y="102"/>
                      </a:cxn>
                      <a:cxn ang="0">
                        <a:pos x="156" y="97"/>
                      </a:cxn>
                      <a:cxn ang="0">
                        <a:pos x="133" y="91"/>
                      </a:cxn>
                      <a:cxn ang="0">
                        <a:pos x="111" y="85"/>
                      </a:cxn>
                      <a:cxn ang="0">
                        <a:pos x="89" y="78"/>
                      </a:cxn>
                      <a:cxn ang="0">
                        <a:pos x="70" y="69"/>
                      </a:cxn>
                      <a:cxn ang="0">
                        <a:pos x="53" y="59"/>
                      </a:cxn>
                      <a:cxn ang="0">
                        <a:pos x="38" y="51"/>
                      </a:cxn>
                      <a:cxn ang="0">
                        <a:pos x="23" y="38"/>
                      </a:cxn>
                      <a:cxn ang="0">
                        <a:pos x="11" y="28"/>
                      </a:cxn>
                      <a:cxn ang="0">
                        <a:pos x="0" y="15"/>
                      </a:cxn>
                      <a:cxn ang="0">
                        <a:pos x="12" y="7"/>
                      </a:cxn>
                      <a:cxn ang="0">
                        <a:pos x="26" y="17"/>
                      </a:cxn>
                      <a:cxn ang="0">
                        <a:pos x="39" y="24"/>
                      </a:cxn>
                      <a:cxn ang="0">
                        <a:pos x="57" y="32"/>
                      </a:cxn>
                      <a:cxn ang="0">
                        <a:pos x="74" y="38"/>
                      </a:cxn>
                      <a:cxn ang="0">
                        <a:pos x="94" y="42"/>
                      </a:cxn>
                      <a:cxn ang="0">
                        <a:pos x="112" y="48"/>
                      </a:cxn>
                      <a:cxn ang="0">
                        <a:pos x="133" y="52"/>
                      </a:cxn>
                      <a:cxn ang="0">
                        <a:pos x="154" y="55"/>
                      </a:cxn>
                      <a:cxn ang="0">
                        <a:pos x="178" y="56"/>
                      </a:cxn>
                      <a:cxn ang="0">
                        <a:pos x="202" y="57"/>
                      </a:cxn>
                      <a:cxn ang="0">
                        <a:pos x="227" y="56"/>
                      </a:cxn>
                      <a:cxn ang="0">
                        <a:pos x="252" y="55"/>
                      </a:cxn>
                      <a:cxn ang="0">
                        <a:pos x="278" y="53"/>
                      </a:cxn>
                      <a:cxn ang="0">
                        <a:pos x="306" y="49"/>
                      </a:cxn>
                      <a:cxn ang="0">
                        <a:pos x="333" y="46"/>
                      </a:cxn>
                      <a:cxn ang="0">
                        <a:pos x="362" y="39"/>
                      </a:cxn>
                      <a:cxn ang="0">
                        <a:pos x="372" y="0"/>
                      </a:cxn>
                      <a:cxn ang="0">
                        <a:pos x="492" y="47"/>
                      </a:cxn>
                      <a:cxn ang="0">
                        <a:pos x="341" y="141"/>
                      </a:cxn>
                      <a:cxn ang="0">
                        <a:pos x="348" y="105"/>
                      </a:cxn>
                    </a:cxnLst>
                    <a:rect l="0" t="0" r="r" b="b"/>
                    <a:pathLst>
                      <a:path w="493" h="142">
                        <a:moveTo>
                          <a:pt x="348" y="105"/>
                        </a:moveTo>
                        <a:lnTo>
                          <a:pt x="318" y="107"/>
                        </a:lnTo>
                        <a:lnTo>
                          <a:pt x="287" y="109"/>
                        </a:lnTo>
                        <a:lnTo>
                          <a:pt x="261" y="109"/>
                        </a:lnTo>
                        <a:lnTo>
                          <a:pt x="232" y="107"/>
                        </a:lnTo>
                        <a:lnTo>
                          <a:pt x="205" y="105"/>
                        </a:lnTo>
                        <a:lnTo>
                          <a:pt x="180" y="102"/>
                        </a:lnTo>
                        <a:lnTo>
                          <a:pt x="156" y="97"/>
                        </a:lnTo>
                        <a:lnTo>
                          <a:pt x="133" y="91"/>
                        </a:lnTo>
                        <a:lnTo>
                          <a:pt x="111" y="85"/>
                        </a:lnTo>
                        <a:lnTo>
                          <a:pt x="89" y="78"/>
                        </a:lnTo>
                        <a:lnTo>
                          <a:pt x="70" y="69"/>
                        </a:lnTo>
                        <a:lnTo>
                          <a:pt x="53" y="59"/>
                        </a:lnTo>
                        <a:lnTo>
                          <a:pt x="38" y="51"/>
                        </a:lnTo>
                        <a:lnTo>
                          <a:pt x="23" y="38"/>
                        </a:lnTo>
                        <a:lnTo>
                          <a:pt x="11" y="28"/>
                        </a:lnTo>
                        <a:lnTo>
                          <a:pt x="0" y="15"/>
                        </a:lnTo>
                        <a:lnTo>
                          <a:pt x="12" y="7"/>
                        </a:lnTo>
                        <a:lnTo>
                          <a:pt x="26" y="17"/>
                        </a:lnTo>
                        <a:lnTo>
                          <a:pt x="39" y="24"/>
                        </a:lnTo>
                        <a:lnTo>
                          <a:pt x="57" y="32"/>
                        </a:lnTo>
                        <a:lnTo>
                          <a:pt x="74" y="38"/>
                        </a:lnTo>
                        <a:lnTo>
                          <a:pt x="94" y="42"/>
                        </a:lnTo>
                        <a:lnTo>
                          <a:pt x="112" y="48"/>
                        </a:lnTo>
                        <a:lnTo>
                          <a:pt x="133" y="52"/>
                        </a:lnTo>
                        <a:lnTo>
                          <a:pt x="154" y="55"/>
                        </a:lnTo>
                        <a:lnTo>
                          <a:pt x="178" y="56"/>
                        </a:lnTo>
                        <a:lnTo>
                          <a:pt x="202" y="57"/>
                        </a:lnTo>
                        <a:lnTo>
                          <a:pt x="227" y="56"/>
                        </a:lnTo>
                        <a:lnTo>
                          <a:pt x="252" y="55"/>
                        </a:lnTo>
                        <a:lnTo>
                          <a:pt x="278" y="53"/>
                        </a:lnTo>
                        <a:lnTo>
                          <a:pt x="306" y="49"/>
                        </a:lnTo>
                        <a:lnTo>
                          <a:pt x="333" y="46"/>
                        </a:lnTo>
                        <a:lnTo>
                          <a:pt x="362" y="39"/>
                        </a:lnTo>
                        <a:lnTo>
                          <a:pt x="372" y="0"/>
                        </a:lnTo>
                        <a:lnTo>
                          <a:pt x="492" y="47"/>
                        </a:lnTo>
                        <a:lnTo>
                          <a:pt x="341" y="141"/>
                        </a:lnTo>
                        <a:lnTo>
                          <a:pt x="348" y="105"/>
                        </a:lnTo>
                      </a:path>
                    </a:pathLst>
                  </a:custGeom>
                  <a:gradFill rotWithShape="0">
                    <a:gsLst>
                      <a:gs pos="0">
                        <a:srgbClr val="FF0000">
                          <a:gamma/>
                          <a:tint val="89804"/>
                          <a:invGamma/>
                        </a:srgbClr>
                      </a:gs>
                      <a:gs pos="100000">
                        <a:srgbClr val="FF0000"/>
                      </a:gs>
                    </a:gsLst>
                    <a:lin ang="0" scaled="1"/>
                  </a:gradFill>
                  <a:ln w="9525" cap="rnd">
                    <a:noFill/>
                    <a:round/>
                    <a:headEnd type="none" w="sm" len="sm"/>
                    <a:tailEnd type="none" w="sm" len="sm"/>
                  </a:ln>
                  <a:effectLst/>
                </p:spPr>
                <p:txBody>
                  <a:bodyPr/>
                  <a:lstStyle/>
                  <a:p>
                    <a:endParaRPr lang="nl-BE"/>
                  </a:p>
                </p:txBody>
              </p:sp>
            </p:grpSp>
          </p:grpSp>
        </p:grpSp>
        <p:grpSp>
          <p:nvGrpSpPr>
            <p:cNvPr id="12" name="Group 47"/>
            <p:cNvGrpSpPr>
              <a:grpSpLocks/>
            </p:cNvGrpSpPr>
            <p:nvPr/>
          </p:nvGrpSpPr>
          <p:grpSpPr bwMode="auto">
            <a:xfrm>
              <a:off x="761" y="2244"/>
              <a:ext cx="1575" cy="564"/>
              <a:chOff x="761" y="2244"/>
              <a:chExt cx="1575" cy="564"/>
            </a:xfrm>
          </p:grpSpPr>
          <p:sp>
            <p:nvSpPr>
              <p:cNvPr id="507952" name="Rectangle 48"/>
              <p:cNvSpPr>
                <a:spLocks noChangeArrowheads="1"/>
              </p:cNvSpPr>
              <p:nvPr/>
            </p:nvSpPr>
            <p:spPr bwMode="auto">
              <a:xfrm>
                <a:off x="761" y="2244"/>
                <a:ext cx="1575" cy="564"/>
              </a:xfrm>
              <a:prstGeom prst="rect">
                <a:avLst/>
              </a:prstGeom>
              <a:gradFill rotWithShape="0">
                <a:gsLst>
                  <a:gs pos="0">
                    <a:srgbClr val="000066"/>
                  </a:gs>
                  <a:gs pos="100000">
                    <a:srgbClr val="000066">
                      <a:gamma/>
                      <a:shade val="49804"/>
                      <a:invGamma/>
                    </a:srgbClr>
                  </a:gs>
                </a:gsLst>
                <a:lin ang="2700000" scaled="1"/>
              </a:gradFill>
              <a:ln w="12700">
                <a:solidFill>
                  <a:schemeClr val="tx1"/>
                </a:solidFill>
                <a:miter lim="800000"/>
                <a:headEnd/>
                <a:tailEnd/>
              </a:ln>
              <a:effectLst/>
            </p:spPr>
            <p:txBody>
              <a:bodyPr wrap="none" anchor="ctr"/>
              <a:lstStyle/>
              <a:p>
                <a:endParaRPr lang="nl-BE"/>
              </a:p>
            </p:txBody>
          </p:sp>
          <p:sp>
            <p:nvSpPr>
              <p:cNvPr id="507953" name="Rectangle 49"/>
              <p:cNvSpPr>
                <a:spLocks noChangeArrowheads="1"/>
              </p:cNvSpPr>
              <p:nvPr/>
            </p:nvSpPr>
            <p:spPr bwMode="auto">
              <a:xfrm>
                <a:off x="1347" y="2278"/>
                <a:ext cx="309" cy="145"/>
              </a:xfrm>
              <a:prstGeom prst="rect">
                <a:avLst/>
              </a:prstGeom>
              <a:noFill/>
              <a:ln w="9525">
                <a:noFill/>
                <a:miter lim="800000"/>
                <a:headEnd/>
                <a:tailEnd/>
              </a:ln>
              <a:effectLst/>
            </p:spPr>
            <p:txBody>
              <a:bodyPr wrap="none" lIns="92075" tIns="46038" rIns="92075" bIns="46038">
                <a:spAutoFit/>
              </a:bodyPr>
              <a:lstStyle/>
              <a:p>
                <a:pPr eaLnBrk="0" hangingPunct="0"/>
                <a:r>
                  <a:rPr lang="en-US" sz="2700" b="1" dirty="0"/>
                  <a:t>OLAP</a:t>
                </a:r>
              </a:p>
            </p:txBody>
          </p:sp>
          <p:pic>
            <p:nvPicPr>
              <p:cNvPr id="507954" name="Picture 50"/>
              <p:cNvPicPr>
                <a:picLocks noChangeArrowheads="1"/>
              </p:cNvPicPr>
              <p:nvPr/>
            </p:nvPicPr>
            <p:blipFill>
              <a:blip r:embed="rId7"/>
              <a:srcRect/>
              <a:stretch>
                <a:fillRect/>
              </a:stretch>
            </p:blipFill>
            <p:spPr bwMode="auto">
              <a:xfrm>
                <a:off x="1364" y="2419"/>
                <a:ext cx="345" cy="342"/>
              </a:xfrm>
              <a:prstGeom prst="rect">
                <a:avLst/>
              </a:prstGeom>
              <a:noFill/>
              <a:ln w="9525">
                <a:noFill/>
                <a:miter lim="800000"/>
                <a:headEnd/>
                <a:tailEnd/>
              </a:ln>
              <a:effectLst/>
            </p:spPr>
          </p:pic>
        </p:grpSp>
        <p:grpSp>
          <p:nvGrpSpPr>
            <p:cNvPr id="13" name="Group 51"/>
            <p:cNvGrpSpPr>
              <a:grpSpLocks/>
            </p:cNvGrpSpPr>
            <p:nvPr/>
          </p:nvGrpSpPr>
          <p:grpSpPr bwMode="auto">
            <a:xfrm>
              <a:off x="761" y="2812"/>
              <a:ext cx="1575" cy="564"/>
              <a:chOff x="761" y="2812"/>
              <a:chExt cx="1575" cy="564"/>
            </a:xfrm>
          </p:grpSpPr>
          <p:sp>
            <p:nvSpPr>
              <p:cNvPr id="507956" name="Rectangle 52"/>
              <p:cNvSpPr>
                <a:spLocks noChangeArrowheads="1"/>
              </p:cNvSpPr>
              <p:nvPr/>
            </p:nvSpPr>
            <p:spPr bwMode="auto">
              <a:xfrm>
                <a:off x="761" y="2812"/>
                <a:ext cx="1575" cy="564"/>
              </a:xfrm>
              <a:prstGeom prst="rect">
                <a:avLst/>
              </a:prstGeom>
              <a:gradFill rotWithShape="0">
                <a:gsLst>
                  <a:gs pos="0">
                    <a:srgbClr val="000066"/>
                  </a:gs>
                  <a:gs pos="100000">
                    <a:srgbClr val="000066">
                      <a:gamma/>
                      <a:shade val="49804"/>
                      <a:invGamma/>
                    </a:srgbClr>
                  </a:gs>
                </a:gsLst>
                <a:lin ang="2700000" scaled="1"/>
              </a:gradFill>
              <a:ln w="12700">
                <a:solidFill>
                  <a:schemeClr val="tx1"/>
                </a:solidFill>
                <a:miter lim="800000"/>
                <a:headEnd/>
                <a:tailEnd/>
              </a:ln>
              <a:effectLst/>
            </p:spPr>
            <p:txBody>
              <a:bodyPr wrap="none" anchor="ctr"/>
              <a:lstStyle/>
              <a:p>
                <a:endParaRPr lang="nl-BE"/>
              </a:p>
            </p:txBody>
          </p:sp>
          <p:sp>
            <p:nvSpPr>
              <p:cNvPr id="507957" name="Rectangle 53"/>
              <p:cNvSpPr>
                <a:spLocks noChangeArrowheads="1"/>
              </p:cNvSpPr>
              <p:nvPr/>
            </p:nvSpPr>
            <p:spPr bwMode="auto">
              <a:xfrm>
                <a:off x="1183" y="2865"/>
                <a:ext cx="579" cy="145"/>
              </a:xfrm>
              <a:prstGeom prst="rect">
                <a:avLst/>
              </a:prstGeom>
              <a:noFill/>
              <a:ln w="9525">
                <a:noFill/>
                <a:miter lim="800000"/>
                <a:headEnd/>
                <a:tailEnd/>
              </a:ln>
              <a:effectLst/>
            </p:spPr>
            <p:txBody>
              <a:bodyPr wrap="none" lIns="92075" tIns="46038" rIns="92075" bIns="46038">
                <a:spAutoFit/>
              </a:bodyPr>
              <a:lstStyle/>
              <a:p>
                <a:pPr eaLnBrk="0" hangingPunct="0"/>
                <a:r>
                  <a:rPr lang="en-US" sz="2700" b="1" dirty="0"/>
                  <a:t>Data Mining</a:t>
                </a:r>
              </a:p>
            </p:txBody>
          </p:sp>
          <p:grpSp>
            <p:nvGrpSpPr>
              <p:cNvPr id="14" name="Group 54"/>
              <p:cNvGrpSpPr>
                <a:grpSpLocks/>
              </p:cNvGrpSpPr>
              <p:nvPr/>
            </p:nvGrpSpPr>
            <p:grpSpPr bwMode="auto">
              <a:xfrm>
                <a:off x="1282" y="3003"/>
                <a:ext cx="474" cy="320"/>
                <a:chOff x="1282" y="3003"/>
                <a:chExt cx="474" cy="320"/>
              </a:xfrm>
            </p:grpSpPr>
            <p:grpSp>
              <p:nvGrpSpPr>
                <p:cNvPr id="15" name="Group 55"/>
                <p:cNvGrpSpPr>
                  <a:grpSpLocks/>
                </p:cNvGrpSpPr>
                <p:nvPr/>
              </p:nvGrpSpPr>
              <p:grpSpPr bwMode="auto">
                <a:xfrm>
                  <a:off x="1327" y="3066"/>
                  <a:ext cx="429" cy="257"/>
                  <a:chOff x="1327" y="3066"/>
                  <a:chExt cx="429" cy="257"/>
                </a:xfrm>
              </p:grpSpPr>
              <p:sp>
                <p:nvSpPr>
                  <p:cNvPr id="507960" name="Line 56"/>
                  <p:cNvSpPr>
                    <a:spLocks noChangeShapeType="1"/>
                  </p:cNvSpPr>
                  <p:nvPr/>
                </p:nvSpPr>
                <p:spPr bwMode="auto">
                  <a:xfrm>
                    <a:off x="1327" y="3130"/>
                    <a:ext cx="424" cy="0"/>
                  </a:xfrm>
                  <a:prstGeom prst="line">
                    <a:avLst/>
                  </a:prstGeom>
                  <a:noFill/>
                  <a:ln w="12700">
                    <a:solidFill>
                      <a:schemeClr val="tx1"/>
                    </a:solidFill>
                    <a:round/>
                    <a:headEnd type="none" w="sm" len="sm"/>
                    <a:tailEnd type="none" w="sm" len="sm"/>
                  </a:ln>
                  <a:effectLst/>
                </p:spPr>
                <p:txBody>
                  <a:bodyPr/>
                  <a:lstStyle/>
                  <a:p>
                    <a:endParaRPr lang="nl-BE"/>
                  </a:p>
                </p:txBody>
              </p:sp>
              <p:sp>
                <p:nvSpPr>
                  <p:cNvPr id="507961" name="Line 57"/>
                  <p:cNvSpPr>
                    <a:spLocks noChangeShapeType="1"/>
                  </p:cNvSpPr>
                  <p:nvPr/>
                </p:nvSpPr>
                <p:spPr bwMode="auto">
                  <a:xfrm flipV="1">
                    <a:off x="1329" y="3066"/>
                    <a:ext cx="58" cy="64"/>
                  </a:xfrm>
                  <a:prstGeom prst="line">
                    <a:avLst/>
                  </a:prstGeom>
                  <a:noFill/>
                  <a:ln w="12700">
                    <a:solidFill>
                      <a:schemeClr val="tx1"/>
                    </a:solidFill>
                    <a:round/>
                    <a:headEnd type="none" w="sm" len="sm"/>
                    <a:tailEnd type="none" w="sm" len="sm"/>
                  </a:ln>
                  <a:effectLst/>
                </p:spPr>
                <p:txBody>
                  <a:bodyPr/>
                  <a:lstStyle/>
                  <a:p>
                    <a:endParaRPr lang="nl-BE"/>
                  </a:p>
                </p:txBody>
              </p:sp>
              <p:sp>
                <p:nvSpPr>
                  <p:cNvPr id="507962" name="Line 58"/>
                  <p:cNvSpPr>
                    <a:spLocks noChangeShapeType="1"/>
                  </p:cNvSpPr>
                  <p:nvPr/>
                </p:nvSpPr>
                <p:spPr bwMode="auto">
                  <a:xfrm flipH="1" flipV="1">
                    <a:off x="1332" y="3131"/>
                    <a:ext cx="213" cy="191"/>
                  </a:xfrm>
                  <a:prstGeom prst="line">
                    <a:avLst/>
                  </a:prstGeom>
                  <a:noFill/>
                  <a:ln w="12700">
                    <a:solidFill>
                      <a:schemeClr val="tx1"/>
                    </a:solidFill>
                    <a:round/>
                    <a:headEnd type="none" w="sm" len="sm"/>
                    <a:tailEnd type="none" w="sm" len="sm"/>
                  </a:ln>
                  <a:effectLst/>
                </p:spPr>
                <p:txBody>
                  <a:bodyPr/>
                  <a:lstStyle/>
                  <a:p>
                    <a:endParaRPr lang="nl-BE"/>
                  </a:p>
                </p:txBody>
              </p:sp>
              <p:sp>
                <p:nvSpPr>
                  <p:cNvPr id="507963" name="Line 59"/>
                  <p:cNvSpPr>
                    <a:spLocks noChangeShapeType="1"/>
                  </p:cNvSpPr>
                  <p:nvPr/>
                </p:nvSpPr>
                <p:spPr bwMode="auto">
                  <a:xfrm flipH="1" flipV="1">
                    <a:off x="1693" y="3067"/>
                    <a:ext cx="58" cy="64"/>
                  </a:xfrm>
                  <a:prstGeom prst="line">
                    <a:avLst/>
                  </a:prstGeom>
                  <a:noFill/>
                  <a:ln w="12700">
                    <a:solidFill>
                      <a:schemeClr val="tx1"/>
                    </a:solidFill>
                    <a:round/>
                    <a:headEnd type="none" w="sm" len="sm"/>
                    <a:tailEnd type="none" w="sm" len="sm"/>
                  </a:ln>
                  <a:effectLst/>
                </p:spPr>
                <p:txBody>
                  <a:bodyPr/>
                  <a:lstStyle/>
                  <a:p>
                    <a:endParaRPr lang="nl-BE"/>
                  </a:p>
                </p:txBody>
              </p:sp>
              <p:sp>
                <p:nvSpPr>
                  <p:cNvPr id="507964" name="Line 60"/>
                  <p:cNvSpPr>
                    <a:spLocks noChangeShapeType="1"/>
                  </p:cNvSpPr>
                  <p:nvPr/>
                </p:nvSpPr>
                <p:spPr bwMode="auto">
                  <a:xfrm>
                    <a:off x="1391" y="3067"/>
                    <a:ext cx="304" cy="0"/>
                  </a:xfrm>
                  <a:prstGeom prst="line">
                    <a:avLst/>
                  </a:prstGeom>
                  <a:noFill/>
                  <a:ln w="12700">
                    <a:solidFill>
                      <a:schemeClr val="tx1"/>
                    </a:solidFill>
                    <a:round/>
                    <a:headEnd type="none" w="sm" len="sm"/>
                    <a:tailEnd type="none" w="sm" len="sm"/>
                  </a:ln>
                  <a:effectLst/>
                </p:spPr>
                <p:txBody>
                  <a:bodyPr/>
                  <a:lstStyle/>
                  <a:p>
                    <a:endParaRPr lang="nl-BE"/>
                  </a:p>
                </p:txBody>
              </p:sp>
              <p:sp>
                <p:nvSpPr>
                  <p:cNvPr id="507965" name="Line 61"/>
                  <p:cNvSpPr>
                    <a:spLocks noChangeShapeType="1"/>
                  </p:cNvSpPr>
                  <p:nvPr/>
                </p:nvSpPr>
                <p:spPr bwMode="auto">
                  <a:xfrm flipV="1">
                    <a:off x="1543" y="3131"/>
                    <a:ext cx="213" cy="191"/>
                  </a:xfrm>
                  <a:prstGeom prst="line">
                    <a:avLst/>
                  </a:prstGeom>
                  <a:noFill/>
                  <a:ln w="12700">
                    <a:solidFill>
                      <a:schemeClr val="tx1"/>
                    </a:solidFill>
                    <a:round/>
                    <a:headEnd type="none" w="sm" len="sm"/>
                    <a:tailEnd type="none" w="sm" len="sm"/>
                  </a:ln>
                  <a:effectLst/>
                </p:spPr>
                <p:txBody>
                  <a:bodyPr/>
                  <a:lstStyle/>
                  <a:p>
                    <a:endParaRPr lang="nl-BE"/>
                  </a:p>
                </p:txBody>
              </p:sp>
              <p:sp>
                <p:nvSpPr>
                  <p:cNvPr id="507966" name="Line 62"/>
                  <p:cNvSpPr>
                    <a:spLocks noChangeShapeType="1"/>
                  </p:cNvSpPr>
                  <p:nvPr/>
                </p:nvSpPr>
                <p:spPr bwMode="auto">
                  <a:xfrm>
                    <a:off x="1356" y="3100"/>
                    <a:ext cx="367" cy="0"/>
                  </a:xfrm>
                  <a:prstGeom prst="line">
                    <a:avLst/>
                  </a:prstGeom>
                  <a:noFill/>
                  <a:ln w="12700">
                    <a:solidFill>
                      <a:schemeClr val="tx1"/>
                    </a:solidFill>
                    <a:round/>
                    <a:headEnd type="none" w="sm" len="sm"/>
                    <a:tailEnd type="none" w="sm" len="sm"/>
                  </a:ln>
                  <a:effectLst/>
                </p:spPr>
                <p:txBody>
                  <a:bodyPr/>
                  <a:lstStyle/>
                  <a:p>
                    <a:endParaRPr lang="nl-BE"/>
                  </a:p>
                </p:txBody>
              </p:sp>
              <p:sp>
                <p:nvSpPr>
                  <p:cNvPr id="507967" name="Line 63"/>
                  <p:cNvSpPr>
                    <a:spLocks noChangeShapeType="1"/>
                  </p:cNvSpPr>
                  <p:nvPr/>
                </p:nvSpPr>
                <p:spPr bwMode="auto">
                  <a:xfrm>
                    <a:off x="1542" y="3131"/>
                    <a:ext cx="0" cy="192"/>
                  </a:xfrm>
                  <a:prstGeom prst="line">
                    <a:avLst/>
                  </a:prstGeom>
                  <a:noFill/>
                  <a:ln w="12700">
                    <a:solidFill>
                      <a:schemeClr val="tx1"/>
                    </a:solidFill>
                    <a:round/>
                    <a:headEnd type="none" w="sm" len="sm"/>
                    <a:tailEnd type="none" w="sm" len="sm"/>
                  </a:ln>
                  <a:effectLst/>
                </p:spPr>
                <p:txBody>
                  <a:bodyPr/>
                  <a:lstStyle/>
                  <a:p>
                    <a:endParaRPr lang="nl-BE"/>
                  </a:p>
                </p:txBody>
              </p:sp>
              <p:sp>
                <p:nvSpPr>
                  <p:cNvPr id="507968" name="Line 64"/>
                  <p:cNvSpPr>
                    <a:spLocks noChangeShapeType="1"/>
                  </p:cNvSpPr>
                  <p:nvPr/>
                </p:nvSpPr>
                <p:spPr bwMode="auto">
                  <a:xfrm>
                    <a:off x="1424" y="3131"/>
                    <a:ext cx="119" cy="192"/>
                  </a:xfrm>
                  <a:prstGeom prst="line">
                    <a:avLst/>
                  </a:prstGeom>
                  <a:noFill/>
                  <a:ln w="12700">
                    <a:solidFill>
                      <a:schemeClr val="tx1"/>
                    </a:solidFill>
                    <a:round/>
                    <a:headEnd type="none" w="sm" len="sm"/>
                    <a:tailEnd type="none" w="sm" len="sm"/>
                  </a:ln>
                  <a:effectLst/>
                </p:spPr>
                <p:txBody>
                  <a:bodyPr/>
                  <a:lstStyle/>
                  <a:p>
                    <a:endParaRPr lang="nl-BE"/>
                  </a:p>
                </p:txBody>
              </p:sp>
              <p:sp>
                <p:nvSpPr>
                  <p:cNvPr id="507969" name="Line 65"/>
                  <p:cNvSpPr>
                    <a:spLocks noChangeShapeType="1"/>
                  </p:cNvSpPr>
                  <p:nvPr/>
                </p:nvSpPr>
                <p:spPr bwMode="auto">
                  <a:xfrm flipH="1">
                    <a:off x="1540" y="3131"/>
                    <a:ext cx="119" cy="192"/>
                  </a:xfrm>
                  <a:prstGeom prst="line">
                    <a:avLst/>
                  </a:prstGeom>
                  <a:noFill/>
                  <a:ln w="12700">
                    <a:solidFill>
                      <a:schemeClr val="tx1"/>
                    </a:solidFill>
                    <a:round/>
                    <a:headEnd type="none" w="sm" len="sm"/>
                    <a:tailEnd type="none" w="sm" len="sm"/>
                  </a:ln>
                  <a:effectLst/>
                </p:spPr>
                <p:txBody>
                  <a:bodyPr/>
                  <a:lstStyle/>
                  <a:p>
                    <a:endParaRPr lang="nl-BE"/>
                  </a:p>
                </p:txBody>
              </p:sp>
              <p:sp>
                <p:nvSpPr>
                  <p:cNvPr id="507970" name="Line 66"/>
                  <p:cNvSpPr>
                    <a:spLocks noChangeShapeType="1"/>
                  </p:cNvSpPr>
                  <p:nvPr/>
                </p:nvSpPr>
                <p:spPr bwMode="auto">
                  <a:xfrm>
                    <a:off x="1395" y="3068"/>
                    <a:ext cx="142" cy="59"/>
                  </a:xfrm>
                  <a:prstGeom prst="line">
                    <a:avLst/>
                  </a:prstGeom>
                  <a:noFill/>
                  <a:ln w="12700">
                    <a:solidFill>
                      <a:schemeClr val="tx1"/>
                    </a:solidFill>
                    <a:round/>
                    <a:headEnd type="none" w="sm" len="sm"/>
                    <a:tailEnd type="none" w="sm" len="sm"/>
                  </a:ln>
                  <a:effectLst/>
                </p:spPr>
                <p:txBody>
                  <a:bodyPr/>
                  <a:lstStyle/>
                  <a:p>
                    <a:endParaRPr lang="nl-BE"/>
                  </a:p>
                </p:txBody>
              </p:sp>
              <p:sp>
                <p:nvSpPr>
                  <p:cNvPr id="507971" name="Line 67"/>
                  <p:cNvSpPr>
                    <a:spLocks noChangeShapeType="1"/>
                  </p:cNvSpPr>
                  <p:nvPr/>
                </p:nvSpPr>
                <p:spPr bwMode="auto">
                  <a:xfrm flipH="1">
                    <a:off x="1543" y="3070"/>
                    <a:ext cx="145" cy="58"/>
                  </a:xfrm>
                  <a:prstGeom prst="line">
                    <a:avLst/>
                  </a:prstGeom>
                  <a:noFill/>
                  <a:ln w="12700">
                    <a:solidFill>
                      <a:schemeClr val="tx1"/>
                    </a:solidFill>
                    <a:round/>
                    <a:headEnd type="none" w="sm" len="sm"/>
                    <a:tailEnd type="none" w="sm" len="sm"/>
                  </a:ln>
                  <a:effectLst/>
                </p:spPr>
                <p:txBody>
                  <a:bodyPr/>
                  <a:lstStyle/>
                  <a:p>
                    <a:endParaRPr lang="nl-BE"/>
                  </a:p>
                </p:txBody>
              </p:sp>
              <p:sp>
                <p:nvSpPr>
                  <p:cNvPr id="507972" name="Line 68"/>
                  <p:cNvSpPr>
                    <a:spLocks noChangeShapeType="1"/>
                  </p:cNvSpPr>
                  <p:nvPr/>
                </p:nvSpPr>
                <p:spPr bwMode="auto">
                  <a:xfrm flipV="1">
                    <a:off x="1430" y="3067"/>
                    <a:ext cx="110" cy="63"/>
                  </a:xfrm>
                  <a:prstGeom prst="line">
                    <a:avLst/>
                  </a:prstGeom>
                  <a:noFill/>
                  <a:ln w="12700">
                    <a:solidFill>
                      <a:schemeClr val="tx1"/>
                    </a:solidFill>
                    <a:round/>
                    <a:headEnd type="none" w="sm" len="sm"/>
                    <a:tailEnd type="none" w="sm" len="sm"/>
                  </a:ln>
                  <a:effectLst/>
                </p:spPr>
                <p:txBody>
                  <a:bodyPr/>
                  <a:lstStyle/>
                  <a:p>
                    <a:endParaRPr lang="nl-BE"/>
                  </a:p>
                </p:txBody>
              </p:sp>
              <p:sp>
                <p:nvSpPr>
                  <p:cNvPr id="507973" name="Line 69"/>
                  <p:cNvSpPr>
                    <a:spLocks noChangeShapeType="1"/>
                  </p:cNvSpPr>
                  <p:nvPr/>
                </p:nvSpPr>
                <p:spPr bwMode="auto">
                  <a:xfrm flipH="1" flipV="1">
                    <a:off x="1540" y="3067"/>
                    <a:ext cx="113" cy="63"/>
                  </a:xfrm>
                  <a:prstGeom prst="line">
                    <a:avLst/>
                  </a:prstGeom>
                  <a:noFill/>
                  <a:ln w="12700">
                    <a:solidFill>
                      <a:schemeClr val="tx1"/>
                    </a:solidFill>
                    <a:round/>
                    <a:headEnd type="none" w="sm" len="sm"/>
                    <a:tailEnd type="none" w="sm" len="sm"/>
                  </a:ln>
                  <a:effectLst/>
                </p:spPr>
                <p:txBody>
                  <a:bodyPr/>
                  <a:lstStyle/>
                  <a:p>
                    <a:endParaRPr lang="nl-BE"/>
                  </a:p>
                </p:txBody>
              </p:sp>
              <p:sp>
                <p:nvSpPr>
                  <p:cNvPr id="507974" name="Line 70"/>
                  <p:cNvSpPr>
                    <a:spLocks noChangeShapeType="1"/>
                  </p:cNvSpPr>
                  <p:nvPr/>
                </p:nvSpPr>
                <p:spPr bwMode="auto">
                  <a:xfrm>
                    <a:off x="1358" y="3099"/>
                    <a:ext cx="66" cy="29"/>
                  </a:xfrm>
                  <a:prstGeom prst="line">
                    <a:avLst/>
                  </a:prstGeom>
                  <a:noFill/>
                  <a:ln w="12700">
                    <a:solidFill>
                      <a:schemeClr val="tx1"/>
                    </a:solidFill>
                    <a:round/>
                    <a:headEnd type="none" w="sm" len="sm"/>
                    <a:tailEnd type="none" w="sm" len="sm"/>
                  </a:ln>
                  <a:effectLst/>
                </p:spPr>
                <p:txBody>
                  <a:bodyPr/>
                  <a:lstStyle/>
                  <a:p>
                    <a:endParaRPr lang="nl-BE"/>
                  </a:p>
                </p:txBody>
              </p:sp>
              <p:sp>
                <p:nvSpPr>
                  <p:cNvPr id="507975" name="Line 71"/>
                  <p:cNvSpPr>
                    <a:spLocks noChangeShapeType="1"/>
                  </p:cNvSpPr>
                  <p:nvPr/>
                </p:nvSpPr>
                <p:spPr bwMode="auto">
                  <a:xfrm flipH="1">
                    <a:off x="1654" y="3102"/>
                    <a:ext cx="67" cy="29"/>
                  </a:xfrm>
                  <a:prstGeom prst="line">
                    <a:avLst/>
                  </a:prstGeom>
                  <a:noFill/>
                  <a:ln w="12700">
                    <a:solidFill>
                      <a:schemeClr val="tx1"/>
                    </a:solidFill>
                    <a:round/>
                    <a:headEnd type="none" w="sm" len="sm"/>
                    <a:tailEnd type="none" w="sm" len="sm"/>
                  </a:ln>
                  <a:effectLst/>
                </p:spPr>
                <p:txBody>
                  <a:bodyPr/>
                  <a:lstStyle/>
                  <a:p>
                    <a:endParaRPr lang="nl-BE"/>
                  </a:p>
                </p:txBody>
              </p:sp>
              <p:sp>
                <p:nvSpPr>
                  <p:cNvPr id="507976" name="Line 72"/>
                  <p:cNvSpPr>
                    <a:spLocks noChangeShapeType="1"/>
                  </p:cNvSpPr>
                  <p:nvPr/>
                </p:nvSpPr>
                <p:spPr bwMode="auto">
                  <a:xfrm flipH="1">
                    <a:off x="1427" y="3137"/>
                    <a:ext cx="5" cy="77"/>
                  </a:xfrm>
                  <a:prstGeom prst="line">
                    <a:avLst/>
                  </a:prstGeom>
                  <a:noFill/>
                  <a:ln w="12700">
                    <a:solidFill>
                      <a:schemeClr val="tx1"/>
                    </a:solidFill>
                    <a:round/>
                    <a:headEnd type="none" w="sm" len="sm"/>
                    <a:tailEnd type="none" w="sm" len="sm"/>
                  </a:ln>
                  <a:effectLst/>
                </p:spPr>
                <p:txBody>
                  <a:bodyPr/>
                  <a:lstStyle/>
                  <a:p>
                    <a:endParaRPr lang="nl-BE"/>
                  </a:p>
                </p:txBody>
              </p:sp>
              <p:sp>
                <p:nvSpPr>
                  <p:cNvPr id="507977" name="Line 73"/>
                  <p:cNvSpPr>
                    <a:spLocks noChangeShapeType="1"/>
                  </p:cNvSpPr>
                  <p:nvPr/>
                </p:nvSpPr>
                <p:spPr bwMode="auto">
                  <a:xfrm>
                    <a:off x="1660" y="3138"/>
                    <a:ext cx="0" cy="81"/>
                  </a:xfrm>
                  <a:prstGeom prst="line">
                    <a:avLst/>
                  </a:prstGeom>
                  <a:noFill/>
                  <a:ln w="12700">
                    <a:solidFill>
                      <a:schemeClr val="tx1"/>
                    </a:solidFill>
                    <a:round/>
                    <a:headEnd type="none" w="sm" len="sm"/>
                    <a:tailEnd type="none" w="sm" len="sm"/>
                  </a:ln>
                  <a:effectLst/>
                </p:spPr>
                <p:txBody>
                  <a:bodyPr/>
                  <a:lstStyle/>
                  <a:p>
                    <a:endParaRPr lang="nl-BE"/>
                  </a:p>
                </p:txBody>
              </p:sp>
              <p:sp>
                <p:nvSpPr>
                  <p:cNvPr id="507978" name="Line 74"/>
                  <p:cNvSpPr>
                    <a:spLocks noChangeShapeType="1"/>
                  </p:cNvSpPr>
                  <p:nvPr/>
                </p:nvSpPr>
                <p:spPr bwMode="auto">
                  <a:xfrm>
                    <a:off x="1430" y="3131"/>
                    <a:ext cx="79" cy="88"/>
                  </a:xfrm>
                  <a:prstGeom prst="line">
                    <a:avLst/>
                  </a:prstGeom>
                  <a:noFill/>
                  <a:ln w="12700">
                    <a:solidFill>
                      <a:schemeClr val="tx1"/>
                    </a:solidFill>
                    <a:round/>
                    <a:headEnd type="none" w="sm" len="sm"/>
                    <a:tailEnd type="none" w="sm" len="sm"/>
                  </a:ln>
                  <a:effectLst/>
                </p:spPr>
                <p:txBody>
                  <a:bodyPr/>
                  <a:lstStyle/>
                  <a:p>
                    <a:endParaRPr lang="nl-BE"/>
                  </a:p>
                </p:txBody>
              </p:sp>
              <p:sp>
                <p:nvSpPr>
                  <p:cNvPr id="507979" name="Line 75"/>
                  <p:cNvSpPr>
                    <a:spLocks noChangeShapeType="1"/>
                  </p:cNvSpPr>
                  <p:nvPr/>
                </p:nvSpPr>
                <p:spPr bwMode="auto">
                  <a:xfrm flipH="1">
                    <a:off x="1509" y="3131"/>
                    <a:ext cx="31" cy="88"/>
                  </a:xfrm>
                  <a:prstGeom prst="line">
                    <a:avLst/>
                  </a:prstGeom>
                  <a:noFill/>
                  <a:ln w="12700">
                    <a:solidFill>
                      <a:schemeClr val="tx1"/>
                    </a:solidFill>
                    <a:round/>
                    <a:headEnd type="none" w="sm" len="sm"/>
                    <a:tailEnd type="none" w="sm" len="sm"/>
                  </a:ln>
                  <a:effectLst/>
                </p:spPr>
                <p:txBody>
                  <a:bodyPr/>
                  <a:lstStyle/>
                  <a:p>
                    <a:endParaRPr lang="nl-BE"/>
                  </a:p>
                </p:txBody>
              </p:sp>
              <p:grpSp>
                <p:nvGrpSpPr>
                  <p:cNvPr id="16" name="Group 76"/>
                  <p:cNvGrpSpPr>
                    <a:grpSpLocks/>
                  </p:cNvGrpSpPr>
                  <p:nvPr/>
                </p:nvGrpSpPr>
                <p:grpSpPr bwMode="auto">
                  <a:xfrm>
                    <a:off x="1540" y="3135"/>
                    <a:ext cx="113" cy="88"/>
                    <a:chOff x="1540" y="3135"/>
                    <a:chExt cx="113" cy="88"/>
                  </a:xfrm>
                </p:grpSpPr>
                <p:sp>
                  <p:nvSpPr>
                    <p:cNvPr id="507981" name="Line 77"/>
                    <p:cNvSpPr>
                      <a:spLocks noChangeShapeType="1"/>
                    </p:cNvSpPr>
                    <p:nvPr/>
                  </p:nvSpPr>
                  <p:spPr bwMode="auto">
                    <a:xfrm flipH="1">
                      <a:off x="1572" y="3135"/>
                      <a:ext cx="81" cy="88"/>
                    </a:xfrm>
                    <a:prstGeom prst="line">
                      <a:avLst/>
                    </a:prstGeom>
                    <a:noFill/>
                    <a:ln w="12700">
                      <a:solidFill>
                        <a:schemeClr val="tx1"/>
                      </a:solidFill>
                      <a:round/>
                      <a:headEnd type="none" w="sm" len="sm"/>
                      <a:tailEnd type="none" w="sm" len="sm"/>
                    </a:ln>
                    <a:effectLst/>
                  </p:spPr>
                  <p:txBody>
                    <a:bodyPr/>
                    <a:lstStyle/>
                    <a:p>
                      <a:endParaRPr lang="nl-BE"/>
                    </a:p>
                  </p:txBody>
                </p:sp>
                <p:sp>
                  <p:nvSpPr>
                    <p:cNvPr id="507982" name="Line 78"/>
                    <p:cNvSpPr>
                      <a:spLocks noChangeShapeType="1"/>
                    </p:cNvSpPr>
                    <p:nvPr/>
                  </p:nvSpPr>
                  <p:spPr bwMode="auto">
                    <a:xfrm>
                      <a:off x="1540" y="3135"/>
                      <a:ext cx="32" cy="88"/>
                    </a:xfrm>
                    <a:prstGeom prst="line">
                      <a:avLst/>
                    </a:prstGeom>
                    <a:noFill/>
                    <a:ln w="12700">
                      <a:solidFill>
                        <a:schemeClr val="tx1"/>
                      </a:solidFill>
                      <a:round/>
                      <a:headEnd type="none" w="sm" len="sm"/>
                      <a:tailEnd type="none" w="sm" len="sm"/>
                    </a:ln>
                    <a:effectLst/>
                  </p:spPr>
                  <p:txBody>
                    <a:bodyPr/>
                    <a:lstStyle/>
                    <a:p>
                      <a:endParaRPr lang="nl-BE"/>
                    </a:p>
                  </p:txBody>
                </p:sp>
              </p:grpSp>
            </p:grpSp>
            <p:sp>
              <p:nvSpPr>
                <p:cNvPr id="507983" name="Line 79"/>
                <p:cNvSpPr>
                  <a:spLocks noChangeShapeType="1"/>
                </p:cNvSpPr>
                <p:nvPr/>
              </p:nvSpPr>
              <p:spPr bwMode="auto">
                <a:xfrm flipH="1">
                  <a:off x="1282" y="3080"/>
                  <a:ext cx="69" cy="0"/>
                </a:xfrm>
                <a:prstGeom prst="line">
                  <a:avLst/>
                </a:prstGeom>
                <a:noFill/>
                <a:ln w="12700">
                  <a:solidFill>
                    <a:schemeClr val="tx1"/>
                  </a:solidFill>
                  <a:round/>
                  <a:headEnd type="none" w="sm" len="sm"/>
                  <a:tailEnd type="none" w="sm" len="sm"/>
                </a:ln>
                <a:effectLst/>
              </p:spPr>
              <p:txBody>
                <a:bodyPr/>
                <a:lstStyle/>
                <a:p>
                  <a:endParaRPr lang="nl-BE"/>
                </a:p>
              </p:txBody>
            </p:sp>
            <p:sp>
              <p:nvSpPr>
                <p:cNvPr id="507984" name="Line 80"/>
                <p:cNvSpPr>
                  <a:spLocks noChangeShapeType="1"/>
                </p:cNvSpPr>
                <p:nvPr/>
              </p:nvSpPr>
              <p:spPr bwMode="auto">
                <a:xfrm flipV="1">
                  <a:off x="1424" y="3013"/>
                  <a:ext cx="47" cy="37"/>
                </a:xfrm>
                <a:prstGeom prst="line">
                  <a:avLst/>
                </a:prstGeom>
                <a:noFill/>
                <a:ln w="12700">
                  <a:solidFill>
                    <a:schemeClr val="tx1"/>
                  </a:solidFill>
                  <a:round/>
                  <a:headEnd type="none" w="sm" len="sm"/>
                  <a:tailEnd type="none" w="sm" len="sm"/>
                </a:ln>
                <a:effectLst/>
              </p:spPr>
              <p:txBody>
                <a:bodyPr/>
                <a:lstStyle/>
                <a:p>
                  <a:endParaRPr lang="nl-BE"/>
                </a:p>
              </p:txBody>
            </p:sp>
            <p:sp>
              <p:nvSpPr>
                <p:cNvPr id="507985" name="Line 81"/>
                <p:cNvSpPr>
                  <a:spLocks noChangeShapeType="1"/>
                </p:cNvSpPr>
                <p:nvPr/>
              </p:nvSpPr>
              <p:spPr bwMode="auto">
                <a:xfrm flipH="1" flipV="1">
                  <a:off x="1382" y="3003"/>
                  <a:ext cx="10" cy="42"/>
                </a:xfrm>
                <a:prstGeom prst="line">
                  <a:avLst/>
                </a:prstGeom>
                <a:noFill/>
                <a:ln w="12700">
                  <a:solidFill>
                    <a:schemeClr val="tx1"/>
                  </a:solidFill>
                  <a:round/>
                  <a:headEnd type="none" w="sm" len="sm"/>
                  <a:tailEnd type="none" w="sm" len="sm"/>
                </a:ln>
                <a:effectLst/>
              </p:spPr>
              <p:txBody>
                <a:bodyPr/>
                <a:lstStyle/>
                <a:p>
                  <a:endParaRPr lang="nl-BE"/>
                </a:p>
              </p:txBody>
            </p:sp>
            <p:sp>
              <p:nvSpPr>
                <p:cNvPr id="507986" name="Line 82"/>
                <p:cNvSpPr>
                  <a:spLocks noChangeShapeType="1"/>
                </p:cNvSpPr>
                <p:nvPr/>
              </p:nvSpPr>
              <p:spPr bwMode="auto">
                <a:xfrm flipH="1" flipV="1">
                  <a:off x="1312" y="3031"/>
                  <a:ext cx="52" cy="32"/>
                </a:xfrm>
                <a:prstGeom prst="line">
                  <a:avLst/>
                </a:prstGeom>
                <a:noFill/>
                <a:ln w="12700">
                  <a:solidFill>
                    <a:schemeClr val="tx1"/>
                  </a:solidFill>
                  <a:round/>
                  <a:headEnd type="none" w="sm" len="sm"/>
                  <a:tailEnd type="none" w="sm" len="sm"/>
                </a:ln>
                <a:effectLst/>
              </p:spPr>
              <p:txBody>
                <a:bodyPr/>
                <a:lstStyle/>
                <a:p>
                  <a:endParaRPr lang="nl-BE"/>
                </a:p>
              </p:txBody>
            </p:sp>
          </p:grpSp>
        </p:grpSp>
      </p:grpSp>
      <p:sp>
        <p:nvSpPr>
          <p:cNvPr id="507987" name="Rectangle 83"/>
          <p:cNvSpPr>
            <a:spLocks noChangeArrowheads="1"/>
          </p:cNvSpPr>
          <p:nvPr/>
        </p:nvSpPr>
        <p:spPr bwMode="auto">
          <a:xfrm>
            <a:off x="4150503" y="12032483"/>
            <a:ext cx="3259518" cy="950749"/>
          </a:xfrm>
          <a:prstGeom prst="rect">
            <a:avLst/>
          </a:prstGeom>
          <a:noFill/>
          <a:ln w="9525">
            <a:noFill/>
            <a:miter lim="800000"/>
            <a:headEnd/>
            <a:tailEnd/>
          </a:ln>
          <a:effectLst/>
        </p:spPr>
        <p:txBody>
          <a:bodyPr lIns="210032" tIns="105017" rIns="210032" bIns="105017">
            <a:spAutoFit/>
          </a:bodyPr>
          <a:lstStyle/>
          <a:p>
            <a:pPr>
              <a:spcBef>
                <a:spcPct val="50000"/>
              </a:spcBef>
            </a:pPr>
            <a:r>
              <a:rPr lang="en-US" sz="4800" b="1" dirty="0">
                <a:effectLst>
                  <a:outerShdw blurRad="38100" dist="38100" dir="2700000" algn="tl">
                    <a:srgbClr val="000000"/>
                  </a:outerShdw>
                </a:effectLst>
              </a:rPr>
              <a:t>Oracle9</a:t>
            </a:r>
            <a:r>
              <a:rPr lang="en-US" sz="4800" b="1" i="1" dirty="0">
                <a:effectLst>
                  <a:outerShdw blurRad="38100" dist="38100" dir="2700000" algn="tl">
                    <a:srgbClr val="000000"/>
                  </a:outerShdw>
                </a:effectLst>
                <a:latin typeface="Times New Roman" pitchFamily="18" charset="0"/>
              </a:rPr>
              <a:t>i</a:t>
            </a:r>
          </a:p>
        </p:txBody>
      </p:sp>
      <p:grpSp>
        <p:nvGrpSpPr>
          <p:cNvPr id="17" name="Group 84"/>
          <p:cNvGrpSpPr>
            <a:grpSpLocks/>
          </p:cNvGrpSpPr>
          <p:nvPr/>
        </p:nvGrpSpPr>
        <p:grpSpPr bwMode="auto">
          <a:xfrm>
            <a:off x="8972958" y="4217321"/>
            <a:ext cx="11397175" cy="7944658"/>
            <a:chOff x="2417" y="1205"/>
            <a:chExt cx="3070" cy="2270"/>
          </a:xfrm>
        </p:grpSpPr>
        <p:sp>
          <p:nvSpPr>
            <p:cNvPr id="507989" name="AutoShape 85"/>
            <p:cNvSpPr>
              <a:spLocks noChangeArrowheads="1"/>
            </p:cNvSpPr>
            <p:nvPr/>
          </p:nvSpPr>
          <p:spPr bwMode="auto">
            <a:xfrm rot="16200000">
              <a:off x="1512" y="2110"/>
              <a:ext cx="2270" cy="460"/>
            </a:xfrm>
            <a:prstGeom prst="triangle">
              <a:avLst>
                <a:gd name="adj" fmla="val 18694"/>
              </a:avLst>
            </a:prstGeom>
            <a:gradFill rotWithShape="0">
              <a:gsLst>
                <a:gs pos="0">
                  <a:srgbClr val="0033CC"/>
                </a:gs>
                <a:gs pos="100000">
                  <a:srgbClr val="0033CC">
                    <a:gamma/>
                    <a:shade val="69804"/>
                    <a:invGamma/>
                  </a:srgbClr>
                </a:gs>
              </a:gsLst>
              <a:lin ang="0" scaled="1"/>
            </a:gradFill>
            <a:ln w="12700">
              <a:solidFill>
                <a:srgbClr val="0033CC"/>
              </a:solidFill>
              <a:miter lim="800000"/>
              <a:headEnd/>
              <a:tailEnd/>
            </a:ln>
            <a:effectLst/>
          </p:spPr>
          <p:txBody>
            <a:bodyPr wrap="none" anchor="ctr"/>
            <a:lstStyle/>
            <a:p>
              <a:endParaRPr lang="nl-BE"/>
            </a:p>
          </p:txBody>
        </p:sp>
        <p:grpSp>
          <p:nvGrpSpPr>
            <p:cNvPr id="18" name="Group 86"/>
            <p:cNvGrpSpPr>
              <a:grpSpLocks/>
            </p:cNvGrpSpPr>
            <p:nvPr/>
          </p:nvGrpSpPr>
          <p:grpSpPr bwMode="auto">
            <a:xfrm>
              <a:off x="2976" y="1221"/>
              <a:ext cx="2511" cy="1781"/>
              <a:chOff x="2976" y="1221"/>
              <a:chExt cx="2511" cy="1781"/>
            </a:xfrm>
          </p:grpSpPr>
          <p:sp>
            <p:nvSpPr>
              <p:cNvPr id="507991" name="Rectangle 87"/>
              <p:cNvSpPr>
                <a:spLocks noChangeArrowheads="1"/>
              </p:cNvSpPr>
              <p:nvPr/>
            </p:nvSpPr>
            <p:spPr bwMode="auto">
              <a:xfrm>
                <a:off x="2976" y="2269"/>
                <a:ext cx="2407" cy="733"/>
              </a:xfrm>
              <a:prstGeom prst="rect">
                <a:avLst/>
              </a:prstGeom>
              <a:noFill/>
              <a:ln w="9525">
                <a:noFill/>
                <a:miter lim="800000"/>
                <a:headEnd/>
                <a:tailEnd/>
              </a:ln>
              <a:effectLst/>
            </p:spPr>
            <p:txBody>
              <a:bodyPr lIns="92075" tIns="46038" rIns="92075" bIns="46038">
                <a:spAutoFit/>
              </a:bodyPr>
              <a:lstStyle/>
              <a:p>
                <a:pPr eaLnBrk="0" hangingPunct="0">
                  <a:spcBef>
                    <a:spcPct val="10000"/>
                  </a:spcBef>
                </a:pPr>
                <a:r>
                  <a:rPr lang="en-US" sz="5500" b="1" dirty="0"/>
                  <a:t>Data Mining Suite</a:t>
                </a:r>
              </a:p>
              <a:p>
                <a:pPr lvl="1" eaLnBrk="0" hangingPunct="0">
                  <a:spcBef>
                    <a:spcPct val="10000"/>
                  </a:spcBef>
                </a:pPr>
                <a:r>
                  <a:rPr lang="en-US" sz="4600" b="1" dirty="0"/>
                  <a:t>Scalable, integrated data-mining capabilities</a:t>
                </a:r>
                <a:r>
                  <a:rPr lang="en-US" sz="5500" b="1" dirty="0"/>
                  <a:t>	</a:t>
                </a:r>
              </a:p>
            </p:txBody>
          </p:sp>
          <p:sp>
            <p:nvSpPr>
              <p:cNvPr id="507992" name="Rectangle 88"/>
              <p:cNvSpPr>
                <a:spLocks noChangeArrowheads="1"/>
              </p:cNvSpPr>
              <p:nvPr/>
            </p:nvSpPr>
            <p:spPr bwMode="auto">
              <a:xfrm>
                <a:off x="2976" y="1221"/>
                <a:ext cx="2511" cy="875"/>
              </a:xfrm>
              <a:prstGeom prst="rect">
                <a:avLst/>
              </a:prstGeom>
              <a:noFill/>
              <a:ln w="9525">
                <a:noFill/>
                <a:miter lim="800000"/>
                <a:headEnd/>
                <a:tailEnd/>
              </a:ln>
              <a:effectLst/>
            </p:spPr>
            <p:txBody>
              <a:bodyPr lIns="92075" tIns="46038" rIns="92075" bIns="46038">
                <a:spAutoFit/>
              </a:bodyPr>
              <a:lstStyle/>
              <a:p>
                <a:pPr eaLnBrk="0" hangingPunct="0"/>
                <a:r>
                  <a:rPr lang="en-US" sz="5500" b="1" dirty="0"/>
                  <a:t>Oracle Personalization</a:t>
                </a:r>
              </a:p>
              <a:p>
                <a:pPr lvl="1" eaLnBrk="0" hangingPunct="0"/>
                <a:r>
                  <a:rPr lang="en-US" sz="4600" b="1" dirty="0"/>
                  <a:t>Real-time personalization engine for building 1:1 relationships over the web</a:t>
                </a:r>
              </a:p>
            </p:txBody>
          </p:sp>
        </p:gr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a:xfrm>
            <a:off x="0" y="671971"/>
            <a:ext cx="21383625" cy="2141908"/>
          </a:xfrm>
          <a:noFill/>
          <a:ln/>
        </p:spPr>
        <p:txBody>
          <a:bodyPr anchor="b"/>
          <a:lstStyle/>
          <a:p>
            <a:pPr algn="ctr"/>
            <a:r>
              <a:rPr lang="en-US" sz="8200" dirty="0"/>
              <a:t>Platform for Organizational Intelligence:</a:t>
            </a:r>
            <a:br>
              <a:rPr lang="en-US" sz="8200" dirty="0"/>
            </a:br>
            <a:r>
              <a:rPr lang="en-US" sz="8200" dirty="0"/>
              <a:t>Data Warehousing</a:t>
            </a:r>
            <a:endParaRPr lang="en-US" sz="7300" dirty="0"/>
          </a:p>
        </p:txBody>
      </p:sp>
      <p:sp>
        <p:nvSpPr>
          <p:cNvPr id="509955" name="Rectangle 3"/>
          <p:cNvSpPr>
            <a:spLocks noChangeArrowheads="1"/>
          </p:cNvSpPr>
          <p:nvPr/>
        </p:nvSpPr>
        <p:spPr bwMode="auto">
          <a:xfrm>
            <a:off x="2253451" y="3450851"/>
            <a:ext cx="6834591" cy="9687584"/>
          </a:xfrm>
          <a:prstGeom prst="rect">
            <a:avLst/>
          </a:prstGeom>
          <a:gradFill rotWithShape="0">
            <a:gsLst>
              <a:gs pos="0">
                <a:srgbClr val="FF0033"/>
              </a:gs>
              <a:gs pos="100000">
                <a:srgbClr val="FF0033">
                  <a:gamma/>
                  <a:shade val="69804"/>
                  <a:invGamma/>
                </a:srgbClr>
              </a:gs>
            </a:gsLst>
            <a:lin ang="2700000" scaled="1"/>
          </a:gradFill>
          <a:ln w="12700">
            <a:solidFill>
              <a:schemeClr val="hlink"/>
            </a:solidFill>
            <a:miter lim="800000"/>
            <a:headEnd/>
            <a:tailEnd/>
          </a:ln>
          <a:effectLst/>
        </p:spPr>
        <p:txBody>
          <a:bodyPr wrap="none" lIns="208584" tIns="104292" rIns="208584" bIns="104292" anchor="ctr"/>
          <a:lstStyle/>
          <a:p>
            <a:endParaRPr lang="nl-BE"/>
          </a:p>
        </p:txBody>
      </p:sp>
      <p:grpSp>
        <p:nvGrpSpPr>
          <p:cNvPr id="2" name="Group 4"/>
          <p:cNvGrpSpPr>
            <a:grpSpLocks/>
          </p:cNvGrpSpPr>
          <p:nvPr/>
        </p:nvGrpSpPr>
        <p:grpSpPr bwMode="auto">
          <a:xfrm>
            <a:off x="2825164" y="3912833"/>
            <a:ext cx="5847084" cy="7902660"/>
            <a:chOff x="761" y="1118"/>
            <a:chExt cx="1575" cy="2258"/>
          </a:xfrm>
        </p:grpSpPr>
        <p:grpSp>
          <p:nvGrpSpPr>
            <p:cNvPr id="3" name="Group 5"/>
            <p:cNvGrpSpPr>
              <a:grpSpLocks/>
            </p:cNvGrpSpPr>
            <p:nvPr/>
          </p:nvGrpSpPr>
          <p:grpSpPr bwMode="auto">
            <a:xfrm>
              <a:off x="761" y="1118"/>
              <a:ext cx="1574" cy="563"/>
              <a:chOff x="761" y="1118"/>
              <a:chExt cx="1574" cy="563"/>
            </a:xfrm>
          </p:grpSpPr>
          <p:sp>
            <p:nvSpPr>
              <p:cNvPr id="509958" name="Rectangle 6"/>
              <p:cNvSpPr>
                <a:spLocks noChangeArrowheads="1"/>
              </p:cNvSpPr>
              <p:nvPr/>
            </p:nvSpPr>
            <p:spPr bwMode="auto">
              <a:xfrm>
                <a:off x="761" y="1118"/>
                <a:ext cx="1574" cy="563"/>
              </a:xfrm>
              <a:prstGeom prst="rect">
                <a:avLst/>
              </a:prstGeom>
              <a:gradFill rotWithShape="0">
                <a:gsLst>
                  <a:gs pos="0">
                    <a:srgbClr val="000066"/>
                  </a:gs>
                  <a:gs pos="100000">
                    <a:srgbClr val="000066">
                      <a:gamma/>
                      <a:shade val="49804"/>
                      <a:invGamma/>
                    </a:srgbClr>
                  </a:gs>
                </a:gsLst>
                <a:lin ang="2700000" scaled="1"/>
              </a:gradFill>
              <a:ln w="12700">
                <a:solidFill>
                  <a:schemeClr val="tx1"/>
                </a:solidFill>
                <a:miter lim="800000"/>
                <a:headEnd/>
                <a:tailEnd/>
              </a:ln>
              <a:effectLst/>
            </p:spPr>
            <p:txBody>
              <a:bodyPr wrap="none" anchor="ctr"/>
              <a:lstStyle/>
              <a:p>
                <a:endParaRPr lang="nl-BE"/>
              </a:p>
            </p:txBody>
          </p:sp>
          <p:sp>
            <p:nvSpPr>
              <p:cNvPr id="509959" name="Rectangle 7"/>
              <p:cNvSpPr>
                <a:spLocks noChangeArrowheads="1"/>
              </p:cNvSpPr>
              <p:nvPr/>
            </p:nvSpPr>
            <p:spPr bwMode="auto">
              <a:xfrm>
                <a:off x="1061" y="1136"/>
                <a:ext cx="865" cy="145"/>
              </a:xfrm>
              <a:prstGeom prst="rect">
                <a:avLst/>
              </a:prstGeom>
              <a:noFill/>
              <a:ln w="9525">
                <a:noFill/>
                <a:miter lim="800000"/>
                <a:headEnd/>
                <a:tailEnd/>
              </a:ln>
              <a:effectLst/>
            </p:spPr>
            <p:txBody>
              <a:bodyPr wrap="none" lIns="92075" tIns="46038" rIns="92075" bIns="46038">
                <a:spAutoFit/>
              </a:bodyPr>
              <a:lstStyle/>
              <a:p>
                <a:pPr eaLnBrk="0" hangingPunct="0"/>
                <a:r>
                  <a:rPr lang="en-US" sz="2700" b="1" dirty="0"/>
                  <a:t>Data Warehousing</a:t>
                </a:r>
              </a:p>
            </p:txBody>
          </p:sp>
          <p:grpSp>
            <p:nvGrpSpPr>
              <p:cNvPr id="4" name="Group 8"/>
              <p:cNvGrpSpPr>
                <a:grpSpLocks/>
              </p:cNvGrpSpPr>
              <p:nvPr/>
            </p:nvGrpSpPr>
            <p:grpSpPr bwMode="auto">
              <a:xfrm>
                <a:off x="1146" y="1329"/>
                <a:ext cx="806" cy="281"/>
                <a:chOff x="1146" y="1329"/>
                <a:chExt cx="806" cy="281"/>
              </a:xfrm>
            </p:grpSpPr>
            <p:sp>
              <p:nvSpPr>
                <p:cNvPr id="509961" name="Line 9"/>
                <p:cNvSpPr>
                  <a:spLocks noChangeShapeType="1"/>
                </p:cNvSpPr>
                <p:nvPr/>
              </p:nvSpPr>
              <p:spPr bwMode="auto">
                <a:xfrm>
                  <a:off x="1434" y="1362"/>
                  <a:ext cx="119" cy="0"/>
                </a:xfrm>
                <a:prstGeom prst="line">
                  <a:avLst/>
                </a:prstGeom>
                <a:noFill/>
                <a:ln w="12700">
                  <a:solidFill>
                    <a:schemeClr val="tx1"/>
                  </a:solidFill>
                  <a:round/>
                  <a:headEnd type="none" w="sm" len="sm"/>
                  <a:tailEnd type="none" w="sm" len="sm"/>
                </a:ln>
                <a:effectLst/>
              </p:spPr>
              <p:txBody>
                <a:bodyPr/>
                <a:lstStyle/>
                <a:p>
                  <a:endParaRPr lang="nl-BE"/>
                </a:p>
              </p:txBody>
            </p:sp>
            <p:sp>
              <p:nvSpPr>
                <p:cNvPr id="509962" name="Line 10"/>
                <p:cNvSpPr>
                  <a:spLocks noChangeShapeType="1"/>
                </p:cNvSpPr>
                <p:nvPr/>
              </p:nvSpPr>
              <p:spPr bwMode="auto">
                <a:xfrm>
                  <a:off x="1556" y="1546"/>
                  <a:ext cx="118" cy="0"/>
                </a:xfrm>
                <a:prstGeom prst="line">
                  <a:avLst/>
                </a:prstGeom>
                <a:noFill/>
                <a:ln w="12700">
                  <a:solidFill>
                    <a:schemeClr val="tx1"/>
                  </a:solidFill>
                  <a:round/>
                  <a:headEnd type="none" w="sm" len="sm"/>
                  <a:tailEnd type="none" w="sm" len="sm"/>
                </a:ln>
                <a:effectLst/>
              </p:spPr>
              <p:txBody>
                <a:bodyPr/>
                <a:lstStyle/>
                <a:p>
                  <a:endParaRPr lang="nl-BE"/>
                </a:p>
              </p:txBody>
            </p:sp>
            <p:sp>
              <p:nvSpPr>
                <p:cNvPr id="509963" name="Line 11"/>
                <p:cNvSpPr>
                  <a:spLocks noChangeShapeType="1"/>
                </p:cNvSpPr>
                <p:nvPr/>
              </p:nvSpPr>
              <p:spPr bwMode="auto">
                <a:xfrm>
                  <a:off x="1553" y="1369"/>
                  <a:ext cx="0" cy="181"/>
                </a:xfrm>
                <a:prstGeom prst="line">
                  <a:avLst/>
                </a:prstGeom>
                <a:noFill/>
                <a:ln w="12700">
                  <a:solidFill>
                    <a:schemeClr val="tx1"/>
                  </a:solidFill>
                  <a:round/>
                  <a:headEnd type="none" w="sm" len="sm"/>
                  <a:tailEnd type="none" w="sm" len="sm"/>
                </a:ln>
                <a:effectLst/>
              </p:spPr>
              <p:txBody>
                <a:bodyPr/>
                <a:lstStyle/>
                <a:p>
                  <a:endParaRPr lang="nl-BE"/>
                </a:p>
              </p:txBody>
            </p:sp>
            <p:grpSp>
              <p:nvGrpSpPr>
                <p:cNvPr id="5" name="Group 12"/>
                <p:cNvGrpSpPr>
                  <a:grpSpLocks/>
                </p:cNvGrpSpPr>
                <p:nvPr/>
              </p:nvGrpSpPr>
              <p:grpSpPr bwMode="auto">
                <a:xfrm>
                  <a:off x="1665" y="1377"/>
                  <a:ext cx="287" cy="233"/>
                  <a:chOff x="1665" y="1377"/>
                  <a:chExt cx="287" cy="233"/>
                </a:xfrm>
              </p:grpSpPr>
              <p:sp>
                <p:nvSpPr>
                  <p:cNvPr id="509965" name="Rectangle 13"/>
                  <p:cNvSpPr>
                    <a:spLocks noChangeArrowheads="1"/>
                  </p:cNvSpPr>
                  <p:nvPr/>
                </p:nvSpPr>
                <p:spPr bwMode="auto">
                  <a:xfrm>
                    <a:off x="1665" y="1377"/>
                    <a:ext cx="284" cy="233"/>
                  </a:xfrm>
                  <a:prstGeom prst="rect">
                    <a:avLst/>
                  </a:prstGeom>
                  <a:solidFill>
                    <a:schemeClr val="hlink"/>
                  </a:solidFill>
                  <a:ln w="12700">
                    <a:solidFill>
                      <a:schemeClr val="tx1"/>
                    </a:solidFill>
                    <a:miter lim="800000"/>
                    <a:headEnd/>
                    <a:tailEnd/>
                  </a:ln>
                  <a:effectLst/>
                </p:spPr>
                <p:txBody>
                  <a:bodyPr wrap="none" anchor="ctr"/>
                  <a:lstStyle/>
                  <a:p>
                    <a:endParaRPr lang="nl-BE"/>
                  </a:p>
                </p:txBody>
              </p:sp>
              <p:sp>
                <p:nvSpPr>
                  <p:cNvPr id="509966" name="Rectangle 14"/>
                  <p:cNvSpPr>
                    <a:spLocks noChangeArrowheads="1"/>
                  </p:cNvSpPr>
                  <p:nvPr/>
                </p:nvSpPr>
                <p:spPr bwMode="auto">
                  <a:xfrm>
                    <a:off x="1672" y="1385"/>
                    <a:ext cx="273" cy="54"/>
                  </a:xfrm>
                  <a:prstGeom prst="rect">
                    <a:avLst/>
                  </a:prstGeom>
                  <a:solidFill>
                    <a:schemeClr val="accent1"/>
                  </a:solidFill>
                  <a:ln w="12700">
                    <a:solidFill>
                      <a:schemeClr val="accent1"/>
                    </a:solidFill>
                    <a:miter lim="800000"/>
                    <a:headEnd/>
                    <a:tailEnd/>
                  </a:ln>
                  <a:effectLst/>
                </p:spPr>
                <p:txBody>
                  <a:bodyPr wrap="none" anchor="ctr"/>
                  <a:lstStyle/>
                  <a:p>
                    <a:endParaRPr lang="nl-BE"/>
                  </a:p>
                </p:txBody>
              </p:sp>
              <p:sp>
                <p:nvSpPr>
                  <p:cNvPr id="509967" name="Line 15"/>
                  <p:cNvSpPr>
                    <a:spLocks noChangeShapeType="1"/>
                  </p:cNvSpPr>
                  <p:nvPr/>
                </p:nvSpPr>
                <p:spPr bwMode="auto">
                  <a:xfrm>
                    <a:off x="1668" y="1446"/>
                    <a:ext cx="281" cy="0"/>
                  </a:xfrm>
                  <a:prstGeom prst="line">
                    <a:avLst/>
                  </a:prstGeom>
                  <a:noFill/>
                  <a:ln w="12700">
                    <a:solidFill>
                      <a:schemeClr val="tx1"/>
                    </a:solidFill>
                    <a:round/>
                    <a:headEnd type="none" w="sm" len="sm"/>
                    <a:tailEnd type="none" w="sm" len="sm"/>
                  </a:ln>
                  <a:effectLst/>
                </p:spPr>
                <p:txBody>
                  <a:bodyPr/>
                  <a:lstStyle/>
                  <a:p>
                    <a:endParaRPr lang="nl-BE"/>
                  </a:p>
                </p:txBody>
              </p:sp>
              <p:sp>
                <p:nvSpPr>
                  <p:cNvPr id="509968" name="Line 16"/>
                  <p:cNvSpPr>
                    <a:spLocks noChangeShapeType="1"/>
                  </p:cNvSpPr>
                  <p:nvPr/>
                </p:nvSpPr>
                <p:spPr bwMode="auto">
                  <a:xfrm flipV="1">
                    <a:off x="1724" y="1382"/>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09969" name="Line 17"/>
                  <p:cNvSpPr>
                    <a:spLocks noChangeShapeType="1"/>
                  </p:cNvSpPr>
                  <p:nvPr/>
                </p:nvSpPr>
                <p:spPr bwMode="auto">
                  <a:xfrm flipV="1">
                    <a:off x="1781" y="1379"/>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09970" name="Line 18"/>
                  <p:cNvSpPr>
                    <a:spLocks noChangeShapeType="1"/>
                  </p:cNvSpPr>
                  <p:nvPr/>
                </p:nvSpPr>
                <p:spPr bwMode="auto">
                  <a:xfrm flipV="1">
                    <a:off x="1836" y="1379"/>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09971" name="Line 19"/>
                  <p:cNvSpPr>
                    <a:spLocks noChangeShapeType="1"/>
                  </p:cNvSpPr>
                  <p:nvPr/>
                </p:nvSpPr>
                <p:spPr bwMode="auto">
                  <a:xfrm flipV="1">
                    <a:off x="1894" y="1379"/>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09972" name="Line 20"/>
                  <p:cNvSpPr>
                    <a:spLocks noChangeShapeType="1"/>
                  </p:cNvSpPr>
                  <p:nvPr/>
                </p:nvSpPr>
                <p:spPr bwMode="auto">
                  <a:xfrm>
                    <a:off x="1667" y="1504"/>
                    <a:ext cx="281" cy="0"/>
                  </a:xfrm>
                  <a:prstGeom prst="line">
                    <a:avLst/>
                  </a:prstGeom>
                  <a:noFill/>
                  <a:ln w="12700">
                    <a:solidFill>
                      <a:schemeClr val="tx1"/>
                    </a:solidFill>
                    <a:round/>
                    <a:headEnd type="none" w="sm" len="sm"/>
                    <a:tailEnd type="none" w="sm" len="sm"/>
                  </a:ln>
                  <a:effectLst/>
                </p:spPr>
                <p:txBody>
                  <a:bodyPr/>
                  <a:lstStyle/>
                  <a:p>
                    <a:endParaRPr lang="nl-BE"/>
                  </a:p>
                </p:txBody>
              </p:sp>
              <p:sp>
                <p:nvSpPr>
                  <p:cNvPr id="509973" name="Line 21"/>
                  <p:cNvSpPr>
                    <a:spLocks noChangeShapeType="1"/>
                  </p:cNvSpPr>
                  <p:nvPr/>
                </p:nvSpPr>
                <p:spPr bwMode="auto">
                  <a:xfrm>
                    <a:off x="1671" y="1559"/>
                    <a:ext cx="281" cy="0"/>
                  </a:xfrm>
                  <a:prstGeom prst="line">
                    <a:avLst/>
                  </a:prstGeom>
                  <a:noFill/>
                  <a:ln w="12700">
                    <a:solidFill>
                      <a:schemeClr val="tx1"/>
                    </a:solidFill>
                    <a:round/>
                    <a:headEnd type="none" w="sm" len="sm"/>
                    <a:tailEnd type="none" w="sm" len="sm"/>
                  </a:ln>
                  <a:effectLst/>
                </p:spPr>
                <p:txBody>
                  <a:bodyPr/>
                  <a:lstStyle/>
                  <a:p>
                    <a:endParaRPr lang="nl-BE"/>
                  </a:p>
                </p:txBody>
              </p:sp>
            </p:grpSp>
            <p:grpSp>
              <p:nvGrpSpPr>
                <p:cNvPr id="6" name="Group 22"/>
                <p:cNvGrpSpPr>
                  <a:grpSpLocks/>
                </p:cNvGrpSpPr>
                <p:nvPr/>
              </p:nvGrpSpPr>
              <p:grpSpPr bwMode="auto">
                <a:xfrm>
                  <a:off x="1146" y="1329"/>
                  <a:ext cx="287" cy="233"/>
                  <a:chOff x="1146" y="1329"/>
                  <a:chExt cx="287" cy="233"/>
                </a:xfrm>
              </p:grpSpPr>
              <p:sp>
                <p:nvSpPr>
                  <p:cNvPr id="509975" name="Rectangle 23"/>
                  <p:cNvSpPr>
                    <a:spLocks noChangeArrowheads="1"/>
                  </p:cNvSpPr>
                  <p:nvPr/>
                </p:nvSpPr>
                <p:spPr bwMode="auto">
                  <a:xfrm>
                    <a:off x="1146" y="1329"/>
                    <a:ext cx="284" cy="233"/>
                  </a:xfrm>
                  <a:prstGeom prst="rect">
                    <a:avLst/>
                  </a:prstGeom>
                  <a:solidFill>
                    <a:schemeClr val="hlink"/>
                  </a:solidFill>
                  <a:ln w="12700">
                    <a:solidFill>
                      <a:schemeClr val="tx1"/>
                    </a:solidFill>
                    <a:miter lim="800000"/>
                    <a:headEnd/>
                    <a:tailEnd/>
                  </a:ln>
                  <a:effectLst/>
                </p:spPr>
                <p:txBody>
                  <a:bodyPr wrap="none" anchor="ctr"/>
                  <a:lstStyle/>
                  <a:p>
                    <a:endParaRPr lang="nl-BE"/>
                  </a:p>
                </p:txBody>
              </p:sp>
              <p:sp>
                <p:nvSpPr>
                  <p:cNvPr id="509976" name="Rectangle 24"/>
                  <p:cNvSpPr>
                    <a:spLocks noChangeArrowheads="1"/>
                  </p:cNvSpPr>
                  <p:nvPr/>
                </p:nvSpPr>
                <p:spPr bwMode="auto">
                  <a:xfrm>
                    <a:off x="1153" y="1337"/>
                    <a:ext cx="273" cy="54"/>
                  </a:xfrm>
                  <a:prstGeom prst="rect">
                    <a:avLst/>
                  </a:prstGeom>
                  <a:solidFill>
                    <a:schemeClr val="accent1"/>
                  </a:solidFill>
                  <a:ln w="12700">
                    <a:solidFill>
                      <a:schemeClr val="accent1"/>
                    </a:solidFill>
                    <a:miter lim="800000"/>
                    <a:headEnd/>
                    <a:tailEnd/>
                  </a:ln>
                  <a:effectLst/>
                </p:spPr>
                <p:txBody>
                  <a:bodyPr wrap="none" anchor="ctr"/>
                  <a:lstStyle/>
                  <a:p>
                    <a:endParaRPr lang="nl-BE"/>
                  </a:p>
                </p:txBody>
              </p:sp>
              <p:sp>
                <p:nvSpPr>
                  <p:cNvPr id="509977" name="Line 25"/>
                  <p:cNvSpPr>
                    <a:spLocks noChangeShapeType="1"/>
                  </p:cNvSpPr>
                  <p:nvPr/>
                </p:nvSpPr>
                <p:spPr bwMode="auto">
                  <a:xfrm>
                    <a:off x="1149" y="1398"/>
                    <a:ext cx="281" cy="0"/>
                  </a:xfrm>
                  <a:prstGeom prst="line">
                    <a:avLst/>
                  </a:prstGeom>
                  <a:noFill/>
                  <a:ln w="12700">
                    <a:solidFill>
                      <a:schemeClr val="tx1"/>
                    </a:solidFill>
                    <a:round/>
                    <a:headEnd type="none" w="sm" len="sm"/>
                    <a:tailEnd type="none" w="sm" len="sm"/>
                  </a:ln>
                  <a:effectLst/>
                </p:spPr>
                <p:txBody>
                  <a:bodyPr/>
                  <a:lstStyle/>
                  <a:p>
                    <a:endParaRPr lang="nl-BE"/>
                  </a:p>
                </p:txBody>
              </p:sp>
              <p:sp>
                <p:nvSpPr>
                  <p:cNvPr id="509978" name="Line 26"/>
                  <p:cNvSpPr>
                    <a:spLocks noChangeShapeType="1"/>
                  </p:cNvSpPr>
                  <p:nvPr/>
                </p:nvSpPr>
                <p:spPr bwMode="auto">
                  <a:xfrm flipV="1">
                    <a:off x="1205" y="1334"/>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09979" name="Line 27"/>
                  <p:cNvSpPr>
                    <a:spLocks noChangeShapeType="1"/>
                  </p:cNvSpPr>
                  <p:nvPr/>
                </p:nvSpPr>
                <p:spPr bwMode="auto">
                  <a:xfrm flipV="1">
                    <a:off x="1261" y="1331"/>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09980" name="Line 28"/>
                  <p:cNvSpPr>
                    <a:spLocks noChangeShapeType="1"/>
                  </p:cNvSpPr>
                  <p:nvPr/>
                </p:nvSpPr>
                <p:spPr bwMode="auto">
                  <a:xfrm flipV="1">
                    <a:off x="1316" y="1331"/>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09981" name="Line 29"/>
                  <p:cNvSpPr>
                    <a:spLocks noChangeShapeType="1"/>
                  </p:cNvSpPr>
                  <p:nvPr/>
                </p:nvSpPr>
                <p:spPr bwMode="auto">
                  <a:xfrm flipV="1">
                    <a:off x="1374" y="1331"/>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09982" name="Line 30"/>
                  <p:cNvSpPr>
                    <a:spLocks noChangeShapeType="1"/>
                  </p:cNvSpPr>
                  <p:nvPr/>
                </p:nvSpPr>
                <p:spPr bwMode="auto">
                  <a:xfrm>
                    <a:off x="1148" y="1456"/>
                    <a:ext cx="281" cy="0"/>
                  </a:xfrm>
                  <a:prstGeom prst="line">
                    <a:avLst/>
                  </a:prstGeom>
                  <a:noFill/>
                  <a:ln w="12700">
                    <a:solidFill>
                      <a:schemeClr val="tx1"/>
                    </a:solidFill>
                    <a:round/>
                    <a:headEnd type="none" w="sm" len="sm"/>
                    <a:tailEnd type="none" w="sm" len="sm"/>
                  </a:ln>
                  <a:effectLst/>
                </p:spPr>
                <p:txBody>
                  <a:bodyPr/>
                  <a:lstStyle/>
                  <a:p>
                    <a:endParaRPr lang="nl-BE"/>
                  </a:p>
                </p:txBody>
              </p:sp>
              <p:sp>
                <p:nvSpPr>
                  <p:cNvPr id="509983" name="Line 31"/>
                  <p:cNvSpPr>
                    <a:spLocks noChangeShapeType="1"/>
                  </p:cNvSpPr>
                  <p:nvPr/>
                </p:nvSpPr>
                <p:spPr bwMode="auto">
                  <a:xfrm>
                    <a:off x="1152" y="1511"/>
                    <a:ext cx="281" cy="0"/>
                  </a:xfrm>
                  <a:prstGeom prst="line">
                    <a:avLst/>
                  </a:prstGeom>
                  <a:noFill/>
                  <a:ln w="12700">
                    <a:solidFill>
                      <a:schemeClr val="tx1"/>
                    </a:solidFill>
                    <a:round/>
                    <a:headEnd type="none" w="sm" len="sm"/>
                    <a:tailEnd type="none" w="sm" len="sm"/>
                  </a:ln>
                  <a:effectLst/>
                </p:spPr>
                <p:txBody>
                  <a:bodyPr/>
                  <a:lstStyle/>
                  <a:p>
                    <a:endParaRPr lang="nl-BE"/>
                  </a:p>
                </p:txBody>
              </p:sp>
            </p:grpSp>
          </p:grpSp>
        </p:grpSp>
        <p:grpSp>
          <p:nvGrpSpPr>
            <p:cNvPr id="7" name="Group 32"/>
            <p:cNvGrpSpPr>
              <a:grpSpLocks/>
            </p:cNvGrpSpPr>
            <p:nvPr/>
          </p:nvGrpSpPr>
          <p:grpSpPr bwMode="auto">
            <a:xfrm>
              <a:off x="761" y="1680"/>
              <a:ext cx="1575" cy="564"/>
              <a:chOff x="761" y="1680"/>
              <a:chExt cx="1575" cy="564"/>
            </a:xfrm>
          </p:grpSpPr>
          <p:sp>
            <p:nvSpPr>
              <p:cNvPr id="509985" name="Rectangle 33"/>
              <p:cNvSpPr>
                <a:spLocks noChangeArrowheads="1"/>
              </p:cNvSpPr>
              <p:nvPr/>
            </p:nvSpPr>
            <p:spPr bwMode="auto">
              <a:xfrm>
                <a:off x="761" y="1680"/>
                <a:ext cx="1575" cy="564"/>
              </a:xfrm>
              <a:prstGeom prst="rect">
                <a:avLst/>
              </a:prstGeom>
              <a:gradFill rotWithShape="0">
                <a:gsLst>
                  <a:gs pos="0">
                    <a:srgbClr val="000066"/>
                  </a:gs>
                  <a:gs pos="100000">
                    <a:srgbClr val="000066">
                      <a:gamma/>
                      <a:shade val="49804"/>
                      <a:invGamma/>
                    </a:srgbClr>
                  </a:gs>
                </a:gsLst>
                <a:lin ang="2700000" scaled="1"/>
              </a:gradFill>
              <a:ln w="12700">
                <a:solidFill>
                  <a:schemeClr val="tx1"/>
                </a:solidFill>
                <a:miter lim="800000"/>
                <a:headEnd/>
                <a:tailEnd/>
              </a:ln>
              <a:effectLst/>
            </p:spPr>
            <p:txBody>
              <a:bodyPr wrap="none" anchor="ctr"/>
              <a:lstStyle/>
              <a:p>
                <a:endParaRPr lang="nl-BE"/>
              </a:p>
            </p:txBody>
          </p:sp>
          <p:sp>
            <p:nvSpPr>
              <p:cNvPr id="509986" name="Rectangle 34"/>
              <p:cNvSpPr>
                <a:spLocks noChangeArrowheads="1"/>
              </p:cNvSpPr>
              <p:nvPr/>
            </p:nvSpPr>
            <p:spPr bwMode="auto">
              <a:xfrm>
                <a:off x="1405" y="1738"/>
                <a:ext cx="226" cy="145"/>
              </a:xfrm>
              <a:prstGeom prst="rect">
                <a:avLst/>
              </a:prstGeom>
              <a:noFill/>
              <a:ln w="9525">
                <a:noFill/>
                <a:miter lim="800000"/>
                <a:headEnd/>
                <a:tailEnd/>
              </a:ln>
              <a:effectLst/>
            </p:spPr>
            <p:txBody>
              <a:bodyPr wrap="none" lIns="92075" tIns="46038" rIns="92075" bIns="46038">
                <a:spAutoFit/>
              </a:bodyPr>
              <a:lstStyle/>
              <a:p>
                <a:pPr eaLnBrk="0" hangingPunct="0"/>
                <a:r>
                  <a:rPr lang="en-US" sz="2700" b="1" dirty="0"/>
                  <a:t>ETL</a:t>
                </a:r>
              </a:p>
            </p:txBody>
          </p:sp>
          <p:grpSp>
            <p:nvGrpSpPr>
              <p:cNvPr id="8" name="Group 35"/>
              <p:cNvGrpSpPr>
                <a:grpSpLocks/>
              </p:cNvGrpSpPr>
              <p:nvPr/>
            </p:nvGrpSpPr>
            <p:grpSpPr bwMode="auto">
              <a:xfrm>
                <a:off x="1125" y="1890"/>
                <a:ext cx="861" cy="249"/>
                <a:chOff x="1125" y="1890"/>
                <a:chExt cx="861" cy="249"/>
              </a:xfrm>
            </p:grpSpPr>
            <p:grpSp>
              <p:nvGrpSpPr>
                <p:cNvPr id="9" name="Group 36"/>
                <p:cNvGrpSpPr>
                  <a:grpSpLocks/>
                </p:cNvGrpSpPr>
                <p:nvPr/>
              </p:nvGrpSpPr>
              <p:grpSpPr bwMode="auto">
                <a:xfrm>
                  <a:off x="1125" y="1890"/>
                  <a:ext cx="178" cy="248"/>
                  <a:chOff x="1125" y="1890"/>
                  <a:chExt cx="178" cy="248"/>
                </a:xfrm>
              </p:grpSpPr>
              <p:pic>
                <p:nvPicPr>
                  <p:cNvPr id="509989" name="Picture 37"/>
                  <p:cNvPicPr>
                    <a:picLocks noChangeArrowheads="1"/>
                  </p:cNvPicPr>
                  <p:nvPr/>
                </p:nvPicPr>
                <p:blipFill>
                  <a:blip r:embed="rId3"/>
                  <a:srcRect/>
                  <a:stretch>
                    <a:fillRect/>
                  </a:stretch>
                </p:blipFill>
                <p:spPr bwMode="auto">
                  <a:xfrm>
                    <a:off x="1125" y="1890"/>
                    <a:ext cx="178" cy="248"/>
                  </a:xfrm>
                  <a:prstGeom prst="rect">
                    <a:avLst/>
                  </a:prstGeom>
                  <a:noFill/>
                  <a:ln w="9525">
                    <a:noFill/>
                    <a:miter lim="800000"/>
                    <a:headEnd/>
                    <a:tailEnd/>
                  </a:ln>
                  <a:effectLst/>
                </p:spPr>
              </p:pic>
              <p:pic>
                <p:nvPicPr>
                  <p:cNvPr id="509990" name="Picture 38"/>
                  <p:cNvPicPr>
                    <a:picLocks noChangeArrowheads="1"/>
                  </p:cNvPicPr>
                  <p:nvPr/>
                </p:nvPicPr>
                <p:blipFill>
                  <a:blip r:embed="rId4"/>
                  <a:srcRect/>
                  <a:stretch>
                    <a:fillRect/>
                  </a:stretch>
                </p:blipFill>
                <p:spPr bwMode="auto">
                  <a:xfrm>
                    <a:off x="1125" y="1890"/>
                    <a:ext cx="178" cy="248"/>
                  </a:xfrm>
                  <a:prstGeom prst="rect">
                    <a:avLst/>
                  </a:prstGeom>
                  <a:noFill/>
                  <a:ln w="9525">
                    <a:noFill/>
                    <a:miter lim="800000"/>
                    <a:headEnd/>
                    <a:tailEnd/>
                  </a:ln>
                  <a:effectLst/>
                </p:spPr>
              </p:pic>
            </p:grpSp>
            <p:grpSp>
              <p:nvGrpSpPr>
                <p:cNvPr id="10" name="Group 39"/>
                <p:cNvGrpSpPr>
                  <a:grpSpLocks/>
                </p:cNvGrpSpPr>
                <p:nvPr/>
              </p:nvGrpSpPr>
              <p:grpSpPr bwMode="auto">
                <a:xfrm>
                  <a:off x="1808" y="1890"/>
                  <a:ext cx="178" cy="248"/>
                  <a:chOff x="1808" y="1890"/>
                  <a:chExt cx="178" cy="248"/>
                </a:xfrm>
              </p:grpSpPr>
              <p:pic>
                <p:nvPicPr>
                  <p:cNvPr id="509992" name="Picture 40"/>
                  <p:cNvPicPr>
                    <a:picLocks noChangeArrowheads="1"/>
                  </p:cNvPicPr>
                  <p:nvPr/>
                </p:nvPicPr>
                <p:blipFill>
                  <a:blip r:embed="rId5"/>
                  <a:srcRect/>
                  <a:stretch>
                    <a:fillRect/>
                  </a:stretch>
                </p:blipFill>
                <p:spPr bwMode="auto">
                  <a:xfrm>
                    <a:off x="1808" y="1890"/>
                    <a:ext cx="178" cy="248"/>
                  </a:xfrm>
                  <a:prstGeom prst="rect">
                    <a:avLst/>
                  </a:prstGeom>
                  <a:noFill/>
                  <a:ln w="9525">
                    <a:noFill/>
                    <a:miter lim="800000"/>
                    <a:headEnd/>
                    <a:tailEnd/>
                  </a:ln>
                  <a:effectLst/>
                </p:spPr>
              </p:pic>
              <p:pic>
                <p:nvPicPr>
                  <p:cNvPr id="509993" name="Picture 41"/>
                  <p:cNvPicPr>
                    <a:picLocks noChangeArrowheads="1"/>
                  </p:cNvPicPr>
                  <p:nvPr/>
                </p:nvPicPr>
                <p:blipFill>
                  <a:blip r:embed="rId6"/>
                  <a:srcRect/>
                  <a:stretch>
                    <a:fillRect/>
                  </a:stretch>
                </p:blipFill>
                <p:spPr bwMode="auto">
                  <a:xfrm>
                    <a:off x="1808" y="1890"/>
                    <a:ext cx="178" cy="248"/>
                  </a:xfrm>
                  <a:prstGeom prst="rect">
                    <a:avLst/>
                  </a:prstGeom>
                  <a:noFill/>
                  <a:ln w="9525">
                    <a:noFill/>
                    <a:miter lim="800000"/>
                    <a:headEnd/>
                    <a:tailEnd/>
                  </a:ln>
                  <a:effectLst/>
                </p:spPr>
              </p:pic>
            </p:grpSp>
            <p:grpSp>
              <p:nvGrpSpPr>
                <p:cNvPr id="11" name="Group 42"/>
                <p:cNvGrpSpPr>
                  <a:grpSpLocks/>
                </p:cNvGrpSpPr>
                <p:nvPr/>
              </p:nvGrpSpPr>
              <p:grpSpPr bwMode="auto">
                <a:xfrm>
                  <a:off x="1312" y="1983"/>
                  <a:ext cx="497" cy="156"/>
                  <a:chOff x="1312" y="1983"/>
                  <a:chExt cx="497" cy="156"/>
                </a:xfrm>
              </p:grpSpPr>
              <p:sp>
                <p:nvSpPr>
                  <p:cNvPr id="509995" name="Freeform 43"/>
                  <p:cNvSpPr>
                    <a:spLocks/>
                  </p:cNvSpPr>
                  <p:nvPr/>
                </p:nvSpPr>
                <p:spPr bwMode="auto">
                  <a:xfrm>
                    <a:off x="1312" y="1999"/>
                    <a:ext cx="21" cy="19"/>
                  </a:xfrm>
                  <a:custGeom>
                    <a:avLst/>
                    <a:gdLst/>
                    <a:ahLst/>
                    <a:cxnLst>
                      <a:cxn ang="0">
                        <a:pos x="2" y="0"/>
                      </a:cxn>
                      <a:cxn ang="0">
                        <a:pos x="0" y="9"/>
                      </a:cxn>
                      <a:cxn ang="0">
                        <a:pos x="4" y="18"/>
                      </a:cxn>
                      <a:cxn ang="0">
                        <a:pos x="20" y="10"/>
                      </a:cxn>
                      <a:cxn ang="0">
                        <a:pos x="2" y="0"/>
                      </a:cxn>
                    </a:cxnLst>
                    <a:rect l="0" t="0" r="r" b="b"/>
                    <a:pathLst>
                      <a:path w="21" h="19">
                        <a:moveTo>
                          <a:pt x="2" y="0"/>
                        </a:moveTo>
                        <a:lnTo>
                          <a:pt x="0" y="9"/>
                        </a:lnTo>
                        <a:lnTo>
                          <a:pt x="4" y="18"/>
                        </a:lnTo>
                        <a:lnTo>
                          <a:pt x="20" y="10"/>
                        </a:lnTo>
                        <a:lnTo>
                          <a:pt x="2" y="0"/>
                        </a:lnTo>
                      </a:path>
                    </a:pathLst>
                  </a:custGeom>
                  <a:solidFill>
                    <a:srgbClr val="730000"/>
                  </a:solidFill>
                  <a:ln w="9525" cap="rnd">
                    <a:noFill/>
                    <a:round/>
                    <a:headEnd type="none" w="sm" len="sm"/>
                    <a:tailEnd type="none" w="sm" len="sm"/>
                  </a:ln>
                  <a:effectLst/>
                </p:spPr>
                <p:txBody>
                  <a:bodyPr/>
                  <a:lstStyle/>
                  <a:p>
                    <a:endParaRPr lang="nl-BE"/>
                  </a:p>
                </p:txBody>
              </p:sp>
              <p:sp>
                <p:nvSpPr>
                  <p:cNvPr id="509996" name="Freeform 44"/>
                  <p:cNvSpPr>
                    <a:spLocks/>
                  </p:cNvSpPr>
                  <p:nvPr/>
                </p:nvSpPr>
                <p:spPr bwMode="auto">
                  <a:xfrm>
                    <a:off x="1312" y="1995"/>
                    <a:ext cx="494" cy="143"/>
                  </a:xfrm>
                  <a:custGeom>
                    <a:avLst/>
                    <a:gdLst/>
                    <a:ahLst/>
                    <a:cxnLst>
                      <a:cxn ang="0">
                        <a:pos x="349" y="106"/>
                      </a:cxn>
                      <a:cxn ang="0">
                        <a:pos x="318" y="109"/>
                      </a:cxn>
                      <a:cxn ang="0">
                        <a:pos x="288" y="111"/>
                      </a:cxn>
                      <a:cxn ang="0">
                        <a:pos x="260" y="110"/>
                      </a:cxn>
                      <a:cxn ang="0">
                        <a:pos x="233" y="108"/>
                      </a:cxn>
                      <a:cxn ang="0">
                        <a:pos x="205" y="106"/>
                      </a:cxn>
                      <a:cxn ang="0">
                        <a:pos x="181" y="103"/>
                      </a:cxn>
                      <a:cxn ang="0">
                        <a:pos x="158" y="98"/>
                      </a:cxn>
                      <a:cxn ang="0">
                        <a:pos x="133" y="92"/>
                      </a:cxn>
                      <a:cxn ang="0">
                        <a:pos x="111" y="86"/>
                      </a:cxn>
                      <a:cxn ang="0">
                        <a:pos x="90" y="80"/>
                      </a:cxn>
                      <a:cxn ang="0">
                        <a:pos x="70" y="71"/>
                      </a:cxn>
                      <a:cxn ang="0">
                        <a:pos x="54" y="61"/>
                      </a:cxn>
                      <a:cxn ang="0">
                        <a:pos x="37" y="51"/>
                      </a:cxn>
                      <a:cxn ang="0">
                        <a:pos x="24" y="40"/>
                      </a:cxn>
                      <a:cxn ang="0">
                        <a:pos x="9" y="29"/>
                      </a:cxn>
                      <a:cxn ang="0">
                        <a:pos x="0" y="15"/>
                      </a:cxn>
                      <a:cxn ang="0">
                        <a:pos x="13" y="9"/>
                      </a:cxn>
                      <a:cxn ang="0">
                        <a:pos x="25" y="18"/>
                      </a:cxn>
                      <a:cxn ang="0">
                        <a:pos x="41" y="25"/>
                      </a:cxn>
                      <a:cxn ang="0">
                        <a:pos x="56" y="33"/>
                      </a:cxn>
                      <a:cxn ang="0">
                        <a:pos x="75" y="39"/>
                      </a:cxn>
                      <a:cxn ang="0">
                        <a:pos x="93" y="44"/>
                      </a:cxn>
                      <a:cxn ang="0">
                        <a:pos x="112" y="49"/>
                      </a:cxn>
                      <a:cxn ang="0">
                        <a:pos x="132" y="53"/>
                      </a:cxn>
                      <a:cxn ang="0">
                        <a:pos x="154" y="56"/>
                      </a:cxn>
                      <a:cxn ang="0">
                        <a:pos x="177" y="57"/>
                      </a:cxn>
                      <a:cxn ang="0">
                        <a:pos x="202" y="57"/>
                      </a:cxn>
                      <a:cxn ang="0">
                        <a:pos x="226" y="57"/>
                      </a:cxn>
                      <a:cxn ang="0">
                        <a:pos x="252" y="55"/>
                      </a:cxn>
                      <a:cxn ang="0">
                        <a:pos x="278" y="54"/>
                      </a:cxn>
                      <a:cxn ang="0">
                        <a:pos x="306" y="49"/>
                      </a:cxn>
                      <a:cxn ang="0">
                        <a:pos x="335" y="46"/>
                      </a:cxn>
                      <a:cxn ang="0">
                        <a:pos x="365" y="41"/>
                      </a:cxn>
                      <a:cxn ang="0">
                        <a:pos x="373" y="0"/>
                      </a:cxn>
                      <a:cxn ang="0">
                        <a:pos x="493" y="48"/>
                      </a:cxn>
                      <a:cxn ang="0">
                        <a:pos x="343" y="142"/>
                      </a:cxn>
                      <a:cxn ang="0">
                        <a:pos x="349" y="106"/>
                      </a:cxn>
                    </a:cxnLst>
                    <a:rect l="0" t="0" r="r" b="b"/>
                    <a:pathLst>
                      <a:path w="494" h="143">
                        <a:moveTo>
                          <a:pt x="349" y="106"/>
                        </a:moveTo>
                        <a:lnTo>
                          <a:pt x="318" y="109"/>
                        </a:lnTo>
                        <a:lnTo>
                          <a:pt x="288" y="111"/>
                        </a:lnTo>
                        <a:lnTo>
                          <a:pt x="260" y="110"/>
                        </a:lnTo>
                        <a:lnTo>
                          <a:pt x="233" y="108"/>
                        </a:lnTo>
                        <a:lnTo>
                          <a:pt x="205" y="106"/>
                        </a:lnTo>
                        <a:lnTo>
                          <a:pt x="181" y="103"/>
                        </a:lnTo>
                        <a:lnTo>
                          <a:pt x="158" y="98"/>
                        </a:lnTo>
                        <a:lnTo>
                          <a:pt x="133" y="92"/>
                        </a:lnTo>
                        <a:lnTo>
                          <a:pt x="111" y="86"/>
                        </a:lnTo>
                        <a:lnTo>
                          <a:pt x="90" y="80"/>
                        </a:lnTo>
                        <a:lnTo>
                          <a:pt x="70" y="71"/>
                        </a:lnTo>
                        <a:lnTo>
                          <a:pt x="54" y="61"/>
                        </a:lnTo>
                        <a:lnTo>
                          <a:pt x="37" y="51"/>
                        </a:lnTo>
                        <a:lnTo>
                          <a:pt x="24" y="40"/>
                        </a:lnTo>
                        <a:lnTo>
                          <a:pt x="9" y="29"/>
                        </a:lnTo>
                        <a:lnTo>
                          <a:pt x="0" y="15"/>
                        </a:lnTo>
                        <a:lnTo>
                          <a:pt x="13" y="9"/>
                        </a:lnTo>
                        <a:lnTo>
                          <a:pt x="25" y="18"/>
                        </a:lnTo>
                        <a:lnTo>
                          <a:pt x="41" y="25"/>
                        </a:lnTo>
                        <a:lnTo>
                          <a:pt x="56" y="33"/>
                        </a:lnTo>
                        <a:lnTo>
                          <a:pt x="75" y="39"/>
                        </a:lnTo>
                        <a:lnTo>
                          <a:pt x="93" y="44"/>
                        </a:lnTo>
                        <a:lnTo>
                          <a:pt x="112" y="49"/>
                        </a:lnTo>
                        <a:lnTo>
                          <a:pt x="132" y="53"/>
                        </a:lnTo>
                        <a:lnTo>
                          <a:pt x="154" y="56"/>
                        </a:lnTo>
                        <a:lnTo>
                          <a:pt x="177" y="57"/>
                        </a:lnTo>
                        <a:lnTo>
                          <a:pt x="202" y="57"/>
                        </a:lnTo>
                        <a:lnTo>
                          <a:pt x="226" y="57"/>
                        </a:lnTo>
                        <a:lnTo>
                          <a:pt x="252" y="55"/>
                        </a:lnTo>
                        <a:lnTo>
                          <a:pt x="278" y="54"/>
                        </a:lnTo>
                        <a:lnTo>
                          <a:pt x="306" y="49"/>
                        </a:lnTo>
                        <a:lnTo>
                          <a:pt x="335" y="46"/>
                        </a:lnTo>
                        <a:lnTo>
                          <a:pt x="365" y="41"/>
                        </a:lnTo>
                        <a:lnTo>
                          <a:pt x="373" y="0"/>
                        </a:lnTo>
                        <a:lnTo>
                          <a:pt x="493" y="48"/>
                        </a:lnTo>
                        <a:lnTo>
                          <a:pt x="343" y="142"/>
                        </a:lnTo>
                        <a:lnTo>
                          <a:pt x="349" y="106"/>
                        </a:lnTo>
                      </a:path>
                    </a:pathLst>
                  </a:custGeom>
                  <a:solidFill>
                    <a:srgbClr val="730000"/>
                  </a:solidFill>
                  <a:ln w="9525" cap="rnd">
                    <a:noFill/>
                    <a:round/>
                    <a:headEnd type="none" w="sm" len="sm"/>
                    <a:tailEnd type="none" w="sm" len="sm"/>
                  </a:ln>
                  <a:effectLst/>
                </p:spPr>
                <p:txBody>
                  <a:bodyPr/>
                  <a:lstStyle/>
                  <a:p>
                    <a:endParaRPr lang="nl-BE"/>
                  </a:p>
                </p:txBody>
              </p:sp>
              <p:sp>
                <p:nvSpPr>
                  <p:cNvPr id="509997" name="Freeform 45"/>
                  <p:cNvSpPr>
                    <a:spLocks/>
                  </p:cNvSpPr>
                  <p:nvPr/>
                </p:nvSpPr>
                <p:spPr bwMode="auto">
                  <a:xfrm>
                    <a:off x="1654" y="2031"/>
                    <a:ext cx="155" cy="108"/>
                  </a:xfrm>
                  <a:custGeom>
                    <a:avLst/>
                    <a:gdLst/>
                    <a:ahLst/>
                    <a:cxnLst>
                      <a:cxn ang="0">
                        <a:pos x="154" y="0"/>
                      </a:cxn>
                      <a:cxn ang="0">
                        <a:pos x="150" y="11"/>
                      </a:cxn>
                      <a:cxn ang="0">
                        <a:pos x="0" y="107"/>
                      </a:cxn>
                      <a:cxn ang="0">
                        <a:pos x="3" y="92"/>
                      </a:cxn>
                      <a:cxn ang="0">
                        <a:pos x="154" y="0"/>
                      </a:cxn>
                    </a:cxnLst>
                    <a:rect l="0" t="0" r="r" b="b"/>
                    <a:pathLst>
                      <a:path w="155" h="108">
                        <a:moveTo>
                          <a:pt x="154" y="0"/>
                        </a:moveTo>
                        <a:lnTo>
                          <a:pt x="150" y="11"/>
                        </a:lnTo>
                        <a:lnTo>
                          <a:pt x="0" y="107"/>
                        </a:lnTo>
                        <a:lnTo>
                          <a:pt x="3" y="92"/>
                        </a:lnTo>
                        <a:lnTo>
                          <a:pt x="154" y="0"/>
                        </a:lnTo>
                      </a:path>
                    </a:pathLst>
                  </a:custGeom>
                  <a:gradFill rotWithShape="0">
                    <a:gsLst>
                      <a:gs pos="0">
                        <a:srgbClr val="A60000"/>
                      </a:gs>
                      <a:gs pos="50000">
                        <a:srgbClr val="A60000">
                          <a:gamma/>
                          <a:tint val="80000"/>
                          <a:invGamma/>
                        </a:srgbClr>
                      </a:gs>
                      <a:gs pos="100000">
                        <a:srgbClr val="A60000"/>
                      </a:gs>
                    </a:gsLst>
                    <a:lin ang="2700000" scaled="1"/>
                  </a:gradFill>
                  <a:ln w="9525" cap="rnd">
                    <a:noFill/>
                    <a:round/>
                    <a:headEnd type="none" w="sm" len="sm"/>
                    <a:tailEnd type="none" w="sm" len="sm"/>
                  </a:ln>
                  <a:effectLst/>
                </p:spPr>
                <p:txBody>
                  <a:bodyPr/>
                  <a:lstStyle/>
                  <a:p>
                    <a:endParaRPr lang="nl-BE"/>
                  </a:p>
                </p:txBody>
              </p:sp>
              <p:sp>
                <p:nvSpPr>
                  <p:cNvPr id="509998" name="Freeform 46"/>
                  <p:cNvSpPr>
                    <a:spLocks/>
                  </p:cNvSpPr>
                  <p:nvPr/>
                </p:nvSpPr>
                <p:spPr bwMode="auto">
                  <a:xfrm>
                    <a:off x="1315" y="1983"/>
                    <a:ext cx="493" cy="142"/>
                  </a:xfrm>
                  <a:custGeom>
                    <a:avLst/>
                    <a:gdLst/>
                    <a:ahLst/>
                    <a:cxnLst>
                      <a:cxn ang="0">
                        <a:pos x="348" y="105"/>
                      </a:cxn>
                      <a:cxn ang="0">
                        <a:pos x="318" y="107"/>
                      </a:cxn>
                      <a:cxn ang="0">
                        <a:pos x="287" y="109"/>
                      </a:cxn>
                      <a:cxn ang="0">
                        <a:pos x="261" y="109"/>
                      </a:cxn>
                      <a:cxn ang="0">
                        <a:pos x="232" y="107"/>
                      </a:cxn>
                      <a:cxn ang="0">
                        <a:pos x="205" y="105"/>
                      </a:cxn>
                      <a:cxn ang="0">
                        <a:pos x="180" y="102"/>
                      </a:cxn>
                      <a:cxn ang="0">
                        <a:pos x="156" y="97"/>
                      </a:cxn>
                      <a:cxn ang="0">
                        <a:pos x="133" y="91"/>
                      </a:cxn>
                      <a:cxn ang="0">
                        <a:pos x="111" y="85"/>
                      </a:cxn>
                      <a:cxn ang="0">
                        <a:pos x="89" y="78"/>
                      </a:cxn>
                      <a:cxn ang="0">
                        <a:pos x="70" y="69"/>
                      </a:cxn>
                      <a:cxn ang="0">
                        <a:pos x="53" y="59"/>
                      </a:cxn>
                      <a:cxn ang="0">
                        <a:pos x="38" y="51"/>
                      </a:cxn>
                      <a:cxn ang="0">
                        <a:pos x="23" y="38"/>
                      </a:cxn>
                      <a:cxn ang="0">
                        <a:pos x="11" y="28"/>
                      </a:cxn>
                      <a:cxn ang="0">
                        <a:pos x="0" y="15"/>
                      </a:cxn>
                      <a:cxn ang="0">
                        <a:pos x="12" y="7"/>
                      </a:cxn>
                      <a:cxn ang="0">
                        <a:pos x="26" y="17"/>
                      </a:cxn>
                      <a:cxn ang="0">
                        <a:pos x="39" y="24"/>
                      </a:cxn>
                      <a:cxn ang="0">
                        <a:pos x="57" y="32"/>
                      </a:cxn>
                      <a:cxn ang="0">
                        <a:pos x="74" y="38"/>
                      </a:cxn>
                      <a:cxn ang="0">
                        <a:pos x="94" y="42"/>
                      </a:cxn>
                      <a:cxn ang="0">
                        <a:pos x="112" y="48"/>
                      </a:cxn>
                      <a:cxn ang="0">
                        <a:pos x="133" y="52"/>
                      </a:cxn>
                      <a:cxn ang="0">
                        <a:pos x="154" y="55"/>
                      </a:cxn>
                      <a:cxn ang="0">
                        <a:pos x="178" y="56"/>
                      </a:cxn>
                      <a:cxn ang="0">
                        <a:pos x="202" y="57"/>
                      </a:cxn>
                      <a:cxn ang="0">
                        <a:pos x="227" y="56"/>
                      </a:cxn>
                      <a:cxn ang="0">
                        <a:pos x="252" y="55"/>
                      </a:cxn>
                      <a:cxn ang="0">
                        <a:pos x="278" y="53"/>
                      </a:cxn>
                      <a:cxn ang="0">
                        <a:pos x="306" y="49"/>
                      </a:cxn>
                      <a:cxn ang="0">
                        <a:pos x="333" y="46"/>
                      </a:cxn>
                      <a:cxn ang="0">
                        <a:pos x="362" y="39"/>
                      </a:cxn>
                      <a:cxn ang="0">
                        <a:pos x="372" y="0"/>
                      </a:cxn>
                      <a:cxn ang="0">
                        <a:pos x="492" y="47"/>
                      </a:cxn>
                      <a:cxn ang="0">
                        <a:pos x="341" y="141"/>
                      </a:cxn>
                      <a:cxn ang="0">
                        <a:pos x="348" y="105"/>
                      </a:cxn>
                    </a:cxnLst>
                    <a:rect l="0" t="0" r="r" b="b"/>
                    <a:pathLst>
                      <a:path w="493" h="142">
                        <a:moveTo>
                          <a:pt x="348" y="105"/>
                        </a:moveTo>
                        <a:lnTo>
                          <a:pt x="318" y="107"/>
                        </a:lnTo>
                        <a:lnTo>
                          <a:pt x="287" y="109"/>
                        </a:lnTo>
                        <a:lnTo>
                          <a:pt x="261" y="109"/>
                        </a:lnTo>
                        <a:lnTo>
                          <a:pt x="232" y="107"/>
                        </a:lnTo>
                        <a:lnTo>
                          <a:pt x="205" y="105"/>
                        </a:lnTo>
                        <a:lnTo>
                          <a:pt x="180" y="102"/>
                        </a:lnTo>
                        <a:lnTo>
                          <a:pt x="156" y="97"/>
                        </a:lnTo>
                        <a:lnTo>
                          <a:pt x="133" y="91"/>
                        </a:lnTo>
                        <a:lnTo>
                          <a:pt x="111" y="85"/>
                        </a:lnTo>
                        <a:lnTo>
                          <a:pt x="89" y="78"/>
                        </a:lnTo>
                        <a:lnTo>
                          <a:pt x="70" y="69"/>
                        </a:lnTo>
                        <a:lnTo>
                          <a:pt x="53" y="59"/>
                        </a:lnTo>
                        <a:lnTo>
                          <a:pt x="38" y="51"/>
                        </a:lnTo>
                        <a:lnTo>
                          <a:pt x="23" y="38"/>
                        </a:lnTo>
                        <a:lnTo>
                          <a:pt x="11" y="28"/>
                        </a:lnTo>
                        <a:lnTo>
                          <a:pt x="0" y="15"/>
                        </a:lnTo>
                        <a:lnTo>
                          <a:pt x="12" y="7"/>
                        </a:lnTo>
                        <a:lnTo>
                          <a:pt x="26" y="17"/>
                        </a:lnTo>
                        <a:lnTo>
                          <a:pt x="39" y="24"/>
                        </a:lnTo>
                        <a:lnTo>
                          <a:pt x="57" y="32"/>
                        </a:lnTo>
                        <a:lnTo>
                          <a:pt x="74" y="38"/>
                        </a:lnTo>
                        <a:lnTo>
                          <a:pt x="94" y="42"/>
                        </a:lnTo>
                        <a:lnTo>
                          <a:pt x="112" y="48"/>
                        </a:lnTo>
                        <a:lnTo>
                          <a:pt x="133" y="52"/>
                        </a:lnTo>
                        <a:lnTo>
                          <a:pt x="154" y="55"/>
                        </a:lnTo>
                        <a:lnTo>
                          <a:pt x="178" y="56"/>
                        </a:lnTo>
                        <a:lnTo>
                          <a:pt x="202" y="57"/>
                        </a:lnTo>
                        <a:lnTo>
                          <a:pt x="227" y="56"/>
                        </a:lnTo>
                        <a:lnTo>
                          <a:pt x="252" y="55"/>
                        </a:lnTo>
                        <a:lnTo>
                          <a:pt x="278" y="53"/>
                        </a:lnTo>
                        <a:lnTo>
                          <a:pt x="306" y="49"/>
                        </a:lnTo>
                        <a:lnTo>
                          <a:pt x="333" y="46"/>
                        </a:lnTo>
                        <a:lnTo>
                          <a:pt x="362" y="39"/>
                        </a:lnTo>
                        <a:lnTo>
                          <a:pt x="372" y="0"/>
                        </a:lnTo>
                        <a:lnTo>
                          <a:pt x="492" y="47"/>
                        </a:lnTo>
                        <a:lnTo>
                          <a:pt x="341" y="141"/>
                        </a:lnTo>
                        <a:lnTo>
                          <a:pt x="348" y="105"/>
                        </a:lnTo>
                      </a:path>
                    </a:pathLst>
                  </a:custGeom>
                  <a:gradFill rotWithShape="0">
                    <a:gsLst>
                      <a:gs pos="0">
                        <a:srgbClr val="FF0000">
                          <a:gamma/>
                          <a:tint val="89804"/>
                          <a:invGamma/>
                        </a:srgbClr>
                      </a:gs>
                      <a:gs pos="100000">
                        <a:srgbClr val="FF0000"/>
                      </a:gs>
                    </a:gsLst>
                    <a:lin ang="0" scaled="1"/>
                  </a:gradFill>
                  <a:ln w="9525" cap="rnd">
                    <a:noFill/>
                    <a:round/>
                    <a:headEnd type="none" w="sm" len="sm"/>
                    <a:tailEnd type="none" w="sm" len="sm"/>
                  </a:ln>
                  <a:effectLst/>
                </p:spPr>
                <p:txBody>
                  <a:bodyPr/>
                  <a:lstStyle/>
                  <a:p>
                    <a:endParaRPr lang="nl-BE"/>
                  </a:p>
                </p:txBody>
              </p:sp>
            </p:grpSp>
          </p:grpSp>
        </p:grpSp>
        <p:grpSp>
          <p:nvGrpSpPr>
            <p:cNvPr id="12" name="Group 47"/>
            <p:cNvGrpSpPr>
              <a:grpSpLocks/>
            </p:cNvGrpSpPr>
            <p:nvPr/>
          </p:nvGrpSpPr>
          <p:grpSpPr bwMode="auto">
            <a:xfrm>
              <a:off x="761" y="2244"/>
              <a:ext cx="1575" cy="564"/>
              <a:chOff x="761" y="2244"/>
              <a:chExt cx="1575" cy="564"/>
            </a:xfrm>
          </p:grpSpPr>
          <p:sp>
            <p:nvSpPr>
              <p:cNvPr id="510000" name="Rectangle 48"/>
              <p:cNvSpPr>
                <a:spLocks noChangeArrowheads="1"/>
              </p:cNvSpPr>
              <p:nvPr/>
            </p:nvSpPr>
            <p:spPr bwMode="auto">
              <a:xfrm>
                <a:off x="761" y="2244"/>
                <a:ext cx="1575" cy="564"/>
              </a:xfrm>
              <a:prstGeom prst="rect">
                <a:avLst/>
              </a:prstGeom>
              <a:gradFill rotWithShape="0">
                <a:gsLst>
                  <a:gs pos="0">
                    <a:srgbClr val="000066"/>
                  </a:gs>
                  <a:gs pos="100000">
                    <a:srgbClr val="000066">
                      <a:gamma/>
                      <a:shade val="49804"/>
                      <a:invGamma/>
                    </a:srgbClr>
                  </a:gs>
                </a:gsLst>
                <a:lin ang="2700000" scaled="1"/>
              </a:gradFill>
              <a:ln w="12700">
                <a:solidFill>
                  <a:schemeClr val="tx1"/>
                </a:solidFill>
                <a:miter lim="800000"/>
                <a:headEnd/>
                <a:tailEnd/>
              </a:ln>
              <a:effectLst/>
            </p:spPr>
            <p:txBody>
              <a:bodyPr wrap="none" anchor="ctr"/>
              <a:lstStyle/>
              <a:p>
                <a:endParaRPr lang="nl-BE"/>
              </a:p>
            </p:txBody>
          </p:sp>
          <p:sp>
            <p:nvSpPr>
              <p:cNvPr id="510001" name="Rectangle 49"/>
              <p:cNvSpPr>
                <a:spLocks noChangeArrowheads="1"/>
              </p:cNvSpPr>
              <p:nvPr/>
            </p:nvSpPr>
            <p:spPr bwMode="auto">
              <a:xfrm>
                <a:off x="1347" y="2278"/>
                <a:ext cx="309" cy="145"/>
              </a:xfrm>
              <a:prstGeom prst="rect">
                <a:avLst/>
              </a:prstGeom>
              <a:noFill/>
              <a:ln w="9525">
                <a:noFill/>
                <a:miter lim="800000"/>
                <a:headEnd/>
                <a:tailEnd/>
              </a:ln>
              <a:effectLst/>
            </p:spPr>
            <p:txBody>
              <a:bodyPr wrap="none" lIns="92075" tIns="46038" rIns="92075" bIns="46038">
                <a:spAutoFit/>
              </a:bodyPr>
              <a:lstStyle/>
              <a:p>
                <a:pPr eaLnBrk="0" hangingPunct="0"/>
                <a:r>
                  <a:rPr lang="en-US" sz="2700" b="1" dirty="0"/>
                  <a:t>OLAP</a:t>
                </a:r>
              </a:p>
            </p:txBody>
          </p:sp>
          <p:pic>
            <p:nvPicPr>
              <p:cNvPr id="510002" name="Picture 50"/>
              <p:cNvPicPr>
                <a:picLocks noChangeArrowheads="1"/>
              </p:cNvPicPr>
              <p:nvPr/>
            </p:nvPicPr>
            <p:blipFill>
              <a:blip r:embed="rId7"/>
              <a:srcRect/>
              <a:stretch>
                <a:fillRect/>
              </a:stretch>
            </p:blipFill>
            <p:spPr bwMode="auto">
              <a:xfrm>
                <a:off x="1364" y="2419"/>
                <a:ext cx="345" cy="342"/>
              </a:xfrm>
              <a:prstGeom prst="rect">
                <a:avLst/>
              </a:prstGeom>
              <a:noFill/>
              <a:ln w="9525">
                <a:noFill/>
                <a:miter lim="800000"/>
                <a:headEnd/>
                <a:tailEnd/>
              </a:ln>
              <a:effectLst/>
            </p:spPr>
          </p:pic>
        </p:grpSp>
        <p:grpSp>
          <p:nvGrpSpPr>
            <p:cNvPr id="13" name="Group 51"/>
            <p:cNvGrpSpPr>
              <a:grpSpLocks/>
            </p:cNvGrpSpPr>
            <p:nvPr/>
          </p:nvGrpSpPr>
          <p:grpSpPr bwMode="auto">
            <a:xfrm>
              <a:off x="761" y="2812"/>
              <a:ext cx="1575" cy="564"/>
              <a:chOff x="761" y="2812"/>
              <a:chExt cx="1575" cy="564"/>
            </a:xfrm>
          </p:grpSpPr>
          <p:sp>
            <p:nvSpPr>
              <p:cNvPr id="510004" name="Rectangle 52"/>
              <p:cNvSpPr>
                <a:spLocks noChangeArrowheads="1"/>
              </p:cNvSpPr>
              <p:nvPr/>
            </p:nvSpPr>
            <p:spPr bwMode="auto">
              <a:xfrm>
                <a:off x="761" y="2812"/>
                <a:ext cx="1575" cy="564"/>
              </a:xfrm>
              <a:prstGeom prst="rect">
                <a:avLst/>
              </a:prstGeom>
              <a:gradFill rotWithShape="0">
                <a:gsLst>
                  <a:gs pos="0">
                    <a:srgbClr val="000066"/>
                  </a:gs>
                  <a:gs pos="100000">
                    <a:srgbClr val="000066">
                      <a:gamma/>
                      <a:shade val="49804"/>
                      <a:invGamma/>
                    </a:srgbClr>
                  </a:gs>
                </a:gsLst>
                <a:lin ang="2700000" scaled="1"/>
              </a:gradFill>
              <a:ln w="12700">
                <a:solidFill>
                  <a:schemeClr val="tx1"/>
                </a:solidFill>
                <a:miter lim="800000"/>
                <a:headEnd/>
                <a:tailEnd/>
              </a:ln>
              <a:effectLst/>
            </p:spPr>
            <p:txBody>
              <a:bodyPr wrap="none" anchor="ctr"/>
              <a:lstStyle/>
              <a:p>
                <a:endParaRPr lang="nl-BE"/>
              </a:p>
            </p:txBody>
          </p:sp>
          <p:sp>
            <p:nvSpPr>
              <p:cNvPr id="510005" name="Rectangle 53"/>
              <p:cNvSpPr>
                <a:spLocks noChangeArrowheads="1"/>
              </p:cNvSpPr>
              <p:nvPr/>
            </p:nvSpPr>
            <p:spPr bwMode="auto">
              <a:xfrm>
                <a:off x="1183" y="2865"/>
                <a:ext cx="579" cy="145"/>
              </a:xfrm>
              <a:prstGeom prst="rect">
                <a:avLst/>
              </a:prstGeom>
              <a:noFill/>
              <a:ln w="9525">
                <a:noFill/>
                <a:miter lim="800000"/>
                <a:headEnd/>
                <a:tailEnd/>
              </a:ln>
              <a:effectLst/>
            </p:spPr>
            <p:txBody>
              <a:bodyPr wrap="none" lIns="92075" tIns="46038" rIns="92075" bIns="46038">
                <a:spAutoFit/>
              </a:bodyPr>
              <a:lstStyle/>
              <a:p>
                <a:pPr eaLnBrk="0" hangingPunct="0"/>
                <a:r>
                  <a:rPr lang="en-US" sz="2700" b="1" dirty="0"/>
                  <a:t>Data Mining</a:t>
                </a:r>
              </a:p>
            </p:txBody>
          </p:sp>
          <p:grpSp>
            <p:nvGrpSpPr>
              <p:cNvPr id="14" name="Group 54"/>
              <p:cNvGrpSpPr>
                <a:grpSpLocks/>
              </p:cNvGrpSpPr>
              <p:nvPr/>
            </p:nvGrpSpPr>
            <p:grpSpPr bwMode="auto">
              <a:xfrm>
                <a:off x="1282" y="3003"/>
                <a:ext cx="474" cy="320"/>
                <a:chOff x="1282" y="3003"/>
                <a:chExt cx="474" cy="320"/>
              </a:xfrm>
            </p:grpSpPr>
            <p:grpSp>
              <p:nvGrpSpPr>
                <p:cNvPr id="15" name="Group 55"/>
                <p:cNvGrpSpPr>
                  <a:grpSpLocks/>
                </p:cNvGrpSpPr>
                <p:nvPr/>
              </p:nvGrpSpPr>
              <p:grpSpPr bwMode="auto">
                <a:xfrm>
                  <a:off x="1327" y="3066"/>
                  <a:ext cx="429" cy="257"/>
                  <a:chOff x="1327" y="3066"/>
                  <a:chExt cx="429" cy="257"/>
                </a:xfrm>
              </p:grpSpPr>
              <p:sp>
                <p:nvSpPr>
                  <p:cNvPr id="510008" name="Line 56"/>
                  <p:cNvSpPr>
                    <a:spLocks noChangeShapeType="1"/>
                  </p:cNvSpPr>
                  <p:nvPr/>
                </p:nvSpPr>
                <p:spPr bwMode="auto">
                  <a:xfrm>
                    <a:off x="1327" y="3130"/>
                    <a:ext cx="424" cy="0"/>
                  </a:xfrm>
                  <a:prstGeom prst="line">
                    <a:avLst/>
                  </a:prstGeom>
                  <a:noFill/>
                  <a:ln w="12700">
                    <a:solidFill>
                      <a:schemeClr val="tx1"/>
                    </a:solidFill>
                    <a:round/>
                    <a:headEnd type="none" w="sm" len="sm"/>
                    <a:tailEnd type="none" w="sm" len="sm"/>
                  </a:ln>
                  <a:effectLst/>
                </p:spPr>
                <p:txBody>
                  <a:bodyPr/>
                  <a:lstStyle/>
                  <a:p>
                    <a:endParaRPr lang="nl-BE"/>
                  </a:p>
                </p:txBody>
              </p:sp>
              <p:sp>
                <p:nvSpPr>
                  <p:cNvPr id="510009" name="Line 57"/>
                  <p:cNvSpPr>
                    <a:spLocks noChangeShapeType="1"/>
                  </p:cNvSpPr>
                  <p:nvPr/>
                </p:nvSpPr>
                <p:spPr bwMode="auto">
                  <a:xfrm flipV="1">
                    <a:off x="1329" y="3066"/>
                    <a:ext cx="58" cy="64"/>
                  </a:xfrm>
                  <a:prstGeom prst="line">
                    <a:avLst/>
                  </a:prstGeom>
                  <a:noFill/>
                  <a:ln w="12700">
                    <a:solidFill>
                      <a:schemeClr val="tx1"/>
                    </a:solidFill>
                    <a:round/>
                    <a:headEnd type="none" w="sm" len="sm"/>
                    <a:tailEnd type="none" w="sm" len="sm"/>
                  </a:ln>
                  <a:effectLst/>
                </p:spPr>
                <p:txBody>
                  <a:bodyPr/>
                  <a:lstStyle/>
                  <a:p>
                    <a:endParaRPr lang="nl-BE"/>
                  </a:p>
                </p:txBody>
              </p:sp>
              <p:sp>
                <p:nvSpPr>
                  <p:cNvPr id="510010" name="Line 58"/>
                  <p:cNvSpPr>
                    <a:spLocks noChangeShapeType="1"/>
                  </p:cNvSpPr>
                  <p:nvPr/>
                </p:nvSpPr>
                <p:spPr bwMode="auto">
                  <a:xfrm flipH="1" flipV="1">
                    <a:off x="1332" y="3131"/>
                    <a:ext cx="213" cy="191"/>
                  </a:xfrm>
                  <a:prstGeom prst="line">
                    <a:avLst/>
                  </a:prstGeom>
                  <a:noFill/>
                  <a:ln w="12700">
                    <a:solidFill>
                      <a:schemeClr val="tx1"/>
                    </a:solidFill>
                    <a:round/>
                    <a:headEnd type="none" w="sm" len="sm"/>
                    <a:tailEnd type="none" w="sm" len="sm"/>
                  </a:ln>
                  <a:effectLst/>
                </p:spPr>
                <p:txBody>
                  <a:bodyPr/>
                  <a:lstStyle/>
                  <a:p>
                    <a:endParaRPr lang="nl-BE"/>
                  </a:p>
                </p:txBody>
              </p:sp>
              <p:sp>
                <p:nvSpPr>
                  <p:cNvPr id="510011" name="Line 59"/>
                  <p:cNvSpPr>
                    <a:spLocks noChangeShapeType="1"/>
                  </p:cNvSpPr>
                  <p:nvPr/>
                </p:nvSpPr>
                <p:spPr bwMode="auto">
                  <a:xfrm flipH="1" flipV="1">
                    <a:off x="1693" y="3067"/>
                    <a:ext cx="58" cy="64"/>
                  </a:xfrm>
                  <a:prstGeom prst="line">
                    <a:avLst/>
                  </a:prstGeom>
                  <a:noFill/>
                  <a:ln w="12700">
                    <a:solidFill>
                      <a:schemeClr val="tx1"/>
                    </a:solidFill>
                    <a:round/>
                    <a:headEnd type="none" w="sm" len="sm"/>
                    <a:tailEnd type="none" w="sm" len="sm"/>
                  </a:ln>
                  <a:effectLst/>
                </p:spPr>
                <p:txBody>
                  <a:bodyPr/>
                  <a:lstStyle/>
                  <a:p>
                    <a:endParaRPr lang="nl-BE"/>
                  </a:p>
                </p:txBody>
              </p:sp>
              <p:sp>
                <p:nvSpPr>
                  <p:cNvPr id="510012" name="Line 60"/>
                  <p:cNvSpPr>
                    <a:spLocks noChangeShapeType="1"/>
                  </p:cNvSpPr>
                  <p:nvPr/>
                </p:nvSpPr>
                <p:spPr bwMode="auto">
                  <a:xfrm>
                    <a:off x="1391" y="3067"/>
                    <a:ext cx="304" cy="0"/>
                  </a:xfrm>
                  <a:prstGeom prst="line">
                    <a:avLst/>
                  </a:prstGeom>
                  <a:noFill/>
                  <a:ln w="12700">
                    <a:solidFill>
                      <a:schemeClr val="tx1"/>
                    </a:solidFill>
                    <a:round/>
                    <a:headEnd type="none" w="sm" len="sm"/>
                    <a:tailEnd type="none" w="sm" len="sm"/>
                  </a:ln>
                  <a:effectLst/>
                </p:spPr>
                <p:txBody>
                  <a:bodyPr/>
                  <a:lstStyle/>
                  <a:p>
                    <a:endParaRPr lang="nl-BE"/>
                  </a:p>
                </p:txBody>
              </p:sp>
              <p:sp>
                <p:nvSpPr>
                  <p:cNvPr id="510013" name="Line 61"/>
                  <p:cNvSpPr>
                    <a:spLocks noChangeShapeType="1"/>
                  </p:cNvSpPr>
                  <p:nvPr/>
                </p:nvSpPr>
                <p:spPr bwMode="auto">
                  <a:xfrm flipV="1">
                    <a:off x="1543" y="3131"/>
                    <a:ext cx="213" cy="191"/>
                  </a:xfrm>
                  <a:prstGeom prst="line">
                    <a:avLst/>
                  </a:prstGeom>
                  <a:noFill/>
                  <a:ln w="12700">
                    <a:solidFill>
                      <a:schemeClr val="tx1"/>
                    </a:solidFill>
                    <a:round/>
                    <a:headEnd type="none" w="sm" len="sm"/>
                    <a:tailEnd type="none" w="sm" len="sm"/>
                  </a:ln>
                  <a:effectLst/>
                </p:spPr>
                <p:txBody>
                  <a:bodyPr/>
                  <a:lstStyle/>
                  <a:p>
                    <a:endParaRPr lang="nl-BE"/>
                  </a:p>
                </p:txBody>
              </p:sp>
              <p:sp>
                <p:nvSpPr>
                  <p:cNvPr id="510014" name="Line 62"/>
                  <p:cNvSpPr>
                    <a:spLocks noChangeShapeType="1"/>
                  </p:cNvSpPr>
                  <p:nvPr/>
                </p:nvSpPr>
                <p:spPr bwMode="auto">
                  <a:xfrm>
                    <a:off x="1356" y="3100"/>
                    <a:ext cx="367" cy="0"/>
                  </a:xfrm>
                  <a:prstGeom prst="line">
                    <a:avLst/>
                  </a:prstGeom>
                  <a:noFill/>
                  <a:ln w="12700">
                    <a:solidFill>
                      <a:schemeClr val="tx1"/>
                    </a:solidFill>
                    <a:round/>
                    <a:headEnd type="none" w="sm" len="sm"/>
                    <a:tailEnd type="none" w="sm" len="sm"/>
                  </a:ln>
                  <a:effectLst/>
                </p:spPr>
                <p:txBody>
                  <a:bodyPr/>
                  <a:lstStyle/>
                  <a:p>
                    <a:endParaRPr lang="nl-BE"/>
                  </a:p>
                </p:txBody>
              </p:sp>
              <p:sp>
                <p:nvSpPr>
                  <p:cNvPr id="510015" name="Line 63"/>
                  <p:cNvSpPr>
                    <a:spLocks noChangeShapeType="1"/>
                  </p:cNvSpPr>
                  <p:nvPr/>
                </p:nvSpPr>
                <p:spPr bwMode="auto">
                  <a:xfrm>
                    <a:off x="1542" y="3131"/>
                    <a:ext cx="0" cy="192"/>
                  </a:xfrm>
                  <a:prstGeom prst="line">
                    <a:avLst/>
                  </a:prstGeom>
                  <a:noFill/>
                  <a:ln w="12700">
                    <a:solidFill>
                      <a:schemeClr val="tx1"/>
                    </a:solidFill>
                    <a:round/>
                    <a:headEnd type="none" w="sm" len="sm"/>
                    <a:tailEnd type="none" w="sm" len="sm"/>
                  </a:ln>
                  <a:effectLst/>
                </p:spPr>
                <p:txBody>
                  <a:bodyPr/>
                  <a:lstStyle/>
                  <a:p>
                    <a:endParaRPr lang="nl-BE"/>
                  </a:p>
                </p:txBody>
              </p:sp>
              <p:sp>
                <p:nvSpPr>
                  <p:cNvPr id="510016" name="Line 64"/>
                  <p:cNvSpPr>
                    <a:spLocks noChangeShapeType="1"/>
                  </p:cNvSpPr>
                  <p:nvPr/>
                </p:nvSpPr>
                <p:spPr bwMode="auto">
                  <a:xfrm>
                    <a:off x="1424" y="3131"/>
                    <a:ext cx="119" cy="192"/>
                  </a:xfrm>
                  <a:prstGeom prst="line">
                    <a:avLst/>
                  </a:prstGeom>
                  <a:noFill/>
                  <a:ln w="12700">
                    <a:solidFill>
                      <a:schemeClr val="tx1"/>
                    </a:solidFill>
                    <a:round/>
                    <a:headEnd type="none" w="sm" len="sm"/>
                    <a:tailEnd type="none" w="sm" len="sm"/>
                  </a:ln>
                  <a:effectLst/>
                </p:spPr>
                <p:txBody>
                  <a:bodyPr/>
                  <a:lstStyle/>
                  <a:p>
                    <a:endParaRPr lang="nl-BE"/>
                  </a:p>
                </p:txBody>
              </p:sp>
              <p:sp>
                <p:nvSpPr>
                  <p:cNvPr id="510017" name="Line 65"/>
                  <p:cNvSpPr>
                    <a:spLocks noChangeShapeType="1"/>
                  </p:cNvSpPr>
                  <p:nvPr/>
                </p:nvSpPr>
                <p:spPr bwMode="auto">
                  <a:xfrm flipH="1">
                    <a:off x="1540" y="3131"/>
                    <a:ext cx="119" cy="192"/>
                  </a:xfrm>
                  <a:prstGeom prst="line">
                    <a:avLst/>
                  </a:prstGeom>
                  <a:noFill/>
                  <a:ln w="12700">
                    <a:solidFill>
                      <a:schemeClr val="tx1"/>
                    </a:solidFill>
                    <a:round/>
                    <a:headEnd type="none" w="sm" len="sm"/>
                    <a:tailEnd type="none" w="sm" len="sm"/>
                  </a:ln>
                  <a:effectLst/>
                </p:spPr>
                <p:txBody>
                  <a:bodyPr/>
                  <a:lstStyle/>
                  <a:p>
                    <a:endParaRPr lang="nl-BE"/>
                  </a:p>
                </p:txBody>
              </p:sp>
              <p:sp>
                <p:nvSpPr>
                  <p:cNvPr id="510018" name="Line 66"/>
                  <p:cNvSpPr>
                    <a:spLocks noChangeShapeType="1"/>
                  </p:cNvSpPr>
                  <p:nvPr/>
                </p:nvSpPr>
                <p:spPr bwMode="auto">
                  <a:xfrm>
                    <a:off x="1395" y="3068"/>
                    <a:ext cx="142" cy="59"/>
                  </a:xfrm>
                  <a:prstGeom prst="line">
                    <a:avLst/>
                  </a:prstGeom>
                  <a:noFill/>
                  <a:ln w="12700">
                    <a:solidFill>
                      <a:schemeClr val="tx1"/>
                    </a:solidFill>
                    <a:round/>
                    <a:headEnd type="none" w="sm" len="sm"/>
                    <a:tailEnd type="none" w="sm" len="sm"/>
                  </a:ln>
                  <a:effectLst/>
                </p:spPr>
                <p:txBody>
                  <a:bodyPr/>
                  <a:lstStyle/>
                  <a:p>
                    <a:endParaRPr lang="nl-BE"/>
                  </a:p>
                </p:txBody>
              </p:sp>
              <p:sp>
                <p:nvSpPr>
                  <p:cNvPr id="510019" name="Line 67"/>
                  <p:cNvSpPr>
                    <a:spLocks noChangeShapeType="1"/>
                  </p:cNvSpPr>
                  <p:nvPr/>
                </p:nvSpPr>
                <p:spPr bwMode="auto">
                  <a:xfrm flipH="1">
                    <a:off x="1543" y="3070"/>
                    <a:ext cx="145" cy="58"/>
                  </a:xfrm>
                  <a:prstGeom prst="line">
                    <a:avLst/>
                  </a:prstGeom>
                  <a:noFill/>
                  <a:ln w="12700">
                    <a:solidFill>
                      <a:schemeClr val="tx1"/>
                    </a:solidFill>
                    <a:round/>
                    <a:headEnd type="none" w="sm" len="sm"/>
                    <a:tailEnd type="none" w="sm" len="sm"/>
                  </a:ln>
                  <a:effectLst/>
                </p:spPr>
                <p:txBody>
                  <a:bodyPr/>
                  <a:lstStyle/>
                  <a:p>
                    <a:endParaRPr lang="nl-BE"/>
                  </a:p>
                </p:txBody>
              </p:sp>
              <p:sp>
                <p:nvSpPr>
                  <p:cNvPr id="510020" name="Line 68"/>
                  <p:cNvSpPr>
                    <a:spLocks noChangeShapeType="1"/>
                  </p:cNvSpPr>
                  <p:nvPr/>
                </p:nvSpPr>
                <p:spPr bwMode="auto">
                  <a:xfrm flipV="1">
                    <a:off x="1430" y="3067"/>
                    <a:ext cx="110" cy="63"/>
                  </a:xfrm>
                  <a:prstGeom prst="line">
                    <a:avLst/>
                  </a:prstGeom>
                  <a:noFill/>
                  <a:ln w="12700">
                    <a:solidFill>
                      <a:schemeClr val="tx1"/>
                    </a:solidFill>
                    <a:round/>
                    <a:headEnd type="none" w="sm" len="sm"/>
                    <a:tailEnd type="none" w="sm" len="sm"/>
                  </a:ln>
                  <a:effectLst/>
                </p:spPr>
                <p:txBody>
                  <a:bodyPr/>
                  <a:lstStyle/>
                  <a:p>
                    <a:endParaRPr lang="nl-BE"/>
                  </a:p>
                </p:txBody>
              </p:sp>
              <p:sp>
                <p:nvSpPr>
                  <p:cNvPr id="510021" name="Line 69"/>
                  <p:cNvSpPr>
                    <a:spLocks noChangeShapeType="1"/>
                  </p:cNvSpPr>
                  <p:nvPr/>
                </p:nvSpPr>
                <p:spPr bwMode="auto">
                  <a:xfrm flipH="1" flipV="1">
                    <a:off x="1540" y="3067"/>
                    <a:ext cx="113" cy="63"/>
                  </a:xfrm>
                  <a:prstGeom prst="line">
                    <a:avLst/>
                  </a:prstGeom>
                  <a:noFill/>
                  <a:ln w="12700">
                    <a:solidFill>
                      <a:schemeClr val="tx1"/>
                    </a:solidFill>
                    <a:round/>
                    <a:headEnd type="none" w="sm" len="sm"/>
                    <a:tailEnd type="none" w="sm" len="sm"/>
                  </a:ln>
                  <a:effectLst/>
                </p:spPr>
                <p:txBody>
                  <a:bodyPr/>
                  <a:lstStyle/>
                  <a:p>
                    <a:endParaRPr lang="nl-BE"/>
                  </a:p>
                </p:txBody>
              </p:sp>
              <p:sp>
                <p:nvSpPr>
                  <p:cNvPr id="510022" name="Line 70"/>
                  <p:cNvSpPr>
                    <a:spLocks noChangeShapeType="1"/>
                  </p:cNvSpPr>
                  <p:nvPr/>
                </p:nvSpPr>
                <p:spPr bwMode="auto">
                  <a:xfrm>
                    <a:off x="1358" y="3099"/>
                    <a:ext cx="66" cy="29"/>
                  </a:xfrm>
                  <a:prstGeom prst="line">
                    <a:avLst/>
                  </a:prstGeom>
                  <a:noFill/>
                  <a:ln w="12700">
                    <a:solidFill>
                      <a:schemeClr val="tx1"/>
                    </a:solidFill>
                    <a:round/>
                    <a:headEnd type="none" w="sm" len="sm"/>
                    <a:tailEnd type="none" w="sm" len="sm"/>
                  </a:ln>
                  <a:effectLst/>
                </p:spPr>
                <p:txBody>
                  <a:bodyPr/>
                  <a:lstStyle/>
                  <a:p>
                    <a:endParaRPr lang="nl-BE"/>
                  </a:p>
                </p:txBody>
              </p:sp>
              <p:sp>
                <p:nvSpPr>
                  <p:cNvPr id="510023" name="Line 71"/>
                  <p:cNvSpPr>
                    <a:spLocks noChangeShapeType="1"/>
                  </p:cNvSpPr>
                  <p:nvPr/>
                </p:nvSpPr>
                <p:spPr bwMode="auto">
                  <a:xfrm flipH="1">
                    <a:off x="1654" y="3102"/>
                    <a:ext cx="67" cy="29"/>
                  </a:xfrm>
                  <a:prstGeom prst="line">
                    <a:avLst/>
                  </a:prstGeom>
                  <a:noFill/>
                  <a:ln w="12700">
                    <a:solidFill>
                      <a:schemeClr val="tx1"/>
                    </a:solidFill>
                    <a:round/>
                    <a:headEnd type="none" w="sm" len="sm"/>
                    <a:tailEnd type="none" w="sm" len="sm"/>
                  </a:ln>
                  <a:effectLst/>
                </p:spPr>
                <p:txBody>
                  <a:bodyPr/>
                  <a:lstStyle/>
                  <a:p>
                    <a:endParaRPr lang="nl-BE"/>
                  </a:p>
                </p:txBody>
              </p:sp>
              <p:sp>
                <p:nvSpPr>
                  <p:cNvPr id="510024" name="Line 72"/>
                  <p:cNvSpPr>
                    <a:spLocks noChangeShapeType="1"/>
                  </p:cNvSpPr>
                  <p:nvPr/>
                </p:nvSpPr>
                <p:spPr bwMode="auto">
                  <a:xfrm flipH="1">
                    <a:off x="1427" y="3137"/>
                    <a:ext cx="5" cy="77"/>
                  </a:xfrm>
                  <a:prstGeom prst="line">
                    <a:avLst/>
                  </a:prstGeom>
                  <a:noFill/>
                  <a:ln w="12700">
                    <a:solidFill>
                      <a:schemeClr val="tx1"/>
                    </a:solidFill>
                    <a:round/>
                    <a:headEnd type="none" w="sm" len="sm"/>
                    <a:tailEnd type="none" w="sm" len="sm"/>
                  </a:ln>
                  <a:effectLst/>
                </p:spPr>
                <p:txBody>
                  <a:bodyPr/>
                  <a:lstStyle/>
                  <a:p>
                    <a:endParaRPr lang="nl-BE"/>
                  </a:p>
                </p:txBody>
              </p:sp>
              <p:sp>
                <p:nvSpPr>
                  <p:cNvPr id="510025" name="Line 73"/>
                  <p:cNvSpPr>
                    <a:spLocks noChangeShapeType="1"/>
                  </p:cNvSpPr>
                  <p:nvPr/>
                </p:nvSpPr>
                <p:spPr bwMode="auto">
                  <a:xfrm>
                    <a:off x="1660" y="3138"/>
                    <a:ext cx="0" cy="81"/>
                  </a:xfrm>
                  <a:prstGeom prst="line">
                    <a:avLst/>
                  </a:prstGeom>
                  <a:noFill/>
                  <a:ln w="12700">
                    <a:solidFill>
                      <a:schemeClr val="tx1"/>
                    </a:solidFill>
                    <a:round/>
                    <a:headEnd type="none" w="sm" len="sm"/>
                    <a:tailEnd type="none" w="sm" len="sm"/>
                  </a:ln>
                  <a:effectLst/>
                </p:spPr>
                <p:txBody>
                  <a:bodyPr/>
                  <a:lstStyle/>
                  <a:p>
                    <a:endParaRPr lang="nl-BE"/>
                  </a:p>
                </p:txBody>
              </p:sp>
              <p:sp>
                <p:nvSpPr>
                  <p:cNvPr id="510026" name="Line 74"/>
                  <p:cNvSpPr>
                    <a:spLocks noChangeShapeType="1"/>
                  </p:cNvSpPr>
                  <p:nvPr/>
                </p:nvSpPr>
                <p:spPr bwMode="auto">
                  <a:xfrm>
                    <a:off x="1430" y="3131"/>
                    <a:ext cx="79" cy="88"/>
                  </a:xfrm>
                  <a:prstGeom prst="line">
                    <a:avLst/>
                  </a:prstGeom>
                  <a:noFill/>
                  <a:ln w="12700">
                    <a:solidFill>
                      <a:schemeClr val="tx1"/>
                    </a:solidFill>
                    <a:round/>
                    <a:headEnd type="none" w="sm" len="sm"/>
                    <a:tailEnd type="none" w="sm" len="sm"/>
                  </a:ln>
                  <a:effectLst/>
                </p:spPr>
                <p:txBody>
                  <a:bodyPr/>
                  <a:lstStyle/>
                  <a:p>
                    <a:endParaRPr lang="nl-BE"/>
                  </a:p>
                </p:txBody>
              </p:sp>
              <p:sp>
                <p:nvSpPr>
                  <p:cNvPr id="510027" name="Line 75"/>
                  <p:cNvSpPr>
                    <a:spLocks noChangeShapeType="1"/>
                  </p:cNvSpPr>
                  <p:nvPr/>
                </p:nvSpPr>
                <p:spPr bwMode="auto">
                  <a:xfrm flipH="1">
                    <a:off x="1509" y="3131"/>
                    <a:ext cx="31" cy="88"/>
                  </a:xfrm>
                  <a:prstGeom prst="line">
                    <a:avLst/>
                  </a:prstGeom>
                  <a:noFill/>
                  <a:ln w="12700">
                    <a:solidFill>
                      <a:schemeClr val="tx1"/>
                    </a:solidFill>
                    <a:round/>
                    <a:headEnd type="none" w="sm" len="sm"/>
                    <a:tailEnd type="none" w="sm" len="sm"/>
                  </a:ln>
                  <a:effectLst/>
                </p:spPr>
                <p:txBody>
                  <a:bodyPr/>
                  <a:lstStyle/>
                  <a:p>
                    <a:endParaRPr lang="nl-BE"/>
                  </a:p>
                </p:txBody>
              </p:sp>
              <p:grpSp>
                <p:nvGrpSpPr>
                  <p:cNvPr id="16" name="Group 76"/>
                  <p:cNvGrpSpPr>
                    <a:grpSpLocks/>
                  </p:cNvGrpSpPr>
                  <p:nvPr/>
                </p:nvGrpSpPr>
                <p:grpSpPr bwMode="auto">
                  <a:xfrm>
                    <a:off x="1540" y="3135"/>
                    <a:ext cx="113" cy="88"/>
                    <a:chOff x="1540" y="3135"/>
                    <a:chExt cx="113" cy="88"/>
                  </a:xfrm>
                </p:grpSpPr>
                <p:sp>
                  <p:nvSpPr>
                    <p:cNvPr id="510029" name="Line 77"/>
                    <p:cNvSpPr>
                      <a:spLocks noChangeShapeType="1"/>
                    </p:cNvSpPr>
                    <p:nvPr/>
                  </p:nvSpPr>
                  <p:spPr bwMode="auto">
                    <a:xfrm flipH="1">
                      <a:off x="1572" y="3135"/>
                      <a:ext cx="81" cy="88"/>
                    </a:xfrm>
                    <a:prstGeom prst="line">
                      <a:avLst/>
                    </a:prstGeom>
                    <a:noFill/>
                    <a:ln w="12700">
                      <a:solidFill>
                        <a:schemeClr val="tx1"/>
                      </a:solidFill>
                      <a:round/>
                      <a:headEnd type="none" w="sm" len="sm"/>
                      <a:tailEnd type="none" w="sm" len="sm"/>
                    </a:ln>
                    <a:effectLst/>
                  </p:spPr>
                  <p:txBody>
                    <a:bodyPr/>
                    <a:lstStyle/>
                    <a:p>
                      <a:endParaRPr lang="nl-BE"/>
                    </a:p>
                  </p:txBody>
                </p:sp>
                <p:sp>
                  <p:nvSpPr>
                    <p:cNvPr id="510030" name="Line 78"/>
                    <p:cNvSpPr>
                      <a:spLocks noChangeShapeType="1"/>
                    </p:cNvSpPr>
                    <p:nvPr/>
                  </p:nvSpPr>
                  <p:spPr bwMode="auto">
                    <a:xfrm>
                      <a:off x="1540" y="3135"/>
                      <a:ext cx="32" cy="88"/>
                    </a:xfrm>
                    <a:prstGeom prst="line">
                      <a:avLst/>
                    </a:prstGeom>
                    <a:noFill/>
                    <a:ln w="12700">
                      <a:solidFill>
                        <a:schemeClr val="tx1"/>
                      </a:solidFill>
                      <a:round/>
                      <a:headEnd type="none" w="sm" len="sm"/>
                      <a:tailEnd type="none" w="sm" len="sm"/>
                    </a:ln>
                    <a:effectLst/>
                  </p:spPr>
                  <p:txBody>
                    <a:bodyPr/>
                    <a:lstStyle/>
                    <a:p>
                      <a:endParaRPr lang="nl-BE"/>
                    </a:p>
                  </p:txBody>
                </p:sp>
              </p:grpSp>
            </p:grpSp>
            <p:sp>
              <p:nvSpPr>
                <p:cNvPr id="510031" name="Line 79"/>
                <p:cNvSpPr>
                  <a:spLocks noChangeShapeType="1"/>
                </p:cNvSpPr>
                <p:nvPr/>
              </p:nvSpPr>
              <p:spPr bwMode="auto">
                <a:xfrm flipH="1">
                  <a:off x="1282" y="3080"/>
                  <a:ext cx="69" cy="0"/>
                </a:xfrm>
                <a:prstGeom prst="line">
                  <a:avLst/>
                </a:prstGeom>
                <a:noFill/>
                <a:ln w="12700">
                  <a:solidFill>
                    <a:schemeClr val="tx1"/>
                  </a:solidFill>
                  <a:round/>
                  <a:headEnd type="none" w="sm" len="sm"/>
                  <a:tailEnd type="none" w="sm" len="sm"/>
                </a:ln>
                <a:effectLst/>
              </p:spPr>
              <p:txBody>
                <a:bodyPr/>
                <a:lstStyle/>
                <a:p>
                  <a:endParaRPr lang="nl-BE"/>
                </a:p>
              </p:txBody>
            </p:sp>
            <p:sp>
              <p:nvSpPr>
                <p:cNvPr id="510032" name="Line 80"/>
                <p:cNvSpPr>
                  <a:spLocks noChangeShapeType="1"/>
                </p:cNvSpPr>
                <p:nvPr/>
              </p:nvSpPr>
              <p:spPr bwMode="auto">
                <a:xfrm flipV="1">
                  <a:off x="1424" y="3013"/>
                  <a:ext cx="47" cy="37"/>
                </a:xfrm>
                <a:prstGeom prst="line">
                  <a:avLst/>
                </a:prstGeom>
                <a:noFill/>
                <a:ln w="12700">
                  <a:solidFill>
                    <a:schemeClr val="tx1"/>
                  </a:solidFill>
                  <a:round/>
                  <a:headEnd type="none" w="sm" len="sm"/>
                  <a:tailEnd type="none" w="sm" len="sm"/>
                </a:ln>
                <a:effectLst/>
              </p:spPr>
              <p:txBody>
                <a:bodyPr/>
                <a:lstStyle/>
                <a:p>
                  <a:endParaRPr lang="nl-BE"/>
                </a:p>
              </p:txBody>
            </p:sp>
            <p:sp>
              <p:nvSpPr>
                <p:cNvPr id="510033" name="Line 81"/>
                <p:cNvSpPr>
                  <a:spLocks noChangeShapeType="1"/>
                </p:cNvSpPr>
                <p:nvPr/>
              </p:nvSpPr>
              <p:spPr bwMode="auto">
                <a:xfrm flipH="1" flipV="1">
                  <a:off x="1382" y="3003"/>
                  <a:ext cx="10" cy="42"/>
                </a:xfrm>
                <a:prstGeom prst="line">
                  <a:avLst/>
                </a:prstGeom>
                <a:noFill/>
                <a:ln w="12700">
                  <a:solidFill>
                    <a:schemeClr val="tx1"/>
                  </a:solidFill>
                  <a:round/>
                  <a:headEnd type="none" w="sm" len="sm"/>
                  <a:tailEnd type="none" w="sm" len="sm"/>
                </a:ln>
                <a:effectLst/>
              </p:spPr>
              <p:txBody>
                <a:bodyPr/>
                <a:lstStyle/>
                <a:p>
                  <a:endParaRPr lang="nl-BE"/>
                </a:p>
              </p:txBody>
            </p:sp>
            <p:sp>
              <p:nvSpPr>
                <p:cNvPr id="510034" name="Line 82"/>
                <p:cNvSpPr>
                  <a:spLocks noChangeShapeType="1"/>
                </p:cNvSpPr>
                <p:nvPr/>
              </p:nvSpPr>
              <p:spPr bwMode="auto">
                <a:xfrm flipH="1" flipV="1">
                  <a:off x="1312" y="3031"/>
                  <a:ext cx="52" cy="32"/>
                </a:xfrm>
                <a:prstGeom prst="line">
                  <a:avLst/>
                </a:prstGeom>
                <a:noFill/>
                <a:ln w="12700">
                  <a:solidFill>
                    <a:schemeClr val="tx1"/>
                  </a:solidFill>
                  <a:round/>
                  <a:headEnd type="none" w="sm" len="sm"/>
                  <a:tailEnd type="none" w="sm" len="sm"/>
                </a:ln>
                <a:effectLst/>
              </p:spPr>
              <p:txBody>
                <a:bodyPr/>
                <a:lstStyle/>
                <a:p>
                  <a:endParaRPr lang="nl-BE"/>
                </a:p>
              </p:txBody>
            </p:sp>
          </p:grpSp>
        </p:grpSp>
      </p:grpSp>
      <p:sp>
        <p:nvSpPr>
          <p:cNvPr id="510035" name="Rectangle 83"/>
          <p:cNvSpPr>
            <a:spLocks noChangeArrowheads="1"/>
          </p:cNvSpPr>
          <p:nvPr/>
        </p:nvSpPr>
        <p:spPr bwMode="auto">
          <a:xfrm>
            <a:off x="4150503" y="12032483"/>
            <a:ext cx="3259518" cy="950749"/>
          </a:xfrm>
          <a:prstGeom prst="rect">
            <a:avLst/>
          </a:prstGeom>
          <a:noFill/>
          <a:ln w="9525">
            <a:noFill/>
            <a:miter lim="800000"/>
            <a:headEnd/>
            <a:tailEnd/>
          </a:ln>
          <a:effectLst/>
        </p:spPr>
        <p:txBody>
          <a:bodyPr lIns="210032" tIns="105017" rIns="210032" bIns="105017">
            <a:spAutoFit/>
          </a:bodyPr>
          <a:lstStyle/>
          <a:p>
            <a:pPr>
              <a:spcBef>
                <a:spcPct val="50000"/>
              </a:spcBef>
            </a:pPr>
            <a:r>
              <a:rPr lang="en-US" sz="4800" b="1" dirty="0">
                <a:effectLst>
                  <a:outerShdw blurRad="38100" dist="38100" dir="2700000" algn="tl">
                    <a:srgbClr val="000000"/>
                  </a:outerShdw>
                </a:effectLst>
              </a:rPr>
              <a:t>Oracle9</a:t>
            </a:r>
            <a:r>
              <a:rPr lang="en-US" sz="4800" b="1" i="1" dirty="0">
                <a:effectLst>
                  <a:outerShdw blurRad="38100" dist="38100" dir="2700000" algn="tl">
                    <a:srgbClr val="000000"/>
                  </a:outerShdw>
                </a:effectLst>
                <a:latin typeface="Times New Roman" pitchFamily="18" charset="0"/>
              </a:rPr>
              <a:t>i</a:t>
            </a:r>
          </a:p>
        </p:txBody>
      </p:sp>
      <p:grpSp>
        <p:nvGrpSpPr>
          <p:cNvPr id="17" name="Group 84"/>
          <p:cNvGrpSpPr>
            <a:grpSpLocks/>
          </p:cNvGrpSpPr>
          <p:nvPr/>
        </p:nvGrpSpPr>
        <p:grpSpPr bwMode="auto">
          <a:xfrm>
            <a:off x="8972956" y="3741340"/>
            <a:ext cx="12380969" cy="7895661"/>
            <a:chOff x="2417" y="1069"/>
            <a:chExt cx="3335" cy="2256"/>
          </a:xfrm>
        </p:grpSpPr>
        <p:sp>
          <p:nvSpPr>
            <p:cNvPr id="510037" name="AutoShape 85"/>
            <p:cNvSpPr>
              <a:spLocks noChangeArrowheads="1"/>
            </p:cNvSpPr>
            <p:nvPr/>
          </p:nvSpPr>
          <p:spPr bwMode="auto">
            <a:xfrm rot="16200000">
              <a:off x="1519" y="1967"/>
              <a:ext cx="2256" cy="460"/>
            </a:xfrm>
            <a:prstGeom prst="triangle">
              <a:avLst>
                <a:gd name="adj" fmla="val 85995"/>
              </a:avLst>
            </a:prstGeom>
            <a:gradFill rotWithShape="0">
              <a:gsLst>
                <a:gs pos="0">
                  <a:srgbClr val="0033CC"/>
                </a:gs>
                <a:gs pos="100000">
                  <a:srgbClr val="0033CC">
                    <a:gamma/>
                    <a:shade val="69804"/>
                    <a:invGamma/>
                  </a:srgbClr>
                </a:gs>
              </a:gsLst>
              <a:lin ang="0" scaled="1"/>
            </a:gradFill>
            <a:ln w="12700">
              <a:solidFill>
                <a:srgbClr val="0033CC"/>
              </a:solidFill>
              <a:miter lim="800000"/>
              <a:headEnd/>
              <a:tailEnd/>
            </a:ln>
            <a:effectLst/>
          </p:spPr>
          <p:txBody>
            <a:bodyPr wrap="none" anchor="ctr"/>
            <a:lstStyle/>
            <a:p>
              <a:endParaRPr lang="nl-BE"/>
            </a:p>
          </p:txBody>
        </p:sp>
        <p:sp>
          <p:nvSpPr>
            <p:cNvPr id="510038" name="Rectangle 86"/>
            <p:cNvSpPr>
              <a:spLocks noChangeArrowheads="1"/>
            </p:cNvSpPr>
            <p:nvPr/>
          </p:nvSpPr>
          <p:spPr bwMode="auto">
            <a:xfrm>
              <a:off x="2992" y="1214"/>
              <a:ext cx="2760" cy="2082"/>
            </a:xfrm>
            <a:prstGeom prst="rect">
              <a:avLst/>
            </a:prstGeom>
            <a:noFill/>
            <a:ln w="9525">
              <a:noFill/>
              <a:miter lim="800000"/>
              <a:headEnd/>
              <a:tailEnd/>
            </a:ln>
            <a:effectLst/>
          </p:spPr>
          <p:txBody>
            <a:bodyPr lIns="92075" tIns="46038" rIns="92075" bIns="46038">
              <a:spAutoFit/>
            </a:bodyPr>
            <a:lstStyle/>
            <a:p>
              <a:pPr eaLnBrk="0" hangingPunct="0">
                <a:spcBef>
                  <a:spcPct val="10000"/>
                </a:spcBef>
              </a:pPr>
              <a:r>
                <a:rPr lang="en-US" sz="5500" b="1" dirty="0"/>
                <a:t>Foundation of the Business Intelligence Platform</a:t>
              </a:r>
            </a:p>
            <a:p>
              <a:pPr eaLnBrk="0" hangingPunct="0">
                <a:spcBef>
                  <a:spcPct val="10000"/>
                </a:spcBef>
                <a:buClr>
                  <a:srgbClr val="CC0000"/>
                </a:buClr>
                <a:buFont typeface="Times"/>
                <a:buChar char="•"/>
              </a:pPr>
              <a:r>
                <a:rPr lang="en-US" sz="5500" b="1" dirty="0"/>
                <a:t> More data</a:t>
              </a:r>
            </a:p>
            <a:p>
              <a:pPr eaLnBrk="0" hangingPunct="0">
                <a:spcBef>
                  <a:spcPct val="10000"/>
                </a:spcBef>
                <a:buClr>
                  <a:srgbClr val="CC0000"/>
                </a:buClr>
                <a:buFont typeface="Times"/>
                <a:buChar char="•"/>
              </a:pPr>
              <a:r>
                <a:rPr lang="en-US" sz="5500" b="1" dirty="0"/>
                <a:t> More users</a:t>
              </a:r>
            </a:p>
            <a:p>
              <a:pPr eaLnBrk="0" hangingPunct="0">
                <a:spcBef>
                  <a:spcPct val="10000"/>
                </a:spcBef>
                <a:buClr>
                  <a:srgbClr val="CC0000"/>
                </a:buClr>
                <a:buFont typeface="Times"/>
                <a:buChar char="•"/>
              </a:pPr>
              <a:r>
                <a:rPr lang="en-US" sz="5500" b="1" dirty="0"/>
                <a:t> Faster</a:t>
              </a:r>
            </a:p>
            <a:p>
              <a:pPr eaLnBrk="0" hangingPunct="0">
                <a:spcBef>
                  <a:spcPct val="10000"/>
                </a:spcBef>
                <a:buClr>
                  <a:srgbClr val="CC0000"/>
                </a:buClr>
                <a:buFont typeface="Times"/>
                <a:buChar char="•"/>
              </a:pPr>
              <a:r>
                <a:rPr lang="en-US" sz="5500" b="1" dirty="0"/>
                <a:t> Simple management</a:t>
              </a:r>
            </a:p>
            <a:p>
              <a:pPr eaLnBrk="0" hangingPunct="0">
                <a:spcBef>
                  <a:spcPct val="10000"/>
                </a:spcBef>
              </a:pPr>
              <a:r>
                <a:rPr lang="en-US" sz="5500" b="1" dirty="0"/>
                <a:t>Oracle9i introduces dozens of new DW features</a:t>
              </a:r>
            </a:p>
          </p:txBody>
        </p:sp>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xfrm>
            <a:off x="0" y="612475"/>
            <a:ext cx="21383625" cy="2099910"/>
          </a:xfrm>
          <a:noFill/>
          <a:ln/>
        </p:spPr>
        <p:txBody>
          <a:bodyPr/>
          <a:lstStyle/>
          <a:p>
            <a:pPr algn="ctr"/>
            <a:r>
              <a:rPr lang="en-US" sz="8200" dirty="0"/>
              <a:t>Oracle Organizational Intelligence</a:t>
            </a:r>
            <a:r>
              <a:rPr lang="en-US" dirty="0"/>
              <a:t/>
            </a:r>
            <a:br>
              <a:rPr lang="en-US" dirty="0"/>
            </a:br>
            <a:r>
              <a:rPr lang="en-US" sz="6400" b="0" i="1" dirty="0"/>
              <a:t>Summary</a:t>
            </a:r>
            <a:endParaRPr lang="en-US" sz="5500" b="0" i="1" dirty="0"/>
          </a:p>
        </p:txBody>
      </p:sp>
      <p:sp>
        <p:nvSpPr>
          <p:cNvPr id="512003" name="Rectangle 3"/>
          <p:cNvSpPr>
            <a:spLocks noGrp="1" noChangeArrowheads="1"/>
          </p:cNvSpPr>
          <p:nvPr>
            <p:ph type="body" idx="1"/>
          </p:nvPr>
        </p:nvSpPr>
        <p:spPr>
          <a:xfrm>
            <a:off x="9088041" y="3191863"/>
            <a:ext cx="12295584" cy="6803708"/>
          </a:xfrm>
          <a:noFill/>
          <a:ln/>
        </p:spPr>
        <p:txBody>
          <a:bodyPr/>
          <a:lstStyle/>
          <a:p>
            <a:pPr>
              <a:lnSpc>
                <a:spcPct val="90000"/>
              </a:lnSpc>
              <a:buFont typeface="Wingdings" pitchFamily="2" charset="2"/>
              <a:buNone/>
            </a:pPr>
            <a:endParaRPr lang="en-US" sz="4600" dirty="0"/>
          </a:p>
          <a:p>
            <a:pPr>
              <a:lnSpc>
                <a:spcPct val="90000"/>
              </a:lnSpc>
              <a:buFont typeface="Wingdings" pitchFamily="2" charset="2"/>
              <a:buNone/>
            </a:pPr>
            <a:r>
              <a:rPr lang="en-US" sz="4600" dirty="0"/>
              <a:t>Provide</a:t>
            </a:r>
            <a:r>
              <a:rPr lang="en-US" sz="4600" i="1" dirty="0"/>
              <a:t> </a:t>
            </a:r>
            <a:r>
              <a:rPr lang="en-US" sz="4600" dirty="0"/>
              <a:t>Organizational Intelligence</a:t>
            </a:r>
          </a:p>
          <a:p>
            <a:pPr>
              <a:lnSpc>
                <a:spcPct val="90000"/>
              </a:lnSpc>
              <a:buFont typeface="Wingdings" pitchFamily="2" charset="2"/>
              <a:buNone/>
            </a:pPr>
            <a:r>
              <a:rPr lang="en-US" sz="4600" dirty="0"/>
              <a:t>Technology and Applications</a:t>
            </a:r>
          </a:p>
          <a:p>
            <a:pPr>
              <a:lnSpc>
                <a:spcPct val="90000"/>
              </a:lnSpc>
              <a:buFont typeface="Wingdings" pitchFamily="2" charset="2"/>
              <a:buNone/>
            </a:pPr>
            <a:r>
              <a:rPr lang="en-US" sz="4600" dirty="0"/>
              <a:t>that are:</a:t>
            </a:r>
          </a:p>
          <a:p>
            <a:pPr lvl="1">
              <a:lnSpc>
                <a:spcPct val="90000"/>
              </a:lnSpc>
            </a:pPr>
            <a:r>
              <a:rPr lang="en-US" sz="4100" dirty="0"/>
              <a:t>Complete</a:t>
            </a:r>
          </a:p>
          <a:p>
            <a:pPr lvl="1">
              <a:lnSpc>
                <a:spcPct val="90000"/>
              </a:lnSpc>
            </a:pPr>
            <a:r>
              <a:rPr lang="en-US" sz="4100" dirty="0"/>
              <a:t>Integrated </a:t>
            </a:r>
          </a:p>
          <a:p>
            <a:pPr lvl="1">
              <a:lnSpc>
                <a:spcPct val="90000"/>
              </a:lnSpc>
            </a:pPr>
            <a:r>
              <a:rPr lang="en-US" sz="4100" dirty="0" err="1"/>
              <a:t>Scaleable</a:t>
            </a:r>
            <a:r>
              <a:rPr lang="en-US" sz="4100" dirty="0"/>
              <a:t> </a:t>
            </a:r>
          </a:p>
          <a:p>
            <a:pPr lvl="1">
              <a:lnSpc>
                <a:spcPct val="90000"/>
              </a:lnSpc>
            </a:pPr>
            <a:r>
              <a:rPr lang="en-US" sz="4100" dirty="0"/>
              <a:t>High Availability</a:t>
            </a:r>
          </a:p>
          <a:p>
            <a:pPr lvl="1">
              <a:lnSpc>
                <a:spcPct val="90000"/>
              </a:lnSpc>
            </a:pPr>
            <a:r>
              <a:rPr lang="en-US" sz="4100" dirty="0"/>
              <a:t>Secure</a:t>
            </a:r>
          </a:p>
          <a:p>
            <a:pPr lvl="1">
              <a:lnSpc>
                <a:spcPct val="90000"/>
              </a:lnSpc>
            </a:pPr>
            <a:r>
              <a:rPr lang="en-US" sz="4100" dirty="0"/>
              <a:t>Standards based</a:t>
            </a:r>
          </a:p>
        </p:txBody>
      </p:sp>
      <p:sp>
        <p:nvSpPr>
          <p:cNvPr id="512004" name="Rectangle 4"/>
          <p:cNvSpPr>
            <a:spLocks noChangeArrowheads="1"/>
          </p:cNvSpPr>
          <p:nvPr/>
        </p:nvSpPr>
        <p:spPr bwMode="auto">
          <a:xfrm>
            <a:off x="356394" y="2855877"/>
            <a:ext cx="20670838" cy="1058471"/>
          </a:xfrm>
          <a:prstGeom prst="rect">
            <a:avLst/>
          </a:prstGeom>
          <a:noFill/>
          <a:ln w="9525">
            <a:noFill/>
            <a:miter lim="800000"/>
            <a:headEnd/>
            <a:tailEnd/>
          </a:ln>
          <a:effectLst/>
        </p:spPr>
        <p:txBody>
          <a:bodyPr lIns="210032" tIns="105017" rIns="210032" bIns="105017">
            <a:spAutoFit/>
          </a:bodyPr>
          <a:lstStyle/>
          <a:p>
            <a:endParaRPr lang="fr-FR" sz="5500" dirty="0"/>
          </a:p>
        </p:txBody>
      </p:sp>
      <p:grpSp>
        <p:nvGrpSpPr>
          <p:cNvPr id="2" name="Group 5"/>
          <p:cNvGrpSpPr>
            <a:grpSpLocks/>
          </p:cNvGrpSpPr>
          <p:nvPr/>
        </p:nvGrpSpPr>
        <p:grpSpPr bwMode="auto">
          <a:xfrm>
            <a:off x="1781969" y="3695841"/>
            <a:ext cx="6834594" cy="9687584"/>
            <a:chOff x="315" y="775"/>
            <a:chExt cx="1841" cy="2768"/>
          </a:xfrm>
        </p:grpSpPr>
        <p:sp>
          <p:nvSpPr>
            <p:cNvPr id="512006" name="Rectangle 6"/>
            <p:cNvSpPr>
              <a:spLocks noChangeArrowheads="1"/>
            </p:cNvSpPr>
            <p:nvPr/>
          </p:nvSpPr>
          <p:spPr bwMode="auto">
            <a:xfrm>
              <a:off x="315" y="775"/>
              <a:ext cx="1841" cy="2768"/>
            </a:xfrm>
            <a:prstGeom prst="rect">
              <a:avLst/>
            </a:prstGeom>
            <a:gradFill rotWithShape="0">
              <a:gsLst>
                <a:gs pos="0">
                  <a:srgbClr val="FF0033"/>
                </a:gs>
                <a:gs pos="100000">
                  <a:srgbClr val="FF0033">
                    <a:gamma/>
                    <a:shade val="69804"/>
                    <a:invGamma/>
                  </a:srgbClr>
                </a:gs>
              </a:gsLst>
              <a:lin ang="2700000" scaled="1"/>
            </a:gradFill>
            <a:ln w="12700">
              <a:solidFill>
                <a:schemeClr val="hlink"/>
              </a:solidFill>
              <a:miter lim="800000"/>
              <a:headEnd/>
              <a:tailEnd/>
            </a:ln>
            <a:effectLst/>
          </p:spPr>
          <p:txBody>
            <a:bodyPr wrap="none" anchor="ctr"/>
            <a:lstStyle/>
            <a:p>
              <a:endParaRPr lang="nl-BE"/>
            </a:p>
          </p:txBody>
        </p:sp>
        <p:grpSp>
          <p:nvGrpSpPr>
            <p:cNvPr id="3" name="Group 7"/>
            <p:cNvGrpSpPr>
              <a:grpSpLocks/>
            </p:cNvGrpSpPr>
            <p:nvPr/>
          </p:nvGrpSpPr>
          <p:grpSpPr bwMode="auto">
            <a:xfrm>
              <a:off x="469" y="907"/>
              <a:ext cx="1575" cy="2258"/>
              <a:chOff x="469" y="907"/>
              <a:chExt cx="1575" cy="2258"/>
            </a:xfrm>
          </p:grpSpPr>
          <p:grpSp>
            <p:nvGrpSpPr>
              <p:cNvPr id="4" name="Group 8"/>
              <p:cNvGrpSpPr>
                <a:grpSpLocks/>
              </p:cNvGrpSpPr>
              <p:nvPr/>
            </p:nvGrpSpPr>
            <p:grpSpPr bwMode="auto">
              <a:xfrm>
                <a:off x="469" y="907"/>
                <a:ext cx="1574" cy="563"/>
                <a:chOff x="469" y="907"/>
                <a:chExt cx="1574" cy="563"/>
              </a:xfrm>
            </p:grpSpPr>
            <p:sp>
              <p:nvSpPr>
                <p:cNvPr id="512009" name="Rectangle 9"/>
                <p:cNvSpPr>
                  <a:spLocks noChangeArrowheads="1"/>
                </p:cNvSpPr>
                <p:nvPr/>
              </p:nvSpPr>
              <p:spPr bwMode="auto">
                <a:xfrm>
                  <a:off x="469" y="907"/>
                  <a:ext cx="1574" cy="563"/>
                </a:xfrm>
                <a:prstGeom prst="rect">
                  <a:avLst/>
                </a:prstGeom>
                <a:gradFill rotWithShape="0">
                  <a:gsLst>
                    <a:gs pos="0">
                      <a:srgbClr val="000066"/>
                    </a:gs>
                    <a:gs pos="100000">
                      <a:srgbClr val="000066">
                        <a:gamma/>
                        <a:shade val="49804"/>
                        <a:invGamma/>
                      </a:srgbClr>
                    </a:gs>
                  </a:gsLst>
                  <a:lin ang="2700000" scaled="1"/>
                </a:gradFill>
                <a:ln w="12700">
                  <a:solidFill>
                    <a:schemeClr val="tx1"/>
                  </a:solidFill>
                  <a:miter lim="800000"/>
                  <a:headEnd/>
                  <a:tailEnd/>
                </a:ln>
                <a:effectLst/>
              </p:spPr>
              <p:txBody>
                <a:bodyPr wrap="none" anchor="ctr"/>
                <a:lstStyle/>
                <a:p>
                  <a:endParaRPr lang="nl-BE"/>
                </a:p>
              </p:txBody>
            </p:sp>
            <p:sp>
              <p:nvSpPr>
                <p:cNvPr id="512010" name="Rectangle 10"/>
                <p:cNvSpPr>
                  <a:spLocks noChangeArrowheads="1"/>
                </p:cNvSpPr>
                <p:nvPr/>
              </p:nvSpPr>
              <p:spPr bwMode="auto">
                <a:xfrm>
                  <a:off x="769" y="925"/>
                  <a:ext cx="865" cy="145"/>
                </a:xfrm>
                <a:prstGeom prst="rect">
                  <a:avLst/>
                </a:prstGeom>
                <a:noFill/>
                <a:ln w="9525">
                  <a:noFill/>
                  <a:miter lim="800000"/>
                  <a:headEnd/>
                  <a:tailEnd/>
                </a:ln>
                <a:effectLst/>
              </p:spPr>
              <p:txBody>
                <a:bodyPr wrap="none" lIns="92075" tIns="46038" rIns="92075" bIns="46038">
                  <a:spAutoFit/>
                </a:bodyPr>
                <a:lstStyle/>
                <a:p>
                  <a:pPr eaLnBrk="0" hangingPunct="0"/>
                  <a:r>
                    <a:rPr lang="en-US" sz="2700" b="1" dirty="0"/>
                    <a:t>Data Warehousing</a:t>
                  </a:r>
                </a:p>
              </p:txBody>
            </p:sp>
            <p:grpSp>
              <p:nvGrpSpPr>
                <p:cNvPr id="5" name="Group 11"/>
                <p:cNvGrpSpPr>
                  <a:grpSpLocks/>
                </p:cNvGrpSpPr>
                <p:nvPr/>
              </p:nvGrpSpPr>
              <p:grpSpPr bwMode="auto">
                <a:xfrm>
                  <a:off x="854" y="1118"/>
                  <a:ext cx="806" cy="281"/>
                  <a:chOff x="854" y="1118"/>
                  <a:chExt cx="806" cy="281"/>
                </a:xfrm>
              </p:grpSpPr>
              <p:sp>
                <p:nvSpPr>
                  <p:cNvPr id="512012" name="Line 12"/>
                  <p:cNvSpPr>
                    <a:spLocks noChangeShapeType="1"/>
                  </p:cNvSpPr>
                  <p:nvPr/>
                </p:nvSpPr>
                <p:spPr bwMode="auto">
                  <a:xfrm>
                    <a:off x="1142" y="1151"/>
                    <a:ext cx="119" cy="0"/>
                  </a:xfrm>
                  <a:prstGeom prst="line">
                    <a:avLst/>
                  </a:prstGeom>
                  <a:noFill/>
                  <a:ln w="12700">
                    <a:solidFill>
                      <a:schemeClr val="tx1"/>
                    </a:solidFill>
                    <a:round/>
                    <a:headEnd type="none" w="sm" len="sm"/>
                    <a:tailEnd type="none" w="sm" len="sm"/>
                  </a:ln>
                  <a:effectLst/>
                </p:spPr>
                <p:txBody>
                  <a:bodyPr/>
                  <a:lstStyle/>
                  <a:p>
                    <a:endParaRPr lang="nl-BE"/>
                  </a:p>
                </p:txBody>
              </p:sp>
              <p:sp>
                <p:nvSpPr>
                  <p:cNvPr id="512013" name="Line 13"/>
                  <p:cNvSpPr>
                    <a:spLocks noChangeShapeType="1"/>
                  </p:cNvSpPr>
                  <p:nvPr/>
                </p:nvSpPr>
                <p:spPr bwMode="auto">
                  <a:xfrm>
                    <a:off x="1264" y="1335"/>
                    <a:ext cx="118" cy="0"/>
                  </a:xfrm>
                  <a:prstGeom prst="line">
                    <a:avLst/>
                  </a:prstGeom>
                  <a:noFill/>
                  <a:ln w="12700">
                    <a:solidFill>
                      <a:schemeClr val="tx1"/>
                    </a:solidFill>
                    <a:round/>
                    <a:headEnd type="none" w="sm" len="sm"/>
                    <a:tailEnd type="none" w="sm" len="sm"/>
                  </a:ln>
                  <a:effectLst/>
                </p:spPr>
                <p:txBody>
                  <a:bodyPr/>
                  <a:lstStyle/>
                  <a:p>
                    <a:endParaRPr lang="nl-BE"/>
                  </a:p>
                </p:txBody>
              </p:sp>
              <p:sp>
                <p:nvSpPr>
                  <p:cNvPr id="512014" name="Line 14"/>
                  <p:cNvSpPr>
                    <a:spLocks noChangeShapeType="1"/>
                  </p:cNvSpPr>
                  <p:nvPr/>
                </p:nvSpPr>
                <p:spPr bwMode="auto">
                  <a:xfrm>
                    <a:off x="1261" y="1158"/>
                    <a:ext cx="0" cy="181"/>
                  </a:xfrm>
                  <a:prstGeom prst="line">
                    <a:avLst/>
                  </a:prstGeom>
                  <a:noFill/>
                  <a:ln w="12700">
                    <a:solidFill>
                      <a:schemeClr val="tx1"/>
                    </a:solidFill>
                    <a:round/>
                    <a:headEnd type="none" w="sm" len="sm"/>
                    <a:tailEnd type="none" w="sm" len="sm"/>
                  </a:ln>
                  <a:effectLst/>
                </p:spPr>
                <p:txBody>
                  <a:bodyPr/>
                  <a:lstStyle/>
                  <a:p>
                    <a:endParaRPr lang="nl-BE"/>
                  </a:p>
                </p:txBody>
              </p:sp>
              <p:grpSp>
                <p:nvGrpSpPr>
                  <p:cNvPr id="6" name="Group 15"/>
                  <p:cNvGrpSpPr>
                    <a:grpSpLocks/>
                  </p:cNvGrpSpPr>
                  <p:nvPr/>
                </p:nvGrpSpPr>
                <p:grpSpPr bwMode="auto">
                  <a:xfrm>
                    <a:off x="1373" y="1166"/>
                    <a:ext cx="287" cy="233"/>
                    <a:chOff x="1373" y="1166"/>
                    <a:chExt cx="287" cy="233"/>
                  </a:xfrm>
                </p:grpSpPr>
                <p:sp>
                  <p:nvSpPr>
                    <p:cNvPr id="512016" name="Rectangle 16"/>
                    <p:cNvSpPr>
                      <a:spLocks noChangeArrowheads="1"/>
                    </p:cNvSpPr>
                    <p:nvPr/>
                  </p:nvSpPr>
                  <p:spPr bwMode="auto">
                    <a:xfrm>
                      <a:off x="1373" y="1166"/>
                      <a:ext cx="284" cy="233"/>
                    </a:xfrm>
                    <a:prstGeom prst="rect">
                      <a:avLst/>
                    </a:prstGeom>
                    <a:solidFill>
                      <a:schemeClr val="hlink"/>
                    </a:solidFill>
                    <a:ln w="12700">
                      <a:solidFill>
                        <a:schemeClr val="tx1"/>
                      </a:solidFill>
                      <a:miter lim="800000"/>
                      <a:headEnd/>
                      <a:tailEnd/>
                    </a:ln>
                    <a:effectLst/>
                  </p:spPr>
                  <p:txBody>
                    <a:bodyPr wrap="none" anchor="ctr"/>
                    <a:lstStyle/>
                    <a:p>
                      <a:endParaRPr lang="nl-BE"/>
                    </a:p>
                  </p:txBody>
                </p:sp>
                <p:sp>
                  <p:nvSpPr>
                    <p:cNvPr id="512017" name="Rectangle 17"/>
                    <p:cNvSpPr>
                      <a:spLocks noChangeArrowheads="1"/>
                    </p:cNvSpPr>
                    <p:nvPr/>
                  </p:nvSpPr>
                  <p:spPr bwMode="auto">
                    <a:xfrm>
                      <a:off x="1380" y="1174"/>
                      <a:ext cx="273" cy="54"/>
                    </a:xfrm>
                    <a:prstGeom prst="rect">
                      <a:avLst/>
                    </a:prstGeom>
                    <a:solidFill>
                      <a:schemeClr val="accent1"/>
                    </a:solidFill>
                    <a:ln w="12700">
                      <a:solidFill>
                        <a:schemeClr val="accent1"/>
                      </a:solidFill>
                      <a:miter lim="800000"/>
                      <a:headEnd/>
                      <a:tailEnd/>
                    </a:ln>
                    <a:effectLst/>
                  </p:spPr>
                  <p:txBody>
                    <a:bodyPr wrap="none" anchor="ctr"/>
                    <a:lstStyle/>
                    <a:p>
                      <a:endParaRPr lang="nl-BE"/>
                    </a:p>
                  </p:txBody>
                </p:sp>
                <p:sp>
                  <p:nvSpPr>
                    <p:cNvPr id="512018" name="Line 18"/>
                    <p:cNvSpPr>
                      <a:spLocks noChangeShapeType="1"/>
                    </p:cNvSpPr>
                    <p:nvPr/>
                  </p:nvSpPr>
                  <p:spPr bwMode="auto">
                    <a:xfrm>
                      <a:off x="1376" y="1235"/>
                      <a:ext cx="281" cy="0"/>
                    </a:xfrm>
                    <a:prstGeom prst="line">
                      <a:avLst/>
                    </a:prstGeom>
                    <a:noFill/>
                    <a:ln w="12700">
                      <a:solidFill>
                        <a:schemeClr val="tx1"/>
                      </a:solidFill>
                      <a:round/>
                      <a:headEnd type="none" w="sm" len="sm"/>
                      <a:tailEnd type="none" w="sm" len="sm"/>
                    </a:ln>
                    <a:effectLst/>
                  </p:spPr>
                  <p:txBody>
                    <a:bodyPr/>
                    <a:lstStyle/>
                    <a:p>
                      <a:endParaRPr lang="nl-BE"/>
                    </a:p>
                  </p:txBody>
                </p:sp>
                <p:sp>
                  <p:nvSpPr>
                    <p:cNvPr id="512019" name="Line 19"/>
                    <p:cNvSpPr>
                      <a:spLocks noChangeShapeType="1"/>
                    </p:cNvSpPr>
                    <p:nvPr/>
                  </p:nvSpPr>
                  <p:spPr bwMode="auto">
                    <a:xfrm flipV="1">
                      <a:off x="1432" y="1171"/>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12020" name="Line 20"/>
                    <p:cNvSpPr>
                      <a:spLocks noChangeShapeType="1"/>
                    </p:cNvSpPr>
                    <p:nvPr/>
                  </p:nvSpPr>
                  <p:spPr bwMode="auto">
                    <a:xfrm flipV="1">
                      <a:off x="1489" y="1168"/>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12021" name="Line 21"/>
                    <p:cNvSpPr>
                      <a:spLocks noChangeShapeType="1"/>
                    </p:cNvSpPr>
                    <p:nvPr/>
                  </p:nvSpPr>
                  <p:spPr bwMode="auto">
                    <a:xfrm flipV="1">
                      <a:off x="1544" y="1168"/>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12022" name="Line 22"/>
                    <p:cNvSpPr>
                      <a:spLocks noChangeShapeType="1"/>
                    </p:cNvSpPr>
                    <p:nvPr/>
                  </p:nvSpPr>
                  <p:spPr bwMode="auto">
                    <a:xfrm flipV="1">
                      <a:off x="1602" y="1168"/>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12023" name="Line 23"/>
                    <p:cNvSpPr>
                      <a:spLocks noChangeShapeType="1"/>
                    </p:cNvSpPr>
                    <p:nvPr/>
                  </p:nvSpPr>
                  <p:spPr bwMode="auto">
                    <a:xfrm>
                      <a:off x="1375" y="1293"/>
                      <a:ext cx="281" cy="0"/>
                    </a:xfrm>
                    <a:prstGeom prst="line">
                      <a:avLst/>
                    </a:prstGeom>
                    <a:noFill/>
                    <a:ln w="12700">
                      <a:solidFill>
                        <a:schemeClr val="tx1"/>
                      </a:solidFill>
                      <a:round/>
                      <a:headEnd type="none" w="sm" len="sm"/>
                      <a:tailEnd type="none" w="sm" len="sm"/>
                    </a:ln>
                    <a:effectLst/>
                  </p:spPr>
                  <p:txBody>
                    <a:bodyPr/>
                    <a:lstStyle/>
                    <a:p>
                      <a:endParaRPr lang="nl-BE"/>
                    </a:p>
                  </p:txBody>
                </p:sp>
                <p:sp>
                  <p:nvSpPr>
                    <p:cNvPr id="512024" name="Line 24"/>
                    <p:cNvSpPr>
                      <a:spLocks noChangeShapeType="1"/>
                    </p:cNvSpPr>
                    <p:nvPr/>
                  </p:nvSpPr>
                  <p:spPr bwMode="auto">
                    <a:xfrm>
                      <a:off x="1379" y="1348"/>
                      <a:ext cx="281" cy="0"/>
                    </a:xfrm>
                    <a:prstGeom prst="line">
                      <a:avLst/>
                    </a:prstGeom>
                    <a:noFill/>
                    <a:ln w="12700">
                      <a:solidFill>
                        <a:schemeClr val="tx1"/>
                      </a:solidFill>
                      <a:round/>
                      <a:headEnd type="none" w="sm" len="sm"/>
                      <a:tailEnd type="none" w="sm" len="sm"/>
                    </a:ln>
                    <a:effectLst/>
                  </p:spPr>
                  <p:txBody>
                    <a:bodyPr/>
                    <a:lstStyle/>
                    <a:p>
                      <a:endParaRPr lang="nl-BE"/>
                    </a:p>
                  </p:txBody>
                </p:sp>
              </p:grpSp>
              <p:grpSp>
                <p:nvGrpSpPr>
                  <p:cNvPr id="7" name="Group 25"/>
                  <p:cNvGrpSpPr>
                    <a:grpSpLocks/>
                  </p:cNvGrpSpPr>
                  <p:nvPr/>
                </p:nvGrpSpPr>
                <p:grpSpPr bwMode="auto">
                  <a:xfrm>
                    <a:off x="854" y="1118"/>
                    <a:ext cx="287" cy="233"/>
                    <a:chOff x="854" y="1118"/>
                    <a:chExt cx="287" cy="233"/>
                  </a:xfrm>
                </p:grpSpPr>
                <p:sp>
                  <p:nvSpPr>
                    <p:cNvPr id="512026" name="Rectangle 26"/>
                    <p:cNvSpPr>
                      <a:spLocks noChangeArrowheads="1"/>
                    </p:cNvSpPr>
                    <p:nvPr/>
                  </p:nvSpPr>
                  <p:spPr bwMode="auto">
                    <a:xfrm>
                      <a:off x="854" y="1118"/>
                      <a:ext cx="284" cy="233"/>
                    </a:xfrm>
                    <a:prstGeom prst="rect">
                      <a:avLst/>
                    </a:prstGeom>
                    <a:solidFill>
                      <a:schemeClr val="hlink"/>
                    </a:solidFill>
                    <a:ln w="12700">
                      <a:solidFill>
                        <a:schemeClr val="tx1"/>
                      </a:solidFill>
                      <a:miter lim="800000"/>
                      <a:headEnd/>
                      <a:tailEnd/>
                    </a:ln>
                    <a:effectLst/>
                  </p:spPr>
                  <p:txBody>
                    <a:bodyPr wrap="none" anchor="ctr"/>
                    <a:lstStyle/>
                    <a:p>
                      <a:endParaRPr lang="nl-BE"/>
                    </a:p>
                  </p:txBody>
                </p:sp>
                <p:sp>
                  <p:nvSpPr>
                    <p:cNvPr id="512027" name="Rectangle 27"/>
                    <p:cNvSpPr>
                      <a:spLocks noChangeArrowheads="1"/>
                    </p:cNvSpPr>
                    <p:nvPr/>
                  </p:nvSpPr>
                  <p:spPr bwMode="auto">
                    <a:xfrm>
                      <a:off x="861" y="1126"/>
                      <a:ext cx="273" cy="54"/>
                    </a:xfrm>
                    <a:prstGeom prst="rect">
                      <a:avLst/>
                    </a:prstGeom>
                    <a:solidFill>
                      <a:schemeClr val="accent1"/>
                    </a:solidFill>
                    <a:ln w="12700">
                      <a:solidFill>
                        <a:schemeClr val="accent1"/>
                      </a:solidFill>
                      <a:miter lim="800000"/>
                      <a:headEnd/>
                      <a:tailEnd/>
                    </a:ln>
                    <a:effectLst/>
                  </p:spPr>
                  <p:txBody>
                    <a:bodyPr wrap="none" anchor="ctr"/>
                    <a:lstStyle/>
                    <a:p>
                      <a:endParaRPr lang="nl-BE"/>
                    </a:p>
                  </p:txBody>
                </p:sp>
                <p:sp>
                  <p:nvSpPr>
                    <p:cNvPr id="512028" name="Line 28"/>
                    <p:cNvSpPr>
                      <a:spLocks noChangeShapeType="1"/>
                    </p:cNvSpPr>
                    <p:nvPr/>
                  </p:nvSpPr>
                  <p:spPr bwMode="auto">
                    <a:xfrm>
                      <a:off x="857" y="1187"/>
                      <a:ext cx="281" cy="0"/>
                    </a:xfrm>
                    <a:prstGeom prst="line">
                      <a:avLst/>
                    </a:prstGeom>
                    <a:noFill/>
                    <a:ln w="12700">
                      <a:solidFill>
                        <a:schemeClr val="tx1"/>
                      </a:solidFill>
                      <a:round/>
                      <a:headEnd type="none" w="sm" len="sm"/>
                      <a:tailEnd type="none" w="sm" len="sm"/>
                    </a:ln>
                    <a:effectLst/>
                  </p:spPr>
                  <p:txBody>
                    <a:bodyPr/>
                    <a:lstStyle/>
                    <a:p>
                      <a:endParaRPr lang="nl-BE"/>
                    </a:p>
                  </p:txBody>
                </p:sp>
                <p:sp>
                  <p:nvSpPr>
                    <p:cNvPr id="512029" name="Line 29"/>
                    <p:cNvSpPr>
                      <a:spLocks noChangeShapeType="1"/>
                    </p:cNvSpPr>
                    <p:nvPr/>
                  </p:nvSpPr>
                  <p:spPr bwMode="auto">
                    <a:xfrm flipV="1">
                      <a:off x="913" y="1123"/>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12030" name="Line 30"/>
                    <p:cNvSpPr>
                      <a:spLocks noChangeShapeType="1"/>
                    </p:cNvSpPr>
                    <p:nvPr/>
                  </p:nvSpPr>
                  <p:spPr bwMode="auto">
                    <a:xfrm flipV="1">
                      <a:off x="969" y="1120"/>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12031" name="Line 31"/>
                    <p:cNvSpPr>
                      <a:spLocks noChangeShapeType="1"/>
                    </p:cNvSpPr>
                    <p:nvPr/>
                  </p:nvSpPr>
                  <p:spPr bwMode="auto">
                    <a:xfrm flipV="1">
                      <a:off x="1024" y="1120"/>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12032" name="Line 32"/>
                    <p:cNvSpPr>
                      <a:spLocks noChangeShapeType="1"/>
                    </p:cNvSpPr>
                    <p:nvPr/>
                  </p:nvSpPr>
                  <p:spPr bwMode="auto">
                    <a:xfrm flipV="1">
                      <a:off x="1082" y="1120"/>
                      <a:ext cx="0" cy="227"/>
                    </a:xfrm>
                    <a:prstGeom prst="line">
                      <a:avLst/>
                    </a:prstGeom>
                    <a:noFill/>
                    <a:ln w="12700">
                      <a:solidFill>
                        <a:schemeClr val="tx1"/>
                      </a:solidFill>
                      <a:round/>
                      <a:headEnd type="none" w="sm" len="sm"/>
                      <a:tailEnd type="none" w="sm" len="sm"/>
                    </a:ln>
                    <a:effectLst/>
                  </p:spPr>
                  <p:txBody>
                    <a:bodyPr/>
                    <a:lstStyle/>
                    <a:p>
                      <a:endParaRPr lang="nl-BE"/>
                    </a:p>
                  </p:txBody>
                </p:sp>
                <p:sp>
                  <p:nvSpPr>
                    <p:cNvPr id="512033" name="Line 33"/>
                    <p:cNvSpPr>
                      <a:spLocks noChangeShapeType="1"/>
                    </p:cNvSpPr>
                    <p:nvPr/>
                  </p:nvSpPr>
                  <p:spPr bwMode="auto">
                    <a:xfrm>
                      <a:off x="856" y="1245"/>
                      <a:ext cx="281" cy="0"/>
                    </a:xfrm>
                    <a:prstGeom prst="line">
                      <a:avLst/>
                    </a:prstGeom>
                    <a:noFill/>
                    <a:ln w="12700">
                      <a:solidFill>
                        <a:schemeClr val="tx1"/>
                      </a:solidFill>
                      <a:round/>
                      <a:headEnd type="none" w="sm" len="sm"/>
                      <a:tailEnd type="none" w="sm" len="sm"/>
                    </a:ln>
                    <a:effectLst/>
                  </p:spPr>
                  <p:txBody>
                    <a:bodyPr/>
                    <a:lstStyle/>
                    <a:p>
                      <a:endParaRPr lang="nl-BE"/>
                    </a:p>
                  </p:txBody>
                </p:sp>
                <p:sp>
                  <p:nvSpPr>
                    <p:cNvPr id="512034" name="Line 34"/>
                    <p:cNvSpPr>
                      <a:spLocks noChangeShapeType="1"/>
                    </p:cNvSpPr>
                    <p:nvPr/>
                  </p:nvSpPr>
                  <p:spPr bwMode="auto">
                    <a:xfrm>
                      <a:off x="860" y="1300"/>
                      <a:ext cx="281" cy="0"/>
                    </a:xfrm>
                    <a:prstGeom prst="line">
                      <a:avLst/>
                    </a:prstGeom>
                    <a:noFill/>
                    <a:ln w="12700">
                      <a:solidFill>
                        <a:schemeClr val="tx1"/>
                      </a:solidFill>
                      <a:round/>
                      <a:headEnd type="none" w="sm" len="sm"/>
                      <a:tailEnd type="none" w="sm" len="sm"/>
                    </a:ln>
                    <a:effectLst/>
                  </p:spPr>
                  <p:txBody>
                    <a:bodyPr/>
                    <a:lstStyle/>
                    <a:p>
                      <a:endParaRPr lang="nl-BE"/>
                    </a:p>
                  </p:txBody>
                </p:sp>
              </p:grpSp>
            </p:grpSp>
          </p:grpSp>
          <p:grpSp>
            <p:nvGrpSpPr>
              <p:cNvPr id="8" name="Group 35"/>
              <p:cNvGrpSpPr>
                <a:grpSpLocks/>
              </p:cNvGrpSpPr>
              <p:nvPr/>
            </p:nvGrpSpPr>
            <p:grpSpPr bwMode="auto">
              <a:xfrm>
                <a:off x="469" y="1469"/>
                <a:ext cx="1575" cy="564"/>
                <a:chOff x="469" y="1469"/>
                <a:chExt cx="1575" cy="564"/>
              </a:xfrm>
            </p:grpSpPr>
            <p:sp>
              <p:nvSpPr>
                <p:cNvPr id="512036" name="Rectangle 36"/>
                <p:cNvSpPr>
                  <a:spLocks noChangeArrowheads="1"/>
                </p:cNvSpPr>
                <p:nvPr/>
              </p:nvSpPr>
              <p:spPr bwMode="auto">
                <a:xfrm>
                  <a:off x="469" y="1469"/>
                  <a:ext cx="1575" cy="564"/>
                </a:xfrm>
                <a:prstGeom prst="rect">
                  <a:avLst/>
                </a:prstGeom>
                <a:gradFill rotWithShape="0">
                  <a:gsLst>
                    <a:gs pos="0">
                      <a:srgbClr val="000066"/>
                    </a:gs>
                    <a:gs pos="100000">
                      <a:srgbClr val="000066">
                        <a:gamma/>
                        <a:shade val="49804"/>
                        <a:invGamma/>
                      </a:srgbClr>
                    </a:gs>
                  </a:gsLst>
                  <a:lin ang="2700000" scaled="1"/>
                </a:gradFill>
                <a:ln w="12700">
                  <a:solidFill>
                    <a:schemeClr val="tx1"/>
                  </a:solidFill>
                  <a:miter lim="800000"/>
                  <a:headEnd/>
                  <a:tailEnd/>
                </a:ln>
                <a:effectLst/>
              </p:spPr>
              <p:txBody>
                <a:bodyPr wrap="none" anchor="ctr"/>
                <a:lstStyle/>
                <a:p>
                  <a:endParaRPr lang="nl-BE"/>
                </a:p>
              </p:txBody>
            </p:sp>
            <p:sp>
              <p:nvSpPr>
                <p:cNvPr id="512037" name="Rectangle 37"/>
                <p:cNvSpPr>
                  <a:spLocks noChangeArrowheads="1"/>
                </p:cNvSpPr>
                <p:nvPr/>
              </p:nvSpPr>
              <p:spPr bwMode="auto">
                <a:xfrm>
                  <a:off x="1113" y="1527"/>
                  <a:ext cx="226" cy="145"/>
                </a:xfrm>
                <a:prstGeom prst="rect">
                  <a:avLst/>
                </a:prstGeom>
                <a:noFill/>
                <a:ln w="9525">
                  <a:noFill/>
                  <a:miter lim="800000"/>
                  <a:headEnd/>
                  <a:tailEnd/>
                </a:ln>
                <a:effectLst/>
              </p:spPr>
              <p:txBody>
                <a:bodyPr wrap="none" lIns="92075" tIns="46038" rIns="92075" bIns="46038">
                  <a:spAutoFit/>
                </a:bodyPr>
                <a:lstStyle/>
                <a:p>
                  <a:pPr eaLnBrk="0" hangingPunct="0"/>
                  <a:r>
                    <a:rPr lang="en-US" sz="2700" b="1" dirty="0"/>
                    <a:t>ETL</a:t>
                  </a:r>
                </a:p>
              </p:txBody>
            </p:sp>
            <p:grpSp>
              <p:nvGrpSpPr>
                <p:cNvPr id="9" name="Group 38"/>
                <p:cNvGrpSpPr>
                  <a:grpSpLocks/>
                </p:cNvGrpSpPr>
                <p:nvPr/>
              </p:nvGrpSpPr>
              <p:grpSpPr bwMode="auto">
                <a:xfrm>
                  <a:off x="833" y="1679"/>
                  <a:ext cx="861" cy="249"/>
                  <a:chOff x="833" y="1679"/>
                  <a:chExt cx="861" cy="249"/>
                </a:xfrm>
              </p:grpSpPr>
              <p:grpSp>
                <p:nvGrpSpPr>
                  <p:cNvPr id="10" name="Group 39"/>
                  <p:cNvGrpSpPr>
                    <a:grpSpLocks/>
                  </p:cNvGrpSpPr>
                  <p:nvPr/>
                </p:nvGrpSpPr>
                <p:grpSpPr bwMode="auto">
                  <a:xfrm>
                    <a:off x="833" y="1679"/>
                    <a:ext cx="178" cy="248"/>
                    <a:chOff x="833" y="1679"/>
                    <a:chExt cx="178" cy="248"/>
                  </a:xfrm>
                </p:grpSpPr>
                <p:pic>
                  <p:nvPicPr>
                    <p:cNvPr id="512040" name="Picture 40"/>
                    <p:cNvPicPr>
                      <a:picLocks noChangeArrowheads="1"/>
                    </p:cNvPicPr>
                    <p:nvPr/>
                  </p:nvPicPr>
                  <p:blipFill>
                    <a:blip r:embed="rId3"/>
                    <a:srcRect/>
                    <a:stretch>
                      <a:fillRect/>
                    </a:stretch>
                  </p:blipFill>
                  <p:spPr bwMode="auto">
                    <a:xfrm>
                      <a:off x="833" y="1679"/>
                      <a:ext cx="178" cy="248"/>
                    </a:xfrm>
                    <a:prstGeom prst="rect">
                      <a:avLst/>
                    </a:prstGeom>
                    <a:noFill/>
                    <a:ln w="9525">
                      <a:noFill/>
                      <a:miter lim="800000"/>
                      <a:headEnd/>
                      <a:tailEnd/>
                    </a:ln>
                    <a:effectLst/>
                  </p:spPr>
                </p:pic>
                <p:pic>
                  <p:nvPicPr>
                    <p:cNvPr id="512041" name="Picture 41"/>
                    <p:cNvPicPr>
                      <a:picLocks noChangeArrowheads="1"/>
                    </p:cNvPicPr>
                    <p:nvPr/>
                  </p:nvPicPr>
                  <p:blipFill>
                    <a:blip r:embed="rId4"/>
                    <a:srcRect/>
                    <a:stretch>
                      <a:fillRect/>
                    </a:stretch>
                  </p:blipFill>
                  <p:spPr bwMode="auto">
                    <a:xfrm>
                      <a:off x="833" y="1679"/>
                      <a:ext cx="178" cy="248"/>
                    </a:xfrm>
                    <a:prstGeom prst="rect">
                      <a:avLst/>
                    </a:prstGeom>
                    <a:noFill/>
                    <a:ln w="9525">
                      <a:noFill/>
                      <a:miter lim="800000"/>
                      <a:headEnd/>
                      <a:tailEnd/>
                    </a:ln>
                    <a:effectLst/>
                  </p:spPr>
                </p:pic>
              </p:grpSp>
              <p:grpSp>
                <p:nvGrpSpPr>
                  <p:cNvPr id="11" name="Group 42"/>
                  <p:cNvGrpSpPr>
                    <a:grpSpLocks/>
                  </p:cNvGrpSpPr>
                  <p:nvPr/>
                </p:nvGrpSpPr>
                <p:grpSpPr bwMode="auto">
                  <a:xfrm>
                    <a:off x="1516" y="1679"/>
                    <a:ext cx="178" cy="248"/>
                    <a:chOff x="1516" y="1679"/>
                    <a:chExt cx="178" cy="248"/>
                  </a:xfrm>
                </p:grpSpPr>
                <p:pic>
                  <p:nvPicPr>
                    <p:cNvPr id="512043" name="Picture 43"/>
                    <p:cNvPicPr>
                      <a:picLocks noChangeArrowheads="1"/>
                    </p:cNvPicPr>
                    <p:nvPr/>
                  </p:nvPicPr>
                  <p:blipFill>
                    <a:blip r:embed="rId5"/>
                    <a:srcRect/>
                    <a:stretch>
                      <a:fillRect/>
                    </a:stretch>
                  </p:blipFill>
                  <p:spPr bwMode="auto">
                    <a:xfrm>
                      <a:off x="1516" y="1679"/>
                      <a:ext cx="178" cy="248"/>
                    </a:xfrm>
                    <a:prstGeom prst="rect">
                      <a:avLst/>
                    </a:prstGeom>
                    <a:noFill/>
                    <a:ln w="9525">
                      <a:noFill/>
                      <a:miter lim="800000"/>
                      <a:headEnd/>
                      <a:tailEnd/>
                    </a:ln>
                    <a:effectLst/>
                  </p:spPr>
                </p:pic>
                <p:pic>
                  <p:nvPicPr>
                    <p:cNvPr id="512044" name="Picture 44"/>
                    <p:cNvPicPr>
                      <a:picLocks noChangeArrowheads="1"/>
                    </p:cNvPicPr>
                    <p:nvPr/>
                  </p:nvPicPr>
                  <p:blipFill>
                    <a:blip r:embed="rId6"/>
                    <a:srcRect/>
                    <a:stretch>
                      <a:fillRect/>
                    </a:stretch>
                  </p:blipFill>
                  <p:spPr bwMode="auto">
                    <a:xfrm>
                      <a:off x="1516" y="1679"/>
                      <a:ext cx="178" cy="248"/>
                    </a:xfrm>
                    <a:prstGeom prst="rect">
                      <a:avLst/>
                    </a:prstGeom>
                    <a:noFill/>
                    <a:ln w="9525">
                      <a:noFill/>
                      <a:miter lim="800000"/>
                      <a:headEnd/>
                      <a:tailEnd/>
                    </a:ln>
                    <a:effectLst/>
                  </p:spPr>
                </p:pic>
              </p:grpSp>
              <p:grpSp>
                <p:nvGrpSpPr>
                  <p:cNvPr id="12" name="Group 45"/>
                  <p:cNvGrpSpPr>
                    <a:grpSpLocks/>
                  </p:cNvGrpSpPr>
                  <p:nvPr/>
                </p:nvGrpSpPr>
                <p:grpSpPr bwMode="auto">
                  <a:xfrm>
                    <a:off x="1020" y="1772"/>
                    <a:ext cx="497" cy="156"/>
                    <a:chOff x="1020" y="1772"/>
                    <a:chExt cx="497" cy="156"/>
                  </a:xfrm>
                </p:grpSpPr>
                <p:sp>
                  <p:nvSpPr>
                    <p:cNvPr id="512046" name="Freeform 46"/>
                    <p:cNvSpPr>
                      <a:spLocks/>
                    </p:cNvSpPr>
                    <p:nvPr/>
                  </p:nvSpPr>
                  <p:spPr bwMode="auto">
                    <a:xfrm>
                      <a:off x="1020" y="1788"/>
                      <a:ext cx="21" cy="19"/>
                    </a:xfrm>
                    <a:custGeom>
                      <a:avLst/>
                      <a:gdLst/>
                      <a:ahLst/>
                      <a:cxnLst>
                        <a:cxn ang="0">
                          <a:pos x="2" y="0"/>
                        </a:cxn>
                        <a:cxn ang="0">
                          <a:pos x="0" y="9"/>
                        </a:cxn>
                        <a:cxn ang="0">
                          <a:pos x="4" y="18"/>
                        </a:cxn>
                        <a:cxn ang="0">
                          <a:pos x="20" y="10"/>
                        </a:cxn>
                        <a:cxn ang="0">
                          <a:pos x="2" y="0"/>
                        </a:cxn>
                      </a:cxnLst>
                      <a:rect l="0" t="0" r="r" b="b"/>
                      <a:pathLst>
                        <a:path w="21" h="19">
                          <a:moveTo>
                            <a:pt x="2" y="0"/>
                          </a:moveTo>
                          <a:lnTo>
                            <a:pt x="0" y="9"/>
                          </a:lnTo>
                          <a:lnTo>
                            <a:pt x="4" y="18"/>
                          </a:lnTo>
                          <a:lnTo>
                            <a:pt x="20" y="10"/>
                          </a:lnTo>
                          <a:lnTo>
                            <a:pt x="2" y="0"/>
                          </a:lnTo>
                        </a:path>
                      </a:pathLst>
                    </a:custGeom>
                    <a:solidFill>
                      <a:srgbClr val="730000"/>
                    </a:solidFill>
                    <a:ln w="9525" cap="rnd">
                      <a:noFill/>
                      <a:round/>
                      <a:headEnd type="none" w="sm" len="sm"/>
                      <a:tailEnd type="none" w="sm" len="sm"/>
                    </a:ln>
                    <a:effectLst/>
                  </p:spPr>
                  <p:txBody>
                    <a:bodyPr/>
                    <a:lstStyle/>
                    <a:p>
                      <a:endParaRPr lang="nl-BE"/>
                    </a:p>
                  </p:txBody>
                </p:sp>
                <p:sp>
                  <p:nvSpPr>
                    <p:cNvPr id="512047" name="Freeform 47"/>
                    <p:cNvSpPr>
                      <a:spLocks/>
                    </p:cNvSpPr>
                    <p:nvPr/>
                  </p:nvSpPr>
                  <p:spPr bwMode="auto">
                    <a:xfrm>
                      <a:off x="1020" y="1784"/>
                      <a:ext cx="494" cy="143"/>
                    </a:xfrm>
                    <a:custGeom>
                      <a:avLst/>
                      <a:gdLst/>
                      <a:ahLst/>
                      <a:cxnLst>
                        <a:cxn ang="0">
                          <a:pos x="349" y="106"/>
                        </a:cxn>
                        <a:cxn ang="0">
                          <a:pos x="318" y="109"/>
                        </a:cxn>
                        <a:cxn ang="0">
                          <a:pos x="288" y="111"/>
                        </a:cxn>
                        <a:cxn ang="0">
                          <a:pos x="260" y="110"/>
                        </a:cxn>
                        <a:cxn ang="0">
                          <a:pos x="233" y="108"/>
                        </a:cxn>
                        <a:cxn ang="0">
                          <a:pos x="205" y="106"/>
                        </a:cxn>
                        <a:cxn ang="0">
                          <a:pos x="181" y="103"/>
                        </a:cxn>
                        <a:cxn ang="0">
                          <a:pos x="158" y="98"/>
                        </a:cxn>
                        <a:cxn ang="0">
                          <a:pos x="133" y="92"/>
                        </a:cxn>
                        <a:cxn ang="0">
                          <a:pos x="111" y="86"/>
                        </a:cxn>
                        <a:cxn ang="0">
                          <a:pos x="90" y="80"/>
                        </a:cxn>
                        <a:cxn ang="0">
                          <a:pos x="70" y="71"/>
                        </a:cxn>
                        <a:cxn ang="0">
                          <a:pos x="54" y="61"/>
                        </a:cxn>
                        <a:cxn ang="0">
                          <a:pos x="37" y="51"/>
                        </a:cxn>
                        <a:cxn ang="0">
                          <a:pos x="24" y="40"/>
                        </a:cxn>
                        <a:cxn ang="0">
                          <a:pos x="9" y="29"/>
                        </a:cxn>
                        <a:cxn ang="0">
                          <a:pos x="0" y="15"/>
                        </a:cxn>
                        <a:cxn ang="0">
                          <a:pos x="13" y="9"/>
                        </a:cxn>
                        <a:cxn ang="0">
                          <a:pos x="25" y="18"/>
                        </a:cxn>
                        <a:cxn ang="0">
                          <a:pos x="41" y="25"/>
                        </a:cxn>
                        <a:cxn ang="0">
                          <a:pos x="56" y="33"/>
                        </a:cxn>
                        <a:cxn ang="0">
                          <a:pos x="75" y="39"/>
                        </a:cxn>
                        <a:cxn ang="0">
                          <a:pos x="93" y="44"/>
                        </a:cxn>
                        <a:cxn ang="0">
                          <a:pos x="112" y="49"/>
                        </a:cxn>
                        <a:cxn ang="0">
                          <a:pos x="132" y="53"/>
                        </a:cxn>
                        <a:cxn ang="0">
                          <a:pos x="154" y="56"/>
                        </a:cxn>
                        <a:cxn ang="0">
                          <a:pos x="177" y="57"/>
                        </a:cxn>
                        <a:cxn ang="0">
                          <a:pos x="202" y="57"/>
                        </a:cxn>
                        <a:cxn ang="0">
                          <a:pos x="226" y="57"/>
                        </a:cxn>
                        <a:cxn ang="0">
                          <a:pos x="252" y="55"/>
                        </a:cxn>
                        <a:cxn ang="0">
                          <a:pos x="278" y="54"/>
                        </a:cxn>
                        <a:cxn ang="0">
                          <a:pos x="306" y="49"/>
                        </a:cxn>
                        <a:cxn ang="0">
                          <a:pos x="335" y="46"/>
                        </a:cxn>
                        <a:cxn ang="0">
                          <a:pos x="365" y="41"/>
                        </a:cxn>
                        <a:cxn ang="0">
                          <a:pos x="373" y="0"/>
                        </a:cxn>
                        <a:cxn ang="0">
                          <a:pos x="493" y="48"/>
                        </a:cxn>
                        <a:cxn ang="0">
                          <a:pos x="343" y="142"/>
                        </a:cxn>
                        <a:cxn ang="0">
                          <a:pos x="349" y="106"/>
                        </a:cxn>
                      </a:cxnLst>
                      <a:rect l="0" t="0" r="r" b="b"/>
                      <a:pathLst>
                        <a:path w="494" h="143">
                          <a:moveTo>
                            <a:pt x="349" y="106"/>
                          </a:moveTo>
                          <a:lnTo>
                            <a:pt x="318" y="109"/>
                          </a:lnTo>
                          <a:lnTo>
                            <a:pt x="288" y="111"/>
                          </a:lnTo>
                          <a:lnTo>
                            <a:pt x="260" y="110"/>
                          </a:lnTo>
                          <a:lnTo>
                            <a:pt x="233" y="108"/>
                          </a:lnTo>
                          <a:lnTo>
                            <a:pt x="205" y="106"/>
                          </a:lnTo>
                          <a:lnTo>
                            <a:pt x="181" y="103"/>
                          </a:lnTo>
                          <a:lnTo>
                            <a:pt x="158" y="98"/>
                          </a:lnTo>
                          <a:lnTo>
                            <a:pt x="133" y="92"/>
                          </a:lnTo>
                          <a:lnTo>
                            <a:pt x="111" y="86"/>
                          </a:lnTo>
                          <a:lnTo>
                            <a:pt x="90" y="80"/>
                          </a:lnTo>
                          <a:lnTo>
                            <a:pt x="70" y="71"/>
                          </a:lnTo>
                          <a:lnTo>
                            <a:pt x="54" y="61"/>
                          </a:lnTo>
                          <a:lnTo>
                            <a:pt x="37" y="51"/>
                          </a:lnTo>
                          <a:lnTo>
                            <a:pt x="24" y="40"/>
                          </a:lnTo>
                          <a:lnTo>
                            <a:pt x="9" y="29"/>
                          </a:lnTo>
                          <a:lnTo>
                            <a:pt x="0" y="15"/>
                          </a:lnTo>
                          <a:lnTo>
                            <a:pt x="13" y="9"/>
                          </a:lnTo>
                          <a:lnTo>
                            <a:pt x="25" y="18"/>
                          </a:lnTo>
                          <a:lnTo>
                            <a:pt x="41" y="25"/>
                          </a:lnTo>
                          <a:lnTo>
                            <a:pt x="56" y="33"/>
                          </a:lnTo>
                          <a:lnTo>
                            <a:pt x="75" y="39"/>
                          </a:lnTo>
                          <a:lnTo>
                            <a:pt x="93" y="44"/>
                          </a:lnTo>
                          <a:lnTo>
                            <a:pt x="112" y="49"/>
                          </a:lnTo>
                          <a:lnTo>
                            <a:pt x="132" y="53"/>
                          </a:lnTo>
                          <a:lnTo>
                            <a:pt x="154" y="56"/>
                          </a:lnTo>
                          <a:lnTo>
                            <a:pt x="177" y="57"/>
                          </a:lnTo>
                          <a:lnTo>
                            <a:pt x="202" y="57"/>
                          </a:lnTo>
                          <a:lnTo>
                            <a:pt x="226" y="57"/>
                          </a:lnTo>
                          <a:lnTo>
                            <a:pt x="252" y="55"/>
                          </a:lnTo>
                          <a:lnTo>
                            <a:pt x="278" y="54"/>
                          </a:lnTo>
                          <a:lnTo>
                            <a:pt x="306" y="49"/>
                          </a:lnTo>
                          <a:lnTo>
                            <a:pt x="335" y="46"/>
                          </a:lnTo>
                          <a:lnTo>
                            <a:pt x="365" y="41"/>
                          </a:lnTo>
                          <a:lnTo>
                            <a:pt x="373" y="0"/>
                          </a:lnTo>
                          <a:lnTo>
                            <a:pt x="493" y="48"/>
                          </a:lnTo>
                          <a:lnTo>
                            <a:pt x="343" y="142"/>
                          </a:lnTo>
                          <a:lnTo>
                            <a:pt x="349" y="106"/>
                          </a:lnTo>
                        </a:path>
                      </a:pathLst>
                    </a:custGeom>
                    <a:solidFill>
                      <a:srgbClr val="730000"/>
                    </a:solidFill>
                    <a:ln w="9525" cap="rnd">
                      <a:noFill/>
                      <a:round/>
                      <a:headEnd type="none" w="sm" len="sm"/>
                      <a:tailEnd type="none" w="sm" len="sm"/>
                    </a:ln>
                    <a:effectLst/>
                  </p:spPr>
                  <p:txBody>
                    <a:bodyPr/>
                    <a:lstStyle/>
                    <a:p>
                      <a:endParaRPr lang="nl-BE"/>
                    </a:p>
                  </p:txBody>
                </p:sp>
                <p:sp>
                  <p:nvSpPr>
                    <p:cNvPr id="512048" name="Freeform 48"/>
                    <p:cNvSpPr>
                      <a:spLocks/>
                    </p:cNvSpPr>
                    <p:nvPr/>
                  </p:nvSpPr>
                  <p:spPr bwMode="auto">
                    <a:xfrm>
                      <a:off x="1362" y="1820"/>
                      <a:ext cx="155" cy="108"/>
                    </a:xfrm>
                    <a:custGeom>
                      <a:avLst/>
                      <a:gdLst/>
                      <a:ahLst/>
                      <a:cxnLst>
                        <a:cxn ang="0">
                          <a:pos x="154" y="0"/>
                        </a:cxn>
                        <a:cxn ang="0">
                          <a:pos x="150" y="11"/>
                        </a:cxn>
                        <a:cxn ang="0">
                          <a:pos x="0" y="107"/>
                        </a:cxn>
                        <a:cxn ang="0">
                          <a:pos x="3" y="92"/>
                        </a:cxn>
                        <a:cxn ang="0">
                          <a:pos x="154" y="0"/>
                        </a:cxn>
                      </a:cxnLst>
                      <a:rect l="0" t="0" r="r" b="b"/>
                      <a:pathLst>
                        <a:path w="155" h="108">
                          <a:moveTo>
                            <a:pt x="154" y="0"/>
                          </a:moveTo>
                          <a:lnTo>
                            <a:pt x="150" y="11"/>
                          </a:lnTo>
                          <a:lnTo>
                            <a:pt x="0" y="107"/>
                          </a:lnTo>
                          <a:lnTo>
                            <a:pt x="3" y="92"/>
                          </a:lnTo>
                          <a:lnTo>
                            <a:pt x="154" y="0"/>
                          </a:lnTo>
                        </a:path>
                      </a:pathLst>
                    </a:custGeom>
                    <a:gradFill rotWithShape="0">
                      <a:gsLst>
                        <a:gs pos="0">
                          <a:srgbClr val="A60000"/>
                        </a:gs>
                        <a:gs pos="50000">
                          <a:srgbClr val="A60000">
                            <a:gamma/>
                            <a:tint val="80000"/>
                            <a:invGamma/>
                          </a:srgbClr>
                        </a:gs>
                        <a:gs pos="100000">
                          <a:srgbClr val="A60000"/>
                        </a:gs>
                      </a:gsLst>
                      <a:lin ang="2700000" scaled="1"/>
                    </a:gradFill>
                    <a:ln w="9525" cap="rnd">
                      <a:noFill/>
                      <a:round/>
                      <a:headEnd type="none" w="sm" len="sm"/>
                      <a:tailEnd type="none" w="sm" len="sm"/>
                    </a:ln>
                    <a:effectLst/>
                  </p:spPr>
                  <p:txBody>
                    <a:bodyPr/>
                    <a:lstStyle/>
                    <a:p>
                      <a:endParaRPr lang="nl-BE"/>
                    </a:p>
                  </p:txBody>
                </p:sp>
                <p:sp>
                  <p:nvSpPr>
                    <p:cNvPr id="512049" name="Freeform 49"/>
                    <p:cNvSpPr>
                      <a:spLocks/>
                    </p:cNvSpPr>
                    <p:nvPr/>
                  </p:nvSpPr>
                  <p:spPr bwMode="auto">
                    <a:xfrm>
                      <a:off x="1023" y="1772"/>
                      <a:ext cx="493" cy="142"/>
                    </a:xfrm>
                    <a:custGeom>
                      <a:avLst/>
                      <a:gdLst/>
                      <a:ahLst/>
                      <a:cxnLst>
                        <a:cxn ang="0">
                          <a:pos x="348" y="105"/>
                        </a:cxn>
                        <a:cxn ang="0">
                          <a:pos x="318" y="107"/>
                        </a:cxn>
                        <a:cxn ang="0">
                          <a:pos x="287" y="109"/>
                        </a:cxn>
                        <a:cxn ang="0">
                          <a:pos x="261" y="109"/>
                        </a:cxn>
                        <a:cxn ang="0">
                          <a:pos x="232" y="107"/>
                        </a:cxn>
                        <a:cxn ang="0">
                          <a:pos x="205" y="105"/>
                        </a:cxn>
                        <a:cxn ang="0">
                          <a:pos x="180" y="102"/>
                        </a:cxn>
                        <a:cxn ang="0">
                          <a:pos x="156" y="97"/>
                        </a:cxn>
                        <a:cxn ang="0">
                          <a:pos x="133" y="91"/>
                        </a:cxn>
                        <a:cxn ang="0">
                          <a:pos x="111" y="85"/>
                        </a:cxn>
                        <a:cxn ang="0">
                          <a:pos x="89" y="78"/>
                        </a:cxn>
                        <a:cxn ang="0">
                          <a:pos x="70" y="69"/>
                        </a:cxn>
                        <a:cxn ang="0">
                          <a:pos x="53" y="59"/>
                        </a:cxn>
                        <a:cxn ang="0">
                          <a:pos x="38" y="51"/>
                        </a:cxn>
                        <a:cxn ang="0">
                          <a:pos x="23" y="38"/>
                        </a:cxn>
                        <a:cxn ang="0">
                          <a:pos x="11" y="28"/>
                        </a:cxn>
                        <a:cxn ang="0">
                          <a:pos x="0" y="15"/>
                        </a:cxn>
                        <a:cxn ang="0">
                          <a:pos x="12" y="7"/>
                        </a:cxn>
                        <a:cxn ang="0">
                          <a:pos x="26" y="17"/>
                        </a:cxn>
                        <a:cxn ang="0">
                          <a:pos x="39" y="24"/>
                        </a:cxn>
                        <a:cxn ang="0">
                          <a:pos x="57" y="32"/>
                        </a:cxn>
                        <a:cxn ang="0">
                          <a:pos x="74" y="38"/>
                        </a:cxn>
                        <a:cxn ang="0">
                          <a:pos x="94" y="42"/>
                        </a:cxn>
                        <a:cxn ang="0">
                          <a:pos x="112" y="48"/>
                        </a:cxn>
                        <a:cxn ang="0">
                          <a:pos x="133" y="52"/>
                        </a:cxn>
                        <a:cxn ang="0">
                          <a:pos x="154" y="55"/>
                        </a:cxn>
                        <a:cxn ang="0">
                          <a:pos x="178" y="56"/>
                        </a:cxn>
                        <a:cxn ang="0">
                          <a:pos x="202" y="57"/>
                        </a:cxn>
                        <a:cxn ang="0">
                          <a:pos x="227" y="56"/>
                        </a:cxn>
                        <a:cxn ang="0">
                          <a:pos x="252" y="55"/>
                        </a:cxn>
                        <a:cxn ang="0">
                          <a:pos x="278" y="53"/>
                        </a:cxn>
                        <a:cxn ang="0">
                          <a:pos x="306" y="49"/>
                        </a:cxn>
                        <a:cxn ang="0">
                          <a:pos x="333" y="46"/>
                        </a:cxn>
                        <a:cxn ang="0">
                          <a:pos x="362" y="39"/>
                        </a:cxn>
                        <a:cxn ang="0">
                          <a:pos x="372" y="0"/>
                        </a:cxn>
                        <a:cxn ang="0">
                          <a:pos x="492" y="47"/>
                        </a:cxn>
                        <a:cxn ang="0">
                          <a:pos x="341" y="141"/>
                        </a:cxn>
                        <a:cxn ang="0">
                          <a:pos x="348" y="105"/>
                        </a:cxn>
                      </a:cxnLst>
                      <a:rect l="0" t="0" r="r" b="b"/>
                      <a:pathLst>
                        <a:path w="493" h="142">
                          <a:moveTo>
                            <a:pt x="348" y="105"/>
                          </a:moveTo>
                          <a:lnTo>
                            <a:pt x="318" y="107"/>
                          </a:lnTo>
                          <a:lnTo>
                            <a:pt x="287" y="109"/>
                          </a:lnTo>
                          <a:lnTo>
                            <a:pt x="261" y="109"/>
                          </a:lnTo>
                          <a:lnTo>
                            <a:pt x="232" y="107"/>
                          </a:lnTo>
                          <a:lnTo>
                            <a:pt x="205" y="105"/>
                          </a:lnTo>
                          <a:lnTo>
                            <a:pt x="180" y="102"/>
                          </a:lnTo>
                          <a:lnTo>
                            <a:pt x="156" y="97"/>
                          </a:lnTo>
                          <a:lnTo>
                            <a:pt x="133" y="91"/>
                          </a:lnTo>
                          <a:lnTo>
                            <a:pt x="111" y="85"/>
                          </a:lnTo>
                          <a:lnTo>
                            <a:pt x="89" y="78"/>
                          </a:lnTo>
                          <a:lnTo>
                            <a:pt x="70" y="69"/>
                          </a:lnTo>
                          <a:lnTo>
                            <a:pt x="53" y="59"/>
                          </a:lnTo>
                          <a:lnTo>
                            <a:pt x="38" y="51"/>
                          </a:lnTo>
                          <a:lnTo>
                            <a:pt x="23" y="38"/>
                          </a:lnTo>
                          <a:lnTo>
                            <a:pt x="11" y="28"/>
                          </a:lnTo>
                          <a:lnTo>
                            <a:pt x="0" y="15"/>
                          </a:lnTo>
                          <a:lnTo>
                            <a:pt x="12" y="7"/>
                          </a:lnTo>
                          <a:lnTo>
                            <a:pt x="26" y="17"/>
                          </a:lnTo>
                          <a:lnTo>
                            <a:pt x="39" y="24"/>
                          </a:lnTo>
                          <a:lnTo>
                            <a:pt x="57" y="32"/>
                          </a:lnTo>
                          <a:lnTo>
                            <a:pt x="74" y="38"/>
                          </a:lnTo>
                          <a:lnTo>
                            <a:pt x="94" y="42"/>
                          </a:lnTo>
                          <a:lnTo>
                            <a:pt x="112" y="48"/>
                          </a:lnTo>
                          <a:lnTo>
                            <a:pt x="133" y="52"/>
                          </a:lnTo>
                          <a:lnTo>
                            <a:pt x="154" y="55"/>
                          </a:lnTo>
                          <a:lnTo>
                            <a:pt x="178" y="56"/>
                          </a:lnTo>
                          <a:lnTo>
                            <a:pt x="202" y="57"/>
                          </a:lnTo>
                          <a:lnTo>
                            <a:pt x="227" y="56"/>
                          </a:lnTo>
                          <a:lnTo>
                            <a:pt x="252" y="55"/>
                          </a:lnTo>
                          <a:lnTo>
                            <a:pt x="278" y="53"/>
                          </a:lnTo>
                          <a:lnTo>
                            <a:pt x="306" y="49"/>
                          </a:lnTo>
                          <a:lnTo>
                            <a:pt x="333" y="46"/>
                          </a:lnTo>
                          <a:lnTo>
                            <a:pt x="362" y="39"/>
                          </a:lnTo>
                          <a:lnTo>
                            <a:pt x="372" y="0"/>
                          </a:lnTo>
                          <a:lnTo>
                            <a:pt x="492" y="47"/>
                          </a:lnTo>
                          <a:lnTo>
                            <a:pt x="341" y="141"/>
                          </a:lnTo>
                          <a:lnTo>
                            <a:pt x="348" y="105"/>
                          </a:lnTo>
                        </a:path>
                      </a:pathLst>
                    </a:custGeom>
                    <a:gradFill rotWithShape="0">
                      <a:gsLst>
                        <a:gs pos="0">
                          <a:srgbClr val="FF0000">
                            <a:gamma/>
                            <a:tint val="89804"/>
                            <a:invGamma/>
                          </a:srgbClr>
                        </a:gs>
                        <a:gs pos="100000">
                          <a:srgbClr val="FF0000"/>
                        </a:gs>
                      </a:gsLst>
                      <a:lin ang="0" scaled="1"/>
                    </a:gradFill>
                    <a:ln w="9525" cap="rnd">
                      <a:noFill/>
                      <a:round/>
                      <a:headEnd type="none" w="sm" len="sm"/>
                      <a:tailEnd type="none" w="sm" len="sm"/>
                    </a:ln>
                    <a:effectLst/>
                  </p:spPr>
                  <p:txBody>
                    <a:bodyPr/>
                    <a:lstStyle/>
                    <a:p>
                      <a:endParaRPr lang="nl-BE"/>
                    </a:p>
                  </p:txBody>
                </p:sp>
              </p:grpSp>
            </p:grpSp>
          </p:grpSp>
          <p:grpSp>
            <p:nvGrpSpPr>
              <p:cNvPr id="13" name="Group 50"/>
              <p:cNvGrpSpPr>
                <a:grpSpLocks/>
              </p:cNvGrpSpPr>
              <p:nvPr/>
            </p:nvGrpSpPr>
            <p:grpSpPr bwMode="auto">
              <a:xfrm>
                <a:off x="469" y="2033"/>
                <a:ext cx="1575" cy="564"/>
                <a:chOff x="469" y="2033"/>
                <a:chExt cx="1575" cy="564"/>
              </a:xfrm>
            </p:grpSpPr>
            <p:sp>
              <p:nvSpPr>
                <p:cNvPr id="512051" name="Rectangle 51"/>
                <p:cNvSpPr>
                  <a:spLocks noChangeArrowheads="1"/>
                </p:cNvSpPr>
                <p:nvPr/>
              </p:nvSpPr>
              <p:spPr bwMode="auto">
                <a:xfrm>
                  <a:off x="469" y="2033"/>
                  <a:ext cx="1575" cy="564"/>
                </a:xfrm>
                <a:prstGeom prst="rect">
                  <a:avLst/>
                </a:prstGeom>
                <a:gradFill rotWithShape="0">
                  <a:gsLst>
                    <a:gs pos="0">
                      <a:srgbClr val="000066"/>
                    </a:gs>
                    <a:gs pos="100000">
                      <a:srgbClr val="000066">
                        <a:gamma/>
                        <a:shade val="49804"/>
                        <a:invGamma/>
                      </a:srgbClr>
                    </a:gs>
                  </a:gsLst>
                  <a:lin ang="2700000" scaled="1"/>
                </a:gradFill>
                <a:ln w="12700">
                  <a:solidFill>
                    <a:schemeClr val="tx1"/>
                  </a:solidFill>
                  <a:miter lim="800000"/>
                  <a:headEnd/>
                  <a:tailEnd/>
                </a:ln>
                <a:effectLst/>
              </p:spPr>
              <p:txBody>
                <a:bodyPr wrap="none" anchor="ctr"/>
                <a:lstStyle/>
                <a:p>
                  <a:endParaRPr lang="nl-BE"/>
                </a:p>
              </p:txBody>
            </p:sp>
            <p:sp>
              <p:nvSpPr>
                <p:cNvPr id="512052" name="Rectangle 52"/>
                <p:cNvSpPr>
                  <a:spLocks noChangeArrowheads="1"/>
                </p:cNvSpPr>
                <p:nvPr/>
              </p:nvSpPr>
              <p:spPr bwMode="auto">
                <a:xfrm>
                  <a:off x="1055" y="2067"/>
                  <a:ext cx="309" cy="145"/>
                </a:xfrm>
                <a:prstGeom prst="rect">
                  <a:avLst/>
                </a:prstGeom>
                <a:noFill/>
                <a:ln w="9525">
                  <a:noFill/>
                  <a:miter lim="800000"/>
                  <a:headEnd/>
                  <a:tailEnd/>
                </a:ln>
                <a:effectLst/>
              </p:spPr>
              <p:txBody>
                <a:bodyPr wrap="none" lIns="92075" tIns="46038" rIns="92075" bIns="46038">
                  <a:spAutoFit/>
                </a:bodyPr>
                <a:lstStyle/>
                <a:p>
                  <a:pPr eaLnBrk="0" hangingPunct="0"/>
                  <a:r>
                    <a:rPr lang="en-US" sz="2700" b="1" dirty="0"/>
                    <a:t>OLAP</a:t>
                  </a:r>
                </a:p>
              </p:txBody>
            </p:sp>
            <p:pic>
              <p:nvPicPr>
                <p:cNvPr id="512053" name="Picture 53"/>
                <p:cNvPicPr>
                  <a:picLocks noChangeArrowheads="1"/>
                </p:cNvPicPr>
                <p:nvPr/>
              </p:nvPicPr>
              <p:blipFill>
                <a:blip r:embed="rId7"/>
                <a:srcRect/>
                <a:stretch>
                  <a:fillRect/>
                </a:stretch>
              </p:blipFill>
              <p:spPr bwMode="auto">
                <a:xfrm>
                  <a:off x="1072" y="2208"/>
                  <a:ext cx="345" cy="342"/>
                </a:xfrm>
                <a:prstGeom prst="rect">
                  <a:avLst/>
                </a:prstGeom>
                <a:noFill/>
                <a:ln w="9525">
                  <a:noFill/>
                  <a:miter lim="800000"/>
                  <a:headEnd/>
                  <a:tailEnd/>
                </a:ln>
                <a:effectLst/>
              </p:spPr>
            </p:pic>
          </p:grpSp>
          <p:grpSp>
            <p:nvGrpSpPr>
              <p:cNvPr id="14" name="Group 54"/>
              <p:cNvGrpSpPr>
                <a:grpSpLocks/>
              </p:cNvGrpSpPr>
              <p:nvPr/>
            </p:nvGrpSpPr>
            <p:grpSpPr bwMode="auto">
              <a:xfrm>
                <a:off x="469" y="2601"/>
                <a:ext cx="1575" cy="564"/>
                <a:chOff x="469" y="2601"/>
                <a:chExt cx="1575" cy="564"/>
              </a:xfrm>
            </p:grpSpPr>
            <p:sp>
              <p:nvSpPr>
                <p:cNvPr id="512055" name="Rectangle 55"/>
                <p:cNvSpPr>
                  <a:spLocks noChangeArrowheads="1"/>
                </p:cNvSpPr>
                <p:nvPr/>
              </p:nvSpPr>
              <p:spPr bwMode="auto">
                <a:xfrm>
                  <a:off x="469" y="2601"/>
                  <a:ext cx="1575" cy="564"/>
                </a:xfrm>
                <a:prstGeom prst="rect">
                  <a:avLst/>
                </a:prstGeom>
                <a:gradFill rotWithShape="0">
                  <a:gsLst>
                    <a:gs pos="0">
                      <a:srgbClr val="000066"/>
                    </a:gs>
                    <a:gs pos="100000">
                      <a:srgbClr val="000066">
                        <a:gamma/>
                        <a:shade val="49804"/>
                        <a:invGamma/>
                      </a:srgbClr>
                    </a:gs>
                  </a:gsLst>
                  <a:lin ang="2700000" scaled="1"/>
                </a:gradFill>
                <a:ln w="12700">
                  <a:solidFill>
                    <a:schemeClr val="tx1"/>
                  </a:solidFill>
                  <a:miter lim="800000"/>
                  <a:headEnd/>
                  <a:tailEnd/>
                </a:ln>
                <a:effectLst/>
              </p:spPr>
              <p:txBody>
                <a:bodyPr wrap="none" anchor="ctr"/>
                <a:lstStyle/>
                <a:p>
                  <a:endParaRPr lang="nl-BE"/>
                </a:p>
              </p:txBody>
            </p:sp>
            <p:sp>
              <p:nvSpPr>
                <p:cNvPr id="512056" name="Rectangle 56"/>
                <p:cNvSpPr>
                  <a:spLocks noChangeArrowheads="1"/>
                </p:cNvSpPr>
                <p:nvPr/>
              </p:nvSpPr>
              <p:spPr bwMode="auto">
                <a:xfrm>
                  <a:off x="891" y="2654"/>
                  <a:ext cx="579" cy="145"/>
                </a:xfrm>
                <a:prstGeom prst="rect">
                  <a:avLst/>
                </a:prstGeom>
                <a:noFill/>
                <a:ln w="9525">
                  <a:noFill/>
                  <a:miter lim="800000"/>
                  <a:headEnd/>
                  <a:tailEnd/>
                </a:ln>
                <a:effectLst/>
              </p:spPr>
              <p:txBody>
                <a:bodyPr wrap="none" lIns="92075" tIns="46038" rIns="92075" bIns="46038">
                  <a:spAutoFit/>
                </a:bodyPr>
                <a:lstStyle/>
                <a:p>
                  <a:pPr eaLnBrk="0" hangingPunct="0"/>
                  <a:r>
                    <a:rPr lang="en-US" sz="2700" b="1" dirty="0"/>
                    <a:t>Data Mining</a:t>
                  </a:r>
                </a:p>
              </p:txBody>
            </p:sp>
            <p:grpSp>
              <p:nvGrpSpPr>
                <p:cNvPr id="15" name="Group 57"/>
                <p:cNvGrpSpPr>
                  <a:grpSpLocks/>
                </p:cNvGrpSpPr>
                <p:nvPr/>
              </p:nvGrpSpPr>
              <p:grpSpPr bwMode="auto">
                <a:xfrm>
                  <a:off x="990" y="2792"/>
                  <a:ext cx="474" cy="320"/>
                  <a:chOff x="990" y="2792"/>
                  <a:chExt cx="474" cy="320"/>
                </a:xfrm>
              </p:grpSpPr>
              <p:grpSp>
                <p:nvGrpSpPr>
                  <p:cNvPr id="16" name="Group 58"/>
                  <p:cNvGrpSpPr>
                    <a:grpSpLocks/>
                  </p:cNvGrpSpPr>
                  <p:nvPr/>
                </p:nvGrpSpPr>
                <p:grpSpPr bwMode="auto">
                  <a:xfrm>
                    <a:off x="1035" y="2855"/>
                    <a:ext cx="429" cy="257"/>
                    <a:chOff x="1035" y="2855"/>
                    <a:chExt cx="429" cy="257"/>
                  </a:xfrm>
                </p:grpSpPr>
                <p:sp>
                  <p:nvSpPr>
                    <p:cNvPr id="512059" name="Line 59"/>
                    <p:cNvSpPr>
                      <a:spLocks noChangeShapeType="1"/>
                    </p:cNvSpPr>
                    <p:nvPr/>
                  </p:nvSpPr>
                  <p:spPr bwMode="auto">
                    <a:xfrm>
                      <a:off x="1035" y="2919"/>
                      <a:ext cx="424" cy="0"/>
                    </a:xfrm>
                    <a:prstGeom prst="line">
                      <a:avLst/>
                    </a:prstGeom>
                    <a:noFill/>
                    <a:ln w="12700">
                      <a:solidFill>
                        <a:schemeClr val="tx1"/>
                      </a:solidFill>
                      <a:round/>
                      <a:headEnd type="none" w="sm" len="sm"/>
                      <a:tailEnd type="none" w="sm" len="sm"/>
                    </a:ln>
                    <a:effectLst/>
                  </p:spPr>
                  <p:txBody>
                    <a:bodyPr/>
                    <a:lstStyle/>
                    <a:p>
                      <a:endParaRPr lang="nl-BE"/>
                    </a:p>
                  </p:txBody>
                </p:sp>
                <p:sp>
                  <p:nvSpPr>
                    <p:cNvPr id="512060" name="Line 60"/>
                    <p:cNvSpPr>
                      <a:spLocks noChangeShapeType="1"/>
                    </p:cNvSpPr>
                    <p:nvPr/>
                  </p:nvSpPr>
                  <p:spPr bwMode="auto">
                    <a:xfrm flipV="1">
                      <a:off x="1037" y="2855"/>
                      <a:ext cx="58" cy="64"/>
                    </a:xfrm>
                    <a:prstGeom prst="line">
                      <a:avLst/>
                    </a:prstGeom>
                    <a:noFill/>
                    <a:ln w="12700">
                      <a:solidFill>
                        <a:schemeClr val="tx1"/>
                      </a:solidFill>
                      <a:round/>
                      <a:headEnd type="none" w="sm" len="sm"/>
                      <a:tailEnd type="none" w="sm" len="sm"/>
                    </a:ln>
                    <a:effectLst/>
                  </p:spPr>
                  <p:txBody>
                    <a:bodyPr/>
                    <a:lstStyle/>
                    <a:p>
                      <a:endParaRPr lang="nl-BE"/>
                    </a:p>
                  </p:txBody>
                </p:sp>
                <p:sp>
                  <p:nvSpPr>
                    <p:cNvPr id="512061" name="Line 61"/>
                    <p:cNvSpPr>
                      <a:spLocks noChangeShapeType="1"/>
                    </p:cNvSpPr>
                    <p:nvPr/>
                  </p:nvSpPr>
                  <p:spPr bwMode="auto">
                    <a:xfrm flipH="1" flipV="1">
                      <a:off x="1040" y="2920"/>
                      <a:ext cx="213" cy="191"/>
                    </a:xfrm>
                    <a:prstGeom prst="line">
                      <a:avLst/>
                    </a:prstGeom>
                    <a:noFill/>
                    <a:ln w="12700">
                      <a:solidFill>
                        <a:schemeClr val="tx1"/>
                      </a:solidFill>
                      <a:round/>
                      <a:headEnd type="none" w="sm" len="sm"/>
                      <a:tailEnd type="none" w="sm" len="sm"/>
                    </a:ln>
                    <a:effectLst/>
                  </p:spPr>
                  <p:txBody>
                    <a:bodyPr/>
                    <a:lstStyle/>
                    <a:p>
                      <a:endParaRPr lang="nl-BE"/>
                    </a:p>
                  </p:txBody>
                </p:sp>
                <p:sp>
                  <p:nvSpPr>
                    <p:cNvPr id="512062" name="Line 62"/>
                    <p:cNvSpPr>
                      <a:spLocks noChangeShapeType="1"/>
                    </p:cNvSpPr>
                    <p:nvPr/>
                  </p:nvSpPr>
                  <p:spPr bwMode="auto">
                    <a:xfrm flipH="1" flipV="1">
                      <a:off x="1401" y="2856"/>
                      <a:ext cx="58" cy="64"/>
                    </a:xfrm>
                    <a:prstGeom prst="line">
                      <a:avLst/>
                    </a:prstGeom>
                    <a:noFill/>
                    <a:ln w="12700">
                      <a:solidFill>
                        <a:schemeClr val="tx1"/>
                      </a:solidFill>
                      <a:round/>
                      <a:headEnd type="none" w="sm" len="sm"/>
                      <a:tailEnd type="none" w="sm" len="sm"/>
                    </a:ln>
                    <a:effectLst/>
                  </p:spPr>
                  <p:txBody>
                    <a:bodyPr/>
                    <a:lstStyle/>
                    <a:p>
                      <a:endParaRPr lang="nl-BE"/>
                    </a:p>
                  </p:txBody>
                </p:sp>
                <p:sp>
                  <p:nvSpPr>
                    <p:cNvPr id="512063" name="Line 63"/>
                    <p:cNvSpPr>
                      <a:spLocks noChangeShapeType="1"/>
                    </p:cNvSpPr>
                    <p:nvPr/>
                  </p:nvSpPr>
                  <p:spPr bwMode="auto">
                    <a:xfrm>
                      <a:off x="1099" y="2856"/>
                      <a:ext cx="304" cy="0"/>
                    </a:xfrm>
                    <a:prstGeom prst="line">
                      <a:avLst/>
                    </a:prstGeom>
                    <a:noFill/>
                    <a:ln w="12700">
                      <a:solidFill>
                        <a:schemeClr val="tx1"/>
                      </a:solidFill>
                      <a:round/>
                      <a:headEnd type="none" w="sm" len="sm"/>
                      <a:tailEnd type="none" w="sm" len="sm"/>
                    </a:ln>
                    <a:effectLst/>
                  </p:spPr>
                  <p:txBody>
                    <a:bodyPr/>
                    <a:lstStyle/>
                    <a:p>
                      <a:endParaRPr lang="nl-BE"/>
                    </a:p>
                  </p:txBody>
                </p:sp>
                <p:sp>
                  <p:nvSpPr>
                    <p:cNvPr id="512064" name="Line 64"/>
                    <p:cNvSpPr>
                      <a:spLocks noChangeShapeType="1"/>
                    </p:cNvSpPr>
                    <p:nvPr/>
                  </p:nvSpPr>
                  <p:spPr bwMode="auto">
                    <a:xfrm flipV="1">
                      <a:off x="1251" y="2920"/>
                      <a:ext cx="213" cy="191"/>
                    </a:xfrm>
                    <a:prstGeom prst="line">
                      <a:avLst/>
                    </a:prstGeom>
                    <a:noFill/>
                    <a:ln w="12700">
                      <a:solidFill>
                        <a:schemeClr val="tx1"/>
                      </a:solidFill>
                      <a:round/>
                      <a:headEnd type="none" w="sm" len="sm"/>
                      <a:tailEnd type="none" w="sm" len="sm"/>
                    </a:ln>
                    <a:effectLst/>
                  </p:spPr>
                  <p:txBody>
                    <a:bodyPr/>
                    <a:lstStyle/>
                    <a:p>
                      <a:endParaRPr lang="nl-BE"/>
                    </a:p>
                  </p:txBody>
                </p:sp>
                <p:sp>
                  <p:nvSpPr>
                    <p:cNvPr id="512065" name="Line 65"/>
                    <p:cNvSpPr>
                      <a:spLocks noChangeShapeType="1"/>
                    </p:cNvSpPr>
                    <p:nvPr/>
                  </p:nvSpPr>
                  <p:spPr bwMode="auto">
                    <a:xfrm>
                      <a:off x="1064" y="2889"/>
                      <a:ext cx="367" cy="0"/>
                    </a:xfrm>
                    <a:prstGeom prst="line">
                      <a:avLst/>
                    </a:prstGeom>
                    <a:noFill/>
                    <a:ln w="12700">
                      <a:solidFill>
                        <a:schemeClr val="tx1"/>
                      </a:solidFill>
                      <a:round/>
                      <a:headEnd type="none" w="sm" len="sm"/>
                      <a:tailEnd type="none" w="sm" len="sm"/>
                    </a:ln>
                    <a:effectLst/>
                  </p:spPr>
                  <p:txBody>
                    <a:bodyPr/>
                    <a:lstStyle/>
                    <a:p>
                      <a:endParaRPr lang="nl-BE"/>
                    </a:p>
                  </p:txBody>
                </p:sp>
                <p:sp>
                  <p:nvSpPr>
                    <p:cNvPr id="512066" name="Line 66"/>
                    <p:cNvSpPr>
                      <a:spLocks noChangeShapeType="1"/>
                    </p:cNvSpPr>
                    <p:nvPr/>
                  </p:nvSpPr>
                  <p:spPr bwMode="auto">
                    <a:xfrm>
                      <a:off x="1250" y="2920"/>
                      <a:ext cx="0" cy="192"/>
                    </a:xfrm>
                    <a:prstGeom prst="line">
                      <a:avLst/>
                    </a:prstGeom>
                    <a:noFill/>
                    <a:ln w="12700">
                      <a:solidFill>
                        <a:schemeClr val="tx1"/>
                      </a:solidFill>
                      <a:round/>
                      <a:headEnd type="none" w="sm" len="sm"/>
                      <a:tailEnd type="none" w="sm" len="sm"/>
                    </a:ln>
                    <a:effectLst/>
                  </p:spPr>
                  <p:txBody>
                    <a:bodyPr/>
                    <a:lstStyle/>
                    <a:p>
                      <a:endParaRPr lang="nl-BE"/>
                    </a:p>
                  </p:txBody>
                </p:sp>
                <p:sp>
                  <p:nvSpPr>
                    <p:cNvPr id="512067" name="Line 67"/>
                    <p:cNvSpPr>
                      <a:spLocks noChangeShapeType="1"/>
                    </p:cNvSpPr>
                    <p:nvPr/>
                  </p:nvSpPr>
                  <p:spPr bwMode="auto">
                    <a:xfrm>
                      <a:off x="1132" y="2920"/>
                      <a:ext cx="119" cy="192"/>
                    </a:xfrm>
                    <a:prstGeom prst="line">
                      <a:avLst/>
                    </a:prstGeom>
                    <a:noFill/>
                    <a:ln w="12700">
                      <a:solidFill>
                        <a:schemeClr val="tx1"/>
                      </a:solidFill>
                      <a:round/>
                      <a:headEnd type="none" w="sm" len="sm"/>
                      <a:tailEnd type="none" w="sm" len="sm"/>
                    </a:ln>
                    <a:effectLst/>
                  </p:spPr>
                  <p:txBody>
                    <a:bodyPr/>
                    <a:lstStyle/>
                    <a:p>
                      <a:endParaRPr lang="nl-BE"/>
                    </a:p>
                  </p:txBody>
                </p:sp>
                <p:sp>
                  <p:nvSpPr>
                    <p:cNvPr id="512068" name="Line 68"/>
                    <p:cNvSpPr>
                      <a:spLocks noChangeShapeType="1"/>
                    </p:cNvSpPr>
                    <p:nvPr/>
                  </p:nvSpPr>
                  <p:spPr bwMode="auto">
                    <a:xfrm flipH="1">
                      <a:off x="1248" y="2920"/>
                      <a:ext cx="119" cy="192"/>
                    </a:xfrm>
                    <a:prstGeom prst="line">
                      <a:avLst/>
                    </a:prstGeom>
                    <a:noFill/>
                    <a:ln w="12700">
                      <a:solidFill>
                        <a:schemeClr val="tx1"/>
                      </a:solidFill>
                      <a:round/>
                      <a:headEnd type="none" w="sm" len="sm"/>
                      <a:tailEnd type="none" w="sm" len="sm"/>
                    </a:ln>
                    <a:effectLst/>
                  </p:spPr>
                  <p:txBody>
                    <a:bodyPr/>
                    <a:lstStyle/>
                    <a:p>
                      <a:endParaRPr lang="nl-BE"/>
                    </a:p>
                  </p:txBody>
                </p:sp>
                <p:sp>
                  <p:nvSpPr>
                    <p:cNvPr id="512069" name="Line 69"/>
                    <p:cNvSpPr>
                      <a:spLocks noChangeShapeType="1"/>
                    </p:cNvSpPr>
                    <p:nvPr/>
                  </p:nvSpPr>
                  <p:spPr bwMode="auto">
                    <a:xfrm>
                      <a:off x="1103" y="2857"/>
                      <a:ext cx="142" cy="59"/>
                    </a:xfrm>
                    <a:prstGeom prst="line">
                      <a:avLst/>
                    </a:prstGeom>
                    <a:noFill/>
                    <a:ln w="12700">
                      <a:solidFill>
                        <a:schemeClr val="tx1"/>
                      </a:solidFill>
                      <a:round/>
                      <a:headEnd type="none" w="sm" len="sm"/>
                      <a:tailEnd type="none" w="sm" len="sm"/>
                    </a:ln>
                    <a:effectLst/>
                  </p:spPr>
                  <p:txBody>
                    <a:bodyPr/>
                    <a:lstStyle/>
                    <a:p>
                      <a:endParaRPr lang="nl-BE"/>
                    </a:p>
                  </p:txBody>
                </p:sp>
                <p:sp>
                  <p:nvSpPr>
                    <p:cNvPr id="512070" name="Line 70"/>
                    <p:cNvSpPr>
                      <a:spLocks noChangeShapeType="1"/>
                    </p:cNvSpPr>
                    <p:nvPr/>
                  </p:nvSpPr>
                  <p:spPr bwMode="auto">
                    <a:xfrm flipH="1">
                      <a:off x="1251" y="2859"/>
                      <a:ext cx="145" cy="58"/>
                    </a:xfrm>
                    <a:prstGeom prst="line">
                      <a:avLst/>
                    </a:prstGeom>
                    <a:noFill/>
                    <a:ln w="12700">
                      <a:solidFill>
                        <a:schemeClr val="tx1"/>
                      </a:solidFill>
                      <a:round/>
                      <a:headEnd type="none" w="sm" len="sm"/>
                      <a:tailEnd type="none" w="sm" len="sm"/>
                    </a:ln>
                    <a:effectLst/>
                  </p:spPr>
                  <p:txBody>
                    <a:bodyPr/>
                    <a:lstStyle/>
                    <a:p>
                      <a:endParaRPr lang="nl-BE"/>
                    </a:p>
                  </p:txBody>
                </p:sp>
                <p:sp>
                  <p:nvSpPr>
                    <p:cNvPr id="512071" name="Line 71"/>
                    <p:cNvSpPr>
                      <a:spLocks noChangeShapeType="1"/>
                    </p:cNvSpPr>
                    <p:nvPr/>
                  </p:nvSpPr>
                  <p:spPr bwMode="auto">
                    <a:xfrm flipV="1">
                      <a:off x="1138" y="2856"/>
                      <a:ext cx="110" cy="63"/>
                    </a:xfrm>
                    <a:prstGeom prst="line">
                      <a:avLst/>
                    </a:prstGeom>
                    <a:noFill/>
                    <a:ln w="12700">
                      <a:solidFill>
                        <a:schemeClr val="tx1"/>
                      </a:solidFill>
                      <a:round/>
                      <a:headEnd type="none" w="sm" len="sm"/>
                      <a:tailEnd type="none" w="sm" len="sm"/>
                    </a:ln>
                    <a:effectLst/>
                  </p:spPr>
                  <p:txBody>
                    <a:bodyPr/>
                    <a:lstStyle/>
                    <a:p>
                      <a:endParaRPr lang="nl-BE"/>
                    </a:p>
                  </p:txBody>
                </p:sp>
                <p:sp>
                  <p:nvSpPr>
                    <p:cNvPr id="512072" name="Line 72"/>
                    <p:cNvSpPr>
                      <a:spLocks noChangeShapeType="1"/>
                    </p:cNvSpPr>
                    <p:nvPr/>
                  </p:nvSpPr>
                  <p:spPr bwMode="auto">
                    <a:xfrm flipH="1" flipV="1">
                      <a:off x="1248" y="2856"/>
                      <a:ext cx="113" cy="63"/>
                    </a:xfrm>
                    <a:prstGeom prst="line">
                      <a:avLst/>
                    </a:prstGeom>
                    <a:noFill/>
                    <a:ln w="12700">
                      <a:solidFill>
                        <a:schemeClr val="tx1"/>
                      </a:solidFill>
                      <a:round/>
                      <a:headEnd type="none" w="sm" len="sm"/>
                      <a:tailEnd type="none" w="sm" len="sm"/>
                    </a:ln>
                    <a:effectLst/>
                  </p:spPr>
                  <p:txBody>
                    <a:bodyPr/>
                    <a:lstStyle/>
                    <a:p>
                      <a:endParaRPr lang="nl-BE"/>
                    </a:p>
                  </p:txBody>
                </p:sp>
                <p:sp>
                  <p:nvSpPr>
                    <p:cNvPr id="512073" name="Line 73"/>
                    <p:cNvSpPr>
                      <a:spLocks noChangeShapeType="1"/>
                    </p:cNvSpPr>
                    <p:nvPr/>
                  </p:nvSpPr>
                  <p:spPr bwMode="auto">
                    <a:xfrm>
                      <a:off x="1066" y="2888"/>
                      <a:ext cx="66" cy="29"/>
                    </a:xfrm>
                    <a:prstGeom prst="line">
                      <a:avLst/>
                    </a:prstGeom>
                    <a:noFill/>
                    <a:ln w="12700">
                      <a:solidFill>
                        <a:schemeClr val="tx1"/>
                      </a:solidFill>
                      <a:round/>
                      <a:headEnd type="none" w="sm" len="sm"/>
                      <a:tailEnd type="none" w="sm" len="sm"/>
                    </a:ln>
                    <a:effectLst/>
                  </p:spPr>
                  <p:txBody>
                    <a:bodyPr/>
                    <a:lstStyle/>
                    <a:p>
                      <a:endParaRPr lang="nl-BE"/>
                    </a:p>
                  </p:txBody>
                </p:sp>
                <p:sp>
                  <p:nvSpPr>
                    <p:cNvPr id="512074" name="Line 74"/>
                    <p:cNvSpPr>
                      <a:spLocks noChangeShapeType="1"/>
                    </p:cNvSpPr>
                    <p:nvPr/>
                  </p:nvSpPr>
                  <p:spPr bwMode="auto">
                    <a:xfrm flipH="1">
                      <a:off x="1362" y="2891"/>
                      <a:ext cx="67" cy="29"/>
                    </a:xfrm>
                    <a:prstGeom prst="line">
                      <a:avLst/>
                    </a:prstGeom>
                    <a:noFill/>
                    <a:ln w="12700">
                      <a:solidFill>
                        <a:schemeClr val="tx1"/>
                      </a:solidFill>
                      <a:round/>
                      <a:headEnd type="none" w="sm" len="sm"/>
                      <a:tailEnd type="none" w="sm" len="sm"/>
                    </a:ln>
                    <a:effectLst/>
                  </p:spPr>
                  <p:txBody>
                    <a:bodyPr/>
                    <a:lstStyle/>
                    <a:p>
                      <a:endParaRPr lang="nl-BE"/>
                    </a:p>
                  </p:txBody>
                </p:sp>
                <p:sp>
                  <p:nvSpPr>
                    <p:cNvPr id="512075" name="Line 75"/>
                    <p:cNvSpPr>
                      <a:spLocks noChangeShapeType="1"/>
                    </p:cNvSpPr>
                    <p:nvPr/>
                  </p:nvSpPr>
                  <p:spPr bwMode="auto">
                    <a:xfrm flipH="1">
                      <a:off x="1135" y="2926"/>
                      <a:ext cx="5" cy="77"/>
                    </a:xfrm>
                    <a:prstGeom prst="line">
                      <a:avLst/>
                    </a:prstGeom>
                    <a:noFill/>
                    <a:ln w="12700">
                      <a:solidFill>
                        <a:schemeClr val="tx1"/>
                      </a:solidFill>
                      <a:round/>
                      <a:headEnd type="none" w="sm" len="sm"/>
                      <a:tailEnd type="none" w="sm" len="sm"/>
                    </a:ln>
                    <a:effectLst/>
                  </p:spPr>
                  <p:txBody>
                    <a:bodyPr/>
                    <a:lstStyle/>
                    <a:p>
                      <a:endParaRPr lang="nl-BE"/>
                    </a:p>
                  </p:txBody>
                </p:sp>
                <p:sp>
                  <p:nvSpPr>
                    <p:cNvPr id="512076" name="Line 76"/>
                    <p:cNvSpPr>
                      <a:spLocks noChangeShapeType="1"/>
                    </p:cNvSpPr>
                    <p:nvPr/>
                  </p:nvSpPr>
                  <p:spPr bwMode="auto">
                    <a:xfrm>
                      <a:off x="1368" y="2927"/>
                      <a:ext cx="0" cy="81"/>
                    </a:xfrm>
                    <a:prstGeom prst="line">
                      <a:avLst/>
                    </a:prstGeom>
                    <a:noFill/>
                    <a:ln w="12700">
                      <a:solidFill>
                        <a:schemeClr val="tx1"/>
                      </a:solidFill>
                      <a:round/>
                      <a:headEnd type="none" w="sm" len="sm"/>
                      <a:tailEnd type="none" w="sm" len="sm"/>
                    </a:ln>
                    <a:effectLst/>
                  </p:spPr>
                  <p:txBody>
                    <a:bodyPr/>
                    <a:lstStyle/>
                    <a:p>
                      <a:endParaRPr lang="nl-BE"/>
                    </a:p>
                  </p:txBody>
                </p:sp>
                <p:sp>
                  <p:nvSpPr>
                    <p:cNvPr id="512077" name="Line 77"/>
                    <p:cNvSpPr>
                      <a:spLocks noChangeShapeType="1"/>
                    </p:cNvSpPr>
                    <p:nvPr/>
                  </p:nvSpPr>
                  <p:spPr bwMode="auto">
                    <a:xfrm>
                      <a:off x="1138" y="2920"/>
                      <a:ext cx="79" cy="88"/>
                    </a:xfrm>
                    <a:prstGeom prst="line">
                      <a:avLst/>
                    </a:prstGeom>
                    <a:noFill/>
                    <a:ln w="12700">
                      <a:solidFill>
                        <a:schemeClr val="tx1"/>
                      </a:solidFill>
                      <a:round/>
                      <a:headEnd type="none" w="sm" len="sm"/>
                      <a:tailEnd type="none" w="sm" len="sm"/>
                    </a:ln>
                    <a:effectLst/>
                  </p:spPr>
                  <p:txBody>
                    <a:bodyPr/>
                    <a:lstStyle/>
                    <a:p>
                      <a:endParaRPr lang="nl-BE"/>
                    </a:p>
                  </p:txBody>
                </p:sp>
                <p:sp>
                  <p:nvSpPr>
                    <p:cNvPr id="512078" name="Line 78"/>
                    <p:cNvSpPr>
                      <a:spLocks noChangeShapeType="1"/>
                    </p:cNvSpPr>
                    <p:nvPr/>
                  </p:nvSpPr>
                  <p:spPr bwMode="auto">
                    <a:xfrm flipH="1">
                      <a:off x="1217" y="2920"/>
                      <a:ext cx="31" cy="88"/>
                    </a:xfrm>
                    <a:prstGeom prst="line">
                      <a:avLst/>
                    </a:prstGeom>
                    <a:noFill/>
                    <a:ln w="12700">
                      <a:solidFill>
                        <a:schemeClr val="tx1"/>
                      </a:solidFill>
                      <a:round/>
                      <a:headEnd type="none" w="sm" len="sm"/>
                      <a:tailEnd type="none" w="sm" len="sm"/>
                    </a:ln>
                    <a:effectLst/>
                  </p:spPr>
                  <p:txBody>
                    <a:bodyPr/>
                    <a:lstStyle/>
                    <a:p>
                      <a:endParaRPr lang="nl-BE"/>
                    </a:p>
                  </p:txBody>
                </p:sp>
                <p:grpSp>
                  <p:nvGrpSpPr>
                    <p:cNvPr id="17" name="Group 79"/>
                    <p:cNvGrpSpPr>
                      <a:grpSpLocks/>
                    </p:cNvGrpSpPr>
                    <p:nvPr/>
                  </p:nvGrpSpPr>
                  <p:grpSpPr bwMode="auto">
                    <a:xfrm>
                      <a:off x="1248" y="2924"/>
                      <a:ext cx="113" cy="88"/>
                      <a:chOff x="1248" y="2924"/>
                      <a:chExt cx="113" cy="88"/>
                    </a:xfrm>
                  </p:grpSpPr>
                  <p:sp>
                    <p:nvSpPr>
                      <p:cNvPr id="512080" name="Line 80"/>
                      <p:cNvSpPr>
                        <a:spLocks noChangeShapeType="1"/>
                      </p:cNvSpPr>
                      <p:nvPr/>
                    </p:nvSpPr>
                    <p:spPr bwMode="auto">
                      <a:xfrm flipH="1">
                        <a:off x="1280" y="2924"/>
                        <a:ext cx="81" cy="88"/>
                      </a:xfrm>
                      <a:prstGeom prst="line">
                        <a:avLst/>
                      </a:prstGeom>
                      <a:noFill/>
                      <a:ln w="12700">
                        <a:solidFill>
                          <a:schemeClr val="tx1"/>
                        </a:solidFill>
                        <a:round/>
                        <a:headEnd type="none" w="sm" len="sm"/>
                        <a:tailEnd type="none" w="sm" len="sm"/>
                      </a:ln>
                      <a:effectLst/>
                    </p:spPr>
                    <p:txBody>
                      <a:bodyPr/>
                      <a:lstStyle/>
                      <a:p>
                        <a:endParaRPr lang="nl-BE"/>
                      </a:p>
                    </p:txBody>
                  </p:sp>
                  <p:sp>
                    <p:nvSpPr>
                      <p:cNvPr id="512081" name="Line 81"/>
                      <p:cNvSpPr>
                        <a:spLocks noChangeShapeType="1"/>
                      </p:cNvSpPr>
                      <p:nvPr/>
                    </p:nvSpPr>
                    <p:spPr bwMode="auto">
                      <a:xfrm>
                        <a:off x="1248" y="2924"/>
                        <a:ext cx="32" cy="88"/>
                      </a:xfrm>
                      <a:prstGeom prst="line">
                        <a:avLst/>
                      </a:prstGeom>
                      <a:noFill/>
                      <a:ln w="12700">
                        <a:solidFill>
                          <a:schemeClr val="tx1"/>
                        </a:solidFill>
                        <a:round/>
                        <a:headEnd type="none" w="sm" len="sm"/>
                        <a:tailEnd type="none" w="sm" len="sm"/>
                      </a:ln>
                      <a:effectLst/>
                    </p:spPr>
                    <p:txBody>
                      <a:bodyPr/>
                      <a:lstStyle/>
                      <a:p>
                        <a:endParaRPr lang="nl-BE"/>
                      </a:p>
                    </p:txBody>
                  </p:sp>
                </p:grpSp>
              </p:grpSp>
              <p:sp>
                <p:nvSpPr>
                  <p:cNvPr id="512082" name="Line 82"/>
                  <p:cNvSpPr>
                    <a:spLocks noChangeShapeType="1"/>
                  </p:cNvSpPr>
                  <p:nvPr/>
                </p:nvSpPr>
                <p:spPr bwMode="auto">
                  <a:xfrm flipH="1">
                    <a:off x="990" y="2869"/>
                    <a:ext cx="69" cy="0"/>
                  </a:xfrm>
                  <a:prstGeom prst="line">
                    <a:avLst/>
                  </a:prstGeom>
                  <a:noFill/>
                  <a:ln w="12700">
                    <a:solidFill>
                      <a:schemeClr val="tx1"/>
                    </a:solidFill>
                    <a:round/>
                    <a:headEnd type="none" w="sm" len="sm"/>
                    <a:tailEnd type="none" w="sm" len="sm"/>
                  </a:ln>
                  <a:effectLst/>
                </p:spPr>
                <p:txBody>
                  <a:bodyPr/>
                  <a:lstStyle/>
                  <a:p>
                    <a:endParaRPr lang="nl-BE"/>
                  </a:p>
                </p:txBody>
              </p:sp>
              <p:sp>
                <p:nvSpPr>
                  <p:cNvPr id="512083" name="Line 83"/>
                  <p:cNvSpPr>
                    <a:spLocks noChangeShapeType="1"/>
                  </p:cNvSpPr>
                  <p:nvPr/>
                </p:nvSpPr>
                <p:spPr bwMode="auto">
                  <a:xfrm flipV="1">
                    <a:off x="1132" y="2802"/>
                    <a:ext cx="47" cy="37"/>
                  </a:xfrm>
                  <a:prstGeom prst="line">
                    <a:avLst/>
                  </a:prstGeom>
                  <a:noFill/>
                  <a:ln w="12700">
                    <a:solidFill>
                      <a:schemeClr val="tx1"/>
                    </a:solidFill>
                    <a:round/>
                    <a:headEnd type="none" w="sm" len="sm"/>
                    <a:tailEnd type="none" w="sm" len="sm"/>
                  </a:ln>
                  <a:effectLst/>
                </p:spPr>
                <p:txBody>
                  <a:bodyPr/>
                  <a:lstStyle/>
                  <a:p>
                    <a:endParaRPr lang="nl-BE"/>
                  </a:p>
                </p:txBody>
              </p:sp>
              <p:sp>
                <p:nvSpPr>
                  <p:cNvPr id="512084" name="Line 84"/>
                  <p:cNvSpPr>
                    <a:spLocks noChangeShapeType="1"/>
                  </p:cNvSpPr>
                  <p:nvPr/>
                </p:nvSpPr>
                <p:spPr bwMode="auto">
                  <a:xfrm flipH="1" flipV="1">
                    <a:off x="1090" y="2792"/>
                    <a:ext cx="10" cy="42"/>
                  </a:xfrm>
                  <a:prstGeom prst="line">
                    <a:avLst/>
                  </a:prstGeom>
                  <a:noFill/>
                  <a:ln w="12700">
                    <a:solidFill>
                      <a:schemeClr val="tx1"/>
                    </a:solidFill>
                    <a:round/>
                    <a:headEnd type="none" w="sm" len="sm"/>
                    <a:tailEnd type="none" w="sm" len="sm"/>
                  </a:ln>
                  <a:effectLst/>
                </p:spPr>
                <p:txBody>
                  <a:bodyPr/>
                  <a:lstStyle/>
                  <a:p>
                    <a:endParaRPr lang="nl-BE"/>
                  </a:p>
                </p:txBody>
              </p:sp>
              <p:sp>
                <p:nvSpPr>
                  <p:cNvPr id="512085" name="Line 85"/>
                  <p:cNvSpPr>
                    <a:spLocks noChangeShapeType="1"/>
                  </p:cNvSpPr>
                  <p:nvPr/>
                </p:nvSpPr>
                <p:spPr bwMode="auto">
                  <a:xfrm flipH="1" flipV="1">
                    <a:off x="1020" y="2820"/>
                    <a:ext cx="52" cy="32"/>
                  </a:xfrm>
                  <a:prstGeom prst="line">
                    <a:avLst/>
                  </a:prstGeom>
                  <a:noFill/>
                  <a:ln w="12700">
                    <a:solidFill>
                      <a:schemeClr val="tx1"/>
                    </a:solidFill>
                    <a:round/>
                    <a:headEnd type="none" w="sm" len="sm"/>
                    <a:tailEnd type="none" w="sm" len="sm"/>
                  </a:ln>
                  <a:effectLst/>
                </p:spPr>
                <p:txBody>
                  <a:bodyPr/>
                  <a:lstStyle/>
                  <a:p>
                    <a:endParaRPr lang="nl-BE"/>
                  </a:p>
                </p:txBody>
              </p:sp>
            </p:grpSp>
          </p:grpSp>
        </p:grpSp>
        <p:sp>
          <p:nvSpPr>
            <p:cNvPr id="512086" name="Rectangle 86"/>
            <p:cNvSpPr>
              <a:spLocks noChangeArrowheads="1"/>
            </p:cNvSpPr>
            <p:nvPr/>
          </p:nvSpPr>
          <p:spPr bwMode="auto">
            <a:xfrm>
              <a:off x="826" y="3227"/>
              <a:ext cx="878" cy="238"/>
            </a:xfrm>
            <a:prstGeom prst="rect">
              <a:avLst/>
            </a:prstGeom>
            <a:noFill/>
            <a:ln w="9525">
              <a:noFill/>
              <a:miter lim="800000"/>
              <a:headEnd/>
              <a:tailEnd/>
            </a:ln>
            <a:effectLst/>
          </p:spPr>
          <p:txBody>
            <a:bodyPr lIns="92075" tIns="46038" rIns="92075" bIns="46038">
              <a:spAutoFit/>
            </a:bodyPr>
            <a:lstStyle/>
            <a:p>
              <a:pPr>
                <a:spcBef>
                  <a:spcPct val="50000"/>
                </a:spcBef>
              </a:pPr>
              <a:r>
                <a:rPr lang="en-US" sz="4800" b="1" dirty="0">
                  <a:effectLst>
                    <a:outerShdw blurRad="38100" dist="38100" dir="2700000" algn="tl">
                      <a:srgbClr val="000000"/>
                    </a:outerShdw>
                  </a:effectLst>
                </a:rPr>
                <a:t>Oracle9</a:t>
              </a:r>
              <a:r>
                <a:rPr lang="en-US" sz="4800" b="1" i="1" dirty="0">
                  <a:effectLst>
                    <a:outerShdw blurRad="38100" dist="38100" dir="2700000" algn="tl">
                      <a:srgbClr val="000000"/>
                    </a:outerShdw>
                  </a:effectLst>
                  <a:latin typeface="Times New Roman" pitchFamily="18" charset="0"/>
                </a:rPr>
                <a:t>i</a:t>
              </a:r>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bwMode="auto">
          <a:noFill/>
          <a:ln>
            <a:miter lim="800000"/>
            <a:headEnd/>
            <a:tailEnd/>
          </a:ln>
        </p:spPr>
        <p:txBody>
          <a:bodyPr vert="horz" wrap="square" lIns="208584" tIns="104292" rIns="208584" bIns="104292" numCol="1" anchor="t" anchorCtr="0" compatLnSpc="1">
            <a:prstTxWarp prst="textNoShape">
              <a:avLst/>
            </a:prstTxWarp>
          </a:bodyPr>
          <a:lstStyle/>
          <a:p>
            <a:r>
              <a:rPr lang="en-US" smtClean="0"/>
              <a:t>Microsoft BI Platform</a:t>
            </a:r>
          </a:p>
        </p:txBody>
      </p:sp>
      <p:pic>
        <p:nvPicPr>
          <p:cNvPr id="18436" name="Picture 4"/>
          <p:cNvPicPr>
            <a:picLocks noGrp="1" noChangeAspect="1" noChangeArrowheads="1"/>
          </p:cNvPicPr>
          <p:nvPr>
            <p:ph idx="1"/>
          </p:nvPr>
        </p:nvPicPr>
        <p:blipFill>
          <a:blip r:embed="rId2"/>
          <a:srcRect/>
          <a:stretch>
            <a:fillRect/>
          </a:stretch>
        </p:blipFill>
        <p:spPr bwMode="auto">
          <a:xfrm>
            <a:off x="2108663" y="2239904"/>
            <a:ext cx="16780206" cy="10947529"/>
          </a:xfrm>
          <a:noFill/>
          <a:ln>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idx="4294967295"/>
          </p:nvPr>
        </p:nvSpPr>
        <p:spPr bwMode="auto">
          <a:xfrm>
            <a:off x="0" y="0"/>
            <a:ext cx="19245263" cy="2519892"/>
          </a:xfrm>
          <a:prstGeom prst="rect">
            <a:avLst/>
          </a:prstGeom>
          <a:noFill/>
          <a:ln>
            <a:miter lim="800000"/>
            <a:headEnd/>
            <a:tailEnd/>
          </a:ln>
        </p:spPr>
        <p:txBody>
          <a:bodyPr/>
          <a:lstStyle/>
          <a:p>
            <a:r>
              <a:rPr lang="en-US" dirty="0" smtClean="0"/>
              <a:t>Microsoft BI Platform</a:t>
            </a:r>
          </a:p>
        </p:txBody>
      </p:sp>
      <p:pic>
        <p:nvPicPr>
          <p:cNvPr id="19460" name="Picture 4"/>
          <p:cNvPicPr>
            <a:picLocks noGrp="1" noChangeAspect="1" noChangeArrowheads="1"/>
          </p:cNvPicPr>
          <p:nvPr>
            <p:ph idx="4294967295"/>
          </p:nvPr>
        </p:nvPicPr>
        <p:blipFill>
          <a:blip r:embed="rId2"/>
          <a:srcRect/>
          <a:stretch>
            <a:fillRect/>
          </a:stretch>
        </p:blipFill>
        <p:spPr bwMode="auto">
          <a:xfrm>
            <a:off x="1976376" y="2416139"/>
            <a:ext cx="16780206" cy="10947529"/>
          </a:xfrm>
          <a:prstGeom prst="rect">
            <a:avLst/>
          </a:prstGeom>
          <a:noFill/>
          <a:ln>
            <a:miter lim="800000"/>
            <a:headEnd/>
            <a:tailEnd/>
          </a:ln>
        </p:spPr>
      </p:pic>
      <p:sp>
        <p:nvSpPr>
          <p:cNvPr id="19461" name="Rectangle 4"/>
          <p:cNvSpPr>
            <a:spLocks noChangeArrowheads="1"/>
          </p:cNvSpPr>
          <p:nvPr/>
        </p:nvSpPr>
        <p:spPr bwMode="auto">
          <a:xfrm>
            <a:off x="2071539" y="7307687"/>
            <a:ext cx="17006665" cy="4126324"/>
          </a:xfrm>
          <a:prstGeom prst="rect">
            <a:avLst/>
          </a:prstGeom>
          <a:noFill/>
          <a:ln w="114300" cmpd="dbl">
            <a:solidFill>
              <a:schemeClr val="tx1"/>
            </a:solidFill>
            <a:prstDash val="sysDot"/>
            <a:miter lim="800000"/>
            <a:headEnd/>
            <a:tailEnd/>
          </a:ln>
        </p:spPr>
        <p:txBody>
          <a:bodyPr wrap="none" lIns="208584" tIns="104292" rIns="208584" bIns="104292" anchor="ctr"/>
          <a:lstStyle/>
          <a:p>
            <a:endParaRPr lang="nl-BE"/>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itle 1990657"/>
          <p:cNvSpPr>
            <a:spLocks noGrp="1" noChangeArrowheads="1"/>
          </p:cNvSpPr>
          <p:nvPr>
            <p:ph type="title"/>
          </p:nvPr>
        </p:nvSpPr>
        <p:spPr bwMode="auto">
          <a:xfrm>
            <a:off x="619054" y="487313"/>
            <a:ext cx="19579382" cy="2376397"/>
          </a:xfrm>
          <a:noFill/>
          <a:ln>
            <a:miter lim="800000"/>
            <a:headEnd/>
            <a:tailEnd/>
          </a:ln>
        </p:spPr>
        <p:txBody>
          <a:bodyPr vert="horz" wrap="square" lIns="208584" tIns="104292" rIns="208584" bIns="104292" numCol="1" anchor="t" anchorCtr="0" compatLnSpc="1">
            <a:prstTxWarp prst="textNoShape">
              <a:avLst/>
            </a:prstTxWarp>
          </a:bodyPr>
          <a:lstStyle/>
          <a:p>
            <a:r>
              <a:rPr lang="en-US" sz="8800" dirty="0" smtClean="0"/>
              <a:t>SQL Server Database Management</a:t>
            </a:r>
            <a:endParaRPr lang="en-US" sz="8800" i="1" dirty="0" smtClean="0">
              <a:solidFill>
                <a:srgbClr val="FFCC66"/>
              </a:solidFill>
            </a:endParaRPr>
          </a:p>
        </p:txBody>
      </p:sp>
      <p:sp>
        <p:nvSpPr>
          <p:cNvPr id="7" name="Rectangle 6"/>
          <p:cNvSpPr/>
          <p:nvPr/>
        </p:nvSpPr>
        <p:spPr>
          <a:xfrm>
            <a:off x="1377247" y="8014657"/>
            <a:ext cx="19044924" cy="4567336"/>
          </a:xfrm>
          <a:prstGeom prst="rect">
            <a:avLst/>
          </a:prstGeom>
        </p:spPr>
        <p:style>
          <a:lnRef idx="0">
            <a:schemeClr val="accent2"/>
          </a:lnRef>
          <a:fillRef idx="3">
            <a:schemeClr val="accent2"/>
          </a:fillRef>
          <a:effectRef idx="3">
            <a:schemeClr val="accent2"/>
          </a:effectRef>
          <a:fontRef idx="minor">
            <a:schemeClr val="lt1"/>
          </a:fontRef>
        </p:style>
        <p:txBody>
          <a:bodyPr lIns="208584" tIns="104292" rIns="208584" bIns="104292" anchor="ctr"/>
          <a:lstStyle/>
          <a:p>
            <a:pPr algn="ctr" fontAlgn="auto">
              <a:spcBef>
                <a:spcPts val="0"/>
              </a:spcBef>
              <a:spcAft>
                <a:spcPts val="0"/>
              </a:spcAft>
              <a:defRPr/>
            </a:pPr>
            <a:endParaRPr lang="en-US" dirty="0"/>
          </a:p>
        </p:txBody>
      </p:sp>
      <p:sp>
        <p:nvSpPr>
          <p:cNvPr id="20487" name="TextBox 8"/>
          <p:cNvSpPr txBox="1">
            <a:spLocks noChangeArrowheads="1"/>
          </p:cNvSpPr>
          <p:nvPr/>
        </p:nvSpPr>
        <p:spPr bwMode="auto">
          <a:xfrm>
            <a:off x="1306777" y="8116152"/>
            <a:ext cx="18710672" cy="918507"/>
          </a:xfrm>
          <a:prstGeom prst="rect">
            <a:avLst/>
          </a:prstGeom>
          <a:noFill/>
          <a:ln w="9525">
            <a:noFill/>
            <a:miter lim="800000"/>
            <a:headEnd/>
            <a:tailEnd/>
          </a:ln>
        </p:spPr>
        <p:txBody>
          <a:bodyPr lIns="208584" tIns="104292" rIns="208584" bIns="104292">
            <a:spAutoFit/>
          </a:bodyPr>
          <a:lstStyle/>
          <a:p>
            <a:pPr algn="ctr"/>
            <a:r>
              <a:rPr lang="en-US" sz="4600" b="1" dirty="0">
                <a:solidFill>
                  <a:srgbClr val="FF0000"/>
                </a:solidFill>
              </a:rPr>
              <a:t>Business Intelligence Platform</a:t>
            </a:r>
          </a:p>
        </p:txBody>
      </p:sp>
      <p:graphicFrame>
        <p:nvGraphicFramePr>
          <p:cNvPr id="9" name="Content Placeholder 3"/>
          <p:cNvGraphicFramePr>
            <a:graphicFrameLocks/>
          </p:cNvGraphicFramePr>
          <p:nvPr/>
        </p:nvGraphicFramePr>
        <p:xfrm>
          <a:off x="1366110" y="9201116"/>
          <a:ext cx="18710803" cy="3149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9" name="Content Placeholder 2"/>
          <p:cNvSpPr txBox="1">
            <a:spLocks/>
          </p:cNvSpPr>
          <p:nvPr/>
        </p:nvSpPr>
        <p:spPr bwMode="auto">
          <a:xfrm>
            <a:off x="1247378" y="2491893"/>
            <a:ext cx="19245263" cy="4563804"/>
          </a:xfrm>
          <a:prstGeom prst="rect">
            <a:avLst/>
          </a:prstGeom>
          <a:noFill/>
          <a:ln w="9525">
            <a:noFill/>
            <a:miter lim="800000"/>
            <a:headEnd/>
            <a:tailEnd/>
          </a:ln>
        </p:spPr>
        <p:txBody>
          <a:bodyPr lIns="208584" tIns="104292" rIns="208584" bIns="104292"/>
          <a:lstStyle/>
          <a:p>
            <a:pPr marL="782189" indent="-782189">
              <a:spcBef>
                <a:spcPct val="20000"/>
              </a:spcBef>
              <a:buSzPct val="80000"/>
              <a:buBlip>
                <a:blip r:embed="rId6"/>
              </a:buBlip>
            </a:pPr>
            <a:r>
              <a:rPr lang="en-US" sz="4600" dirty="0">
                <a:latin typeface="Arial" pitchFamily="34" charset="0"/>
              </a:rPr>
              <a:t>SQL Server Relational Database –  provides a robust, scalable and enterprise-ready Data Warehouse platform. Microsoft SQL Server 2005 has improved partitioning, manageability, and query optimizations to streamline data warehouse operations and increase performance.</a:t>
            </a:r>
          </a:p>
          <a:p>
            <a:pPr marL="782189" indent="-782189">
              <a:spcBef>
                <a:spcPct val="20000"/>
              </a:spcBef>
              <a:buSzPct val="80000"/>
              <a:buBlip>
                <a:blip r:embed="rId6"/>
              </a:buBlip>
            </a:pPr>
            <a:r>
              <a:rPr lang="en-US" sz="4600" dirty="0">
                <a:latin typeface="Arial" pitchFamily="34" charset="0"/>
              </a:rPr>
              <a:t>Many Business Solutions and systems currently use this database.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Title 1990657"/>
          <p:cNvSpPr>
            <a:spLocks noGrp="1" noChangeArrowheads="1"/>
          </p:cNvSpPr>
          <p:nvPr>
            <p:ph type="title"/>
          </p:nvPr>
        </p:nvSpPr>
        <p:spPr bwMode="auto">
          <a:xfrm>
            <a:off x="1032058" y="1035957"/>
            <a:ext cx="19579382" cy="2376399"/>
          </a:xfrm>
          <a:noFill/>
          <a:ln>
            <a:miter lim="800000"/>
            <a:headEnd/>
            <a:tailEnd/>
          </a:ln>
        </p:spPr>
        <p:txBody>
          <a:bodyPr vert="horz" wrap="square" lIns="208584" tIns="104292" rIns="208584" bIns="104292" numCol="1" anchor="t" anchorCtr="0" compatLnSpc="1">
            <a:prstTxWarp prst="textNoShape">
              <a:avLst/>
            </a:prstTxWarp>
          </a:bodyPr>
          <a:lstStyle/>
          <a:p>
            <a:r>
              <a:rPr lang="en-US" dirty="0" smtClean="0"/>
              <a:t>SQL Server Analysis Services</a:t>
            </a:r>
            <a:endParaRPr lang="en-US" sz="6400" i="1" dirty="0" smtClean="0">
              <a:solidFill>
                <a:srgbClr val="FFCC66"/>
              </a:solidFill>
            </a:endParaRPr>
          </a:p>
        </p:txBody>
      </p:sp>
      <p:sp>
        <p:nvSpPr>
          <p:cNvPr id="7" name="Rectangle 6"/>
          <p:cNvSpPr/>
          <p:nvPr/>
        </p:nvSpPr>
        <p:spPr>
          <a:xfrm>
            <a:off x="1377247" y="8014657"/>
            <a:ext cx="19044924" cy="4567336"/>
          </a:xfrm>
          <a:prstGeom prst="rect">
            <a:avLst/>
          </a:prstGeom>
        </p:spPr>
        <p:style>
          <a:lnRef idx="0">
            <a:schemeClr val="accent2"/>
          </a:lnRef>
          <a:fillRef idx="3">
            <a:schemeClr val="accent2"/>
          </a:fillRef>
          <a:effectRef idx="3">
            <a:schemeClr val="accent2"/>
          </a:effectRef>
          <a:fontRef idx="minor">
            <a:schemeClr val="lt1"/>
          </a:fontRef>
        </p:style>
        <p:txBody>
          <a:bodyPr lIns="208584" tIns="104292" rIns="208584" bIns="104292" anchor="ctr"/>
          <a:lstStyle/>
          <a:p>
            <a:pPr algn="ctr" fontAlgn="auto">
              <a:spcBef>
                <a:spcPts val="0"/>
              </a:spcBef>
              <a:spcAft>
                <a:spcPts val="0"/>
              </a:spcAft>
              <a:defRPr/>
            </a:pPr>
            <a:endParaRPr lang="en-US" dirty="0"/>
          </a:p>
        </p:txBody>
      </p:sp>
      <p:sp>
        <p:nvSpPr>
          <p:cNvPr id="22535" name="Rectangle 2"/>
          <p:cNvSpPr>
            <a:spLocks noChangeArrowheads="1"/>
          </p:cNvSpPr>
          <p:nvPr/>
        </p:nvSpPr>
        <p:spPr bwMode="auto">
          <a:xfrm>
            <a:off x="1395876" y="2572391"/>
            <a:ext cx="18680972" cy="4741092"/>
          </a:xfrm>
          <a:prstGeom prst="rect">
            <a:avLst/>
          </a:prstGeom>
          <a:noFill/>
          <a:ln w="9525">
            <a:noFill/>
            <a:miter lim="800000"/>
            <a:headEnd/>
            <a:tailEnd/>
          </a:ln>
        </p:spPr>
        <p:txBody>
          <a:bodyPr lIns="208584" tIns="104292" rIns="208584" bIns="104292">
            <a:spAutoFit/>
          </a:bodyPr>
          <a:lstStyle/>
          <a:p>
            <a:pPr marL="782189" indent="-782189">
              <a:spcBef>
                <a:spcPct val="20000"/>
              </a:spcBef>
              <a:buSzPct val="80000"/>
              <a:buBlip>
                <a:blip r:embed="rId2"/>
              </a:buBlip>
            </a:pPr>
            <a:r>
              <a:rPr lang="en-US" sz="4600" dirty="0">
                <a:latin typeface="Arial" pitchFamily="34" charset="0"/>
              </a:rPr>
              <a:t>Allows for Online Analytical Processing (OLAP), commonly referred to as “cubes”.</a:t>
            </a:r>
          </a:p>
          <a:p>
            <a:pPr marL="782189" indent="-782189">
              <a:spcBef>
                <a:spcPct val="20000"/>
              </a:spcBef>
              <a:buSzPct val="80000"/>
              <a:buBlip>
                <a:blip r:embed="rId2"/>
              </a:buBlip>
            </a:pPr>
            <a:r>
              <a:rPr lang="en-US" sz="4600" dirty="0">
                <a:latin typeface="Arial" pitchFamily="34" charset="0"/>
              </a:rPr>
              <a:t> Includes advanced analytical features such as complete data mining and key performance indicator frameworks. </a:t>
            </a:r>
          </a:p>
          <a:p>
            <a:pPr marL="782189" indent="-782189">
              <a:spcBef>
                <a:spcPct val="20000"/>
              </a:spcBef>
              <a:buSzPct val="80000"/>
              <a:buBlip>
                <a:blip r:embed="rId2"/>
              </a:buBlip>
            </a:pPr>
            <a:r>
              <a:rPr lang="en-US" sz="4600" dirty="0">
                <a:latin typeface="Arial" pitchFamily="34" charset="0"/>
              </a:rPr>
              <a:t>Enables organizations to accommodate multiple analytic needs within one solution. </a:t>
            </a:r>
          </a:p>
        </p:txBody>
      </p:sp>
      <p:graphicFrame>
        <p:nvGraphicFramePr>
          <p:cNvPr id="8" name="Content Placeholder 3"/>
          <p:cNvGraphicFramePr>
            <a:graphicFrameLocks/>
          </p:cNvGraphicFramePr>
          <p:nvPr/>
        </p:nvGraphicFramePr>
        <p:xfrm>
          <a:off x="1336411" y="9089120"/>
          <a:ext cx="18710803" cy="3149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7" name="TextBox 8"/>
          <p:cNvSpPr txBox="1">
            <a:spLocks noChangeArrowheads="1"/>
          </p:cNvSpPr>
          <p:nvPr/>
        </p:nvSpPr>
        <p:spPr bwMode="auto">
          <a:xfrm>
            <a:off x="1306777" y="8116152"/>
            <a:ext cx="18710672" cy="918507"/>
          </a:xfrm>
          <a:prstGeom prst="rect">
            <a:avLst/>
          </a:prstGeom>
          <a:noFill/>
          <a:ln w="9525">
            <a:noFill/>
            <a:miter lim="800000"/>
            <a:headEnd/>
            <a:tailEnd/>
          </a:ln>
        </p:spPr>
        <p:txBody>
          <a:bodyPr lIns="208584" tIns="104292" rIns="208584" bIns="104292">
            <a:spAutoFit/>
          </a:bodyPr>
          <a:lstStyle/>
          <a:p>
            <a:pPr algn="ctr"/>
            <a:r>
              <a:rPr lang="en-US" sz="4600" b="1" dirty="0">
                <a:solidFill>
                  <a:srgbClr val="FF0000"/>
                </a:solidFill>
              </a:rPr>
              <a:t>Business Intelligence Platform</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Title 1990657"/>
          <p:cNvSpPr>
            <a:spLocks noGrp="1" noChangeArrowheads="1"/>
          </p:cNvSpPr>
          <p:nvPr>
            <p:ph type="title"/>
          </p:nvPr>
        </p:nvSpPr>
        <p:spPr bwMode="auto">
          <a:xfrm>
            <a:off x="1032058" y="1035957"/>
            <a:ext cx="19579382" cy="2376399"/>
          </a:xfrm>
          <a:noFill/>
          <a:ln>
            <a:miter lim="800000"/>
            <a:headEnd/>
            <a:tailEnd/>
          </a:ln>
        </p:spPr>
        <p:txBody>
          <a:bodyPr vert="horz" wrap="square" lIns="208584" tIns="104292" rIns="208584" bIns="104292" numCol="1" anchor="t" anchorCtr="0" compatLnSpc="1">
            <a:prstTxWarp prst="textNoShape">
              <a:avLst/>
            </a:prstTxWarp>
          </a:bodyPr>
          <a:lstStyle/>
          <a:p>
            <a:r>
              <a:rPr lang="en-US" dirty="0" smtClean="0"/>
              <a:t>SQL Server Reporting Services</a:t>
            </a:r>
            <a:endParaRPr lang="en-US" sz="6400" i="1" dirty="0" smtClean="0">
              <a:solidFill>
                <a:srgbClr val="FFCC66"/>
              </a:solidFill>
            </a:endParaRPr>
          </a:p>
        </p:txBody>
      </p:sp>
      <p:sp>
        <p:nvSpPr>
          <p:cNvPr id="7" name="Rectangle 6"/>
          <p:cNvSpPr/>
          <p:nvPr/>
        </p:nvSpPr>
        <p:spPr>
          <a:xfrm>
            <a:off x="1377247" y="8014657"/>
            <a:ext cx="19044924" cy="4567336"/>
          </a:xfrm>
          <a:prstGeom prst="rect">
            <a:avLst/>
          </a:prstGeom>
        </p:spPr>
        <p:style>
          <a:lnRef idx="0">
            <a:schemeClr val="accent2"/>
          </a:lnRef>
          <a:fillRef idx="3">
            <a:schemeClr val="accent2"/>
          </a:fillRef>
          <a:effectRef idx="3">
            <a:schemeClr val="accent2"/>
          </a:effectRef>
          <a:fontRef idx="minor">
            <a:schemeClr val="lt1"/>
          </a:fontRef>
        </p:style>
        <p:txBody>
          <a:bodyPr lIns="208584" tIns="104292" rIns="208584" bIns="104292" anchor="ctr"/>
          <a:lstStyle/>
          <a:p>
            <a:pPr algn="ctr" fontAlgn="auto">
              <a:spcBef>
                <a:spcPts val="0"/>
              </a:spcBef>
              <a:spcAft>
                <a:spcPts val="0"/>
              </a:spcAft>
              <a:defRPr/>
            </a:pPr>
            <a:endParaRPr lang="en-US" dirty="0"/>
          </a:p>
        </p:txBody>
      </p:sp>
      <p:sp>
        <p:nvSpPr>
          <p:cNvPr id="23559" name="Rectangle 2"/>
          <p:cNvSpPr>
            <a:spLocks noChangeArrowheads="1"/>
          </p:cNvSpPr>
          <p:nvPr/>
        </p:nvSpPr>
        <p:spPr bwMode="auto">
          <a:xfrm>
            <a:off x="1277078" y="2572391"/>
            <a:ext cx="18680972" cy="5590555"/>
          </a:xfrm>
          <a:prstGeom prst="rect">
            <a:avLst/>
          </a:prstGeom>
          <a:noFill/>
          <a:ln w="9525">
            <a:noFill/>
            <a:miter lim="800000"/>
            <a:headEnd/>
            <a:tailEnd/>
          </a:ln>
        </p:spPr>
        <p:txBody>
          <a:bodyPr lIns="208584" tIns="104292" rIns="208584" bIns="104292">
            <a:spAutoFit/>
          </a:bodyPr>
          <a:lstStyle/>
          <a:p>
            <a:pPr marL="782189" indent="-782189">
              <a:spcBef>
                <a:spcPct val="20000"/>
              </a:spcBef>
              <a:buSzPct val="80000"/>
              <a:buBlip>
                <a:blip r:embed="rId2"/>
              </a:buBlip>
            </a:pPr>
            <a:r>
              <a:rPr lang="en-US" sz="4600" dirty="0">
                <a:latin typeface="Arial" pitchFamily="34" charset="0"/>
              </a:rPr>
              <a:t>Provides a complete reporting platform so that end-users can view data using a Web browser or desk top.  </a:t>
            </a:r>
          </a:p>
          <a:p>
            <a:pPr marL="782189" indent="-782189">
              <a:spcBef>
                <a:spcPct val="20000"/>
              </a:spcBef>
              <a:buSzPct val="80000"/>
              <a:buBlip>
                <a:blip r:embed="rId2"/>
              </a:buBlip>
            </a:pPr>
            <a:r>
              <a:rPr lang="en-US" sz="4600" dirty="0">
                <a:latin typeface="Arial" pitchFamily="34" charset="0"/>
              </a:rPr>
              <a:t>Includes report authoring tools for both technical developers and business users.</a:t>
            </a:r>
          </a:p>
          <a:p>
            <a:pPr marL="782189" indent="-782189">
              <a:spcBef>
                <a:spcPct val="20000"/>
              </a:spcBef>
              <a:buSzPct val="80000"/>
              <a:buBlip>
                <a:blip r:embed="rId2"/>
              </a:buBlip>
            </a:pPr>
            <a:r>
              <a:rPr lang="en-US" sz="4600" dirty="0">
                <a:latin typeface="Arial" pitchFamily="34" charset="0"/>
              </a:rPr>
              <a:t>Allows web-based viewing and rendering in popular document formats such as Microsoft Excel and PDF.</a:t>
            </a:r>
          </a:p>
          <a:p>
            <a:pPr marL="782189" indent="-782189">
              <a:spcBef>
                <a:spcPct val="20000"/>
              </a:spcBef>
              <a:buSzPct val="80000"/>
              <a:buBlip>
                <a:blip r:embed="rId2"/>
              </a:buBlip>
            </a:pPr>
            <a:r>
              <a:rPr lang="en-US" sz="4600" dirty="0">
                <a:latin typeface="Arial" pitchFamily="34" charset="0"/>
              </a:rPr>
              <a:t>Contains robust e-mail subscription capability.</a:t>
            </a:r>
            <a:endParaRPr lang="en-US" dirty="0">
              <a:latin typeface="Arial" pitchFamily="34" charset="0"/>
            </a:endParaRPr>
          </a:p>
        </p:txBody>
      </p:sp>
      <p:sp>
        <p:nvSpPr>
          <p:cNvPr id="23560" name="TextBox 8"/>
          <p:cNvSpPr txBox="1">
            <a:spLocks noChangeArrowheads="1"/>
          </p:cNvSpPr>
          <p:nvPr/>
        </p:nvSpPr>
        <p:spPr bwMode="auto">
          <a:xfrm>
            <a:off x="1306777" y="8116152"/>
            <a:ext cx="18710672" cy="918507"/>
          </a:xfrm>
          <a:prstGeom prst="rect">
            <a:avLst/>
          </a:prstGeom>
          <a:noFill/>
          <a:ln w="9525">
            <a:noFill/>
            <a:miter lim="800000"/>
            <a:headEnd/>
            <a:tailEnd/>
          </a:ln>
        </p:spPr>
        <p:txBody>
          <a:bodyPr lIns="208584" tIns="104292" rIns="208584" bIns="104292">
            <a:spAutoFit/>
          </a:bodyPr>
          <a:lstStyle/>
          <a:p>
            <a:pPr algn="ctr"/>
            <a:r>
              <a:rPr lang="en-US" sz="4600" b="1" dirty="0">
                <a:solidFill>
                  <a:srgbClr val="FF0000"/>
                </a:solidFill>
              </a:rPr>
              <a:t>Business Intelligence Platform</a:t>
            </a:r>
          </a:p>
        </p:txBody>
      </p:sp>
      <p:graphicFrame>
        <p:nvGraphicFramePr>
          <p:cNvPr id="9" name="Content Placeholder 3"/>
          <p:cNvGraphicFramePr>
            <a:graphicFrameLocks/>
          </p:cNvGraphicFramePr>
          <p:nvPr/>
        </p:nvGraphicFramePr>
        <p:xfrm>
          <a:off x="1455209" y="9201116"/>
          <a:ext cx="18710803" cy="3149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idx="4294967295"/>
          </p:nvPr>
        </p:nvSpPr>
        <p:spPr bwMode="auto">
          <a:xfrm>
            <a:off x="0" y="605475"/>
            <a:ext cx="19245263" cy="2519892"/>
          </a:xfrm>
          <a:prstGeom prst="rect">
            <a:avLst/>
          </a:prstGeom>
          <a:noFill/>
          <a:ln>
            <a:miter lim="800000"/>
            <a:headEnd/>
            <a:tailEnd/>
          </a:ln>
        </p:spPr>
        <p:txBody>
          <a:bodyPr/>
          <a:lstStyle/>
          <a:p>
            <a:r>
              <a:rPr lang="en-US" smtClean="0"/>
              <a:t>Microsoft BI Platform</a:t>
            </a:r>
          </a:p>
        </p:txBody>
      </p:sp>
      <p:pic>
        <p:nvPicPr>
          <p:cNvPr id="24580" name="Picture 4"/>
          <p:cNvPicPr>
            <a:picLocks noGrp="1" noChangeAspect="1" noChangeArrowheads="1"/>
          </p:cNvPicPr>
          <p:nvPr>
            <p:ph idx="4294967295"/>
          </p:nvPr>
        </p:nvPicPr>
        <p:blipFill>
          <a:blip r:embed="rId2"/>
          <a:srcRect/>
          <a:stretch>
            <a:fillRect/>
          </a:stretch>
        </p:blipFill>
        <p:spPr bwMode="auto">
          <a:xfrm>
            <a:off x="2190690" y="3059081"/>
            <a:ext cx="16780206" cy="10947529"/>
          </a:xfrm>
          <a:prstGeom prst="rect">
            <a:avLst/>
          </a:prstGeom>
          <a:noFill/>
          <a:ln>
            <a:miter lim="800000"/>
            <a:headEnd/>
            <a:tailEnd/>
          </a:ln>
        </p:spPr>
      </p:pic>
      <p:sp>
        <p:nvSpPr>
          <p:cNvPr id="24581" name="Rectangle 4"/>
          <p:cNvSpPr>
            <a:spLocks noChangeArrowheads="1"/>
          </p:cNvSpPr>
          <p:nvPr/>
        </p:nvSpPr>
        <p:spPr bwMode="auto">
          <a:xfrm>
            <a:off x="1603773" y="5386269"/>
            <a:ext cx="18510200" cy="1984414"/>
          </a:xfrm>
          <a:prstGeom prst="rect">
            <a:avLst/>
          </a:prstGeom>
          <a:noFill/>
          <a:ln w="114300" cmpd="dbl">
            <a:solidFill>
              <a:schemeClr val="tx1"/>
            </a:solidFill>
            <a:prstDash val="sysDot"/>
            <a:miter lim="800000"/>
            <a:headEnd/>
            <a:tailEnd/>
          </a:ln>
        </p:spPr>
        <p:txBody>
          <a:bodyPr wrap="none" lIns="208584" tIns="104292" rIns="208584" bIns="104292" anchor="ctr"/>
          <a:lstStyle/>
          <a:p>
            <a:endParaRPr lang="nl-BE"/>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1" name="Title 1990657"/>
          <p:cNvSpPr>
            <a:spLocks noGrp="1" noChangeArrowheads="1"/>
          </p:cNvSpPr>
          <p:nvPr>
            <p:ph type="title"/>
          </p:nvPr>
        </p:nvSpPr>
        <p:spPr bwMode="auto">
          <a:xfrm>
            <a:off x="1061757" y="671972"/>
            <a:ext cx="19579382" cy="2376399"/>
          </a:xfrm>
          <a:noFill/>
          <a:ln>
            <a:miter lim="800000"/>
            <a:headEnd/>
            <a:tailEnd/>
          </a:ln>
        </p:spPr>
        <p:txBody>
          <a:bodyPr vert="horz" wrap="square" lIns="208584" tIns="104292" rIns="208584" bIns="104292" numCol="1" anchor="t" anchorCtr="0" compatLnSpc="1">
            <a:prstTxWarp prst="textNoShape">
              <a:avLst/>
            </a:prstTxWarp>
          </a:bodyPr>
          <a:lstStyle/>
          <a:p>
            <a:r>
              <a:rPr lang="en-US" dirty="0" smtClean="0"/>
              <a:t>Microsoft Excel 2007</a:t>
            </a:r>
            <a:endParaRPr lang="en-US" sz="6400" i="1" dirty="0" smtClean="0">
              <a:solidFill>
                <a:srgbClr val="FFCC66"/>
              </a:solidFill>
            </a:endParaRPr>
          </a:p>
        </p:txBody>
      </p:sp>
      <p:pic>
        <p:nvPicPr>
          <p:cNvPr id="25603" name="Picture 3"/>
          <p:cNvPicPr>
            <a:picLocks noChangeAspect="1" noChangeArrowheads="1"/>
          </p:cNvPicPr>
          <p:nvPr/>
        </p:nvPicPr>
        <p:blipFill>
          <a:blip r:embed="rId3"/>
          <a:srcRect/>
          <a:stretch>
            <a:fillRect/>
          </a:stretch>
        </p:blipFill>
        <p:spPr bwMode="auto">
          <a:xfrm>
            <a:off x="1633471" y="2491893"/>
            <a:ext cx="18086983" cy="8623629"/>
          </a:xfrm>
          <a:prstGeom prst="rect">
            <a:avLst/>
          </a:prstGeom>
          <a:noFill/>
          <a:ln w="9525">
            <a:noFill/>
            <a:miter lim="800000"/>
            <a:headEnd/>
            <a:tailEnd/>
          </a:ln>
        </p:spPr>
      </p:pic>
      <p:sp>
        <p:nvSpPr>
          <p:cNvPr id="25604" name="Rectangle 2"/>
          <p:cNvSpPr>
            <a:spLocks noChangeArrowheads="1"/>
          </p:cNvSpPr>
          <p:nvPr/>
        </p:nvSpPr>
        <p:spPr bwMode="auto">
          <a:xfrm>
            <a:off x="1481263" y="8032156"/>
            <a:ext cx="9203125" cy="581417"/>
          </a:xfrm>
          <a:prstGeom prst="rect">
            <a:avLst/>
          </a:prstGeom>
          <a:noFill/>
          <a:ln w="9525">
            <a:noFill/>
            <a:miter lim="800000"/>
            <a:headEnd/>
            <a:tailEnd/>
          </a:ln>
        </p:spPr>
        <p:txBody>
          <a:bodyPr lIns="210032" tIns="105017" rIns="210032" bIns="105017">
            <a:spAutoFit/>
          </a:bodyPr>
          <a:lstStyle/>
          <a:p>
            <a:pPr marL="1061026" indent="-1061026"/>
            <a:endParaRPr lang="en-GB" dirty="0"/>
          </a:p>
        </p:txBody>
      </p:sp>
      <p:sp>
        <p:nvSpPr>
          <p:cNvPr id="5" name="Rectangle 4"/>
          <p:cNvSpPr/>
          <p:nvPr/>
        </p:nvSpPr>
        <p:spPr>
          <a:xfrm>
            <a:off x="1050553" y="11241504"/>
            <a:ext cx="19044924" cy="2047426"/>
          </a:xfrm>
          <a:prstGeom prst="rect">
            <a:avLst/>
          </a:prstGeom>
        </p:spPr>
        <p:style>
          <a:lnRef idx="0">
            <a:schemeClr val="accent2"/>
          </a:lnRef>
          <a:fillRef idx="3">
            <a:schemeClr val="accent2"/>
          </a:fillRef>
          <a:effectRef idx="3">
            <a:schemeClr val="accent2"/>
          </a:effectRef>
          <a:fontRef idx="minor">
            <a:schemeClr val="lt1"/>
          </a:fontRef>
        </p:style>
        <p:txBody>
          <a:bodyPr lIns="208584" tIns="104292" rIns="208584" bIns="104292" anchor="ctr"/>
          <a:lstStyle/>
          <a:p>
            <a:pPr algn="ctr" fontAlgn="auto">
              <a:spcBef>
                <a:spcPts val="0"/>
              </a:spcBef>
              <a:spcAft>
                <a:spcPts val="0"/>
              </a:spcAft>
              <a:defRPr/>
            </a:pPr>
            <a:endParaRPr lang="en-US" dirty="0"/>
          </a:p>
        </p:txBody>
      </p:sp>
      <p:grpSp>
        <p:nvGrpSpPr>
          <p:cNvPr id="2" name="Group 13"/>
          <p:cNvGrpSpPr>
            <a:grpSpLocks/>
          </p:cNvGrpSpPr>
          <p:nvPr/>
        </p:nvGrpSpPr>
        <p:grpSpPr bwMode="auto">
          <a:xfrm>
            <a:off x="1217680" y="12186476"/>
            <a:ext cx="10198060" cy="969459"/>
            <a:chOff x="614298" y="1757354"/>
            <a:chExt cx="3360474" cy="1011253"/>
          </a:xfrm>
          <a:solidFill>
            <a:schemeClr val="tx1">
              <a:lumMod val="95000"/>
              <a:lumOff val="5000"/>
            </a:schemeClr>
          </a:solidFill>
        </p:grpSpPr>
        <p:sp>
          <p:nvSpPr>
            <p:cNvPr id="7" name="Rectangle 6"/>
            <p:cNvSpPr/>
            <p:nvPr/>
          </p:nvSpPr>
          <p:spPr>
            <a:xfrm>
              <a:off x="614298" y="1757354"/>
              <a:ext cx="3360474" cy="1011253"/>
            </a:xfrm>
            <a:prstGeom prst="rect">
              <a:avLst/>
            </a:prstGeom>
            <a:grpFill/>
          </p:spPr>
          <p:style>
            <a:lnRef idx="0">
              <a:schemeClr val="accent1"/>
            </a:lnRef>
            <a:fillRef idx="3">
              <a:schemeClr val="accent1"/>
            </a:fillRef>
            <a:effectRef idx="3">
              <a:schemeClr val="accent1"/>
            </a:effectRef>
            <a:fontRef idx="minor">
              <a:schemeClr val="lt1"/>
            </a:fontRef>
          </p:style>
        </p:sp>
        <p:sp>
          <p:nvSpPr>
            <p:cNvPr id="8" name="Rectangle 7"/>
            <p:cNvSpPr/>
            <p:nvPr/>
          </p:nvSpPr>
          <p:spPr>
            <a:xfrm>
              <a:off x="614298" y="1757354"/>
              <a:ext cx="3360474" cy="1011253"/>
            </a:xfrm>
            <a:prstGeom prst="rect">
              <a:avLst/>
            </a:prstGeom>
            <a:grpFill/>
          </p:spPr>
          <p:style>
            <a:lnRef idx="0">
              <a:schemeClr val="accent1"/>
            </a:lnRef>
            <a:fillRef idx="3">
              <a:schemeClr val="accent1"/>
            </a:fillRef>
            <a:effectRef idx="3">
              <a:schemeClr val="accent1"/>
            </a:effectRef>
            <a:fontRef idx="minor">
              <a:schemeClr val="lt1"/>
            </a:fontRef>
          </p:style>
          <p:txBody>
            <a:bodyPr lIns="125730" tIns="125730" rIns="125730" bIns="125730" spcCol="1270" anchor="ctr"/>
            <a:lstStyle/>
            <a:p>
              <a:pPr algn="ctr" defTabSz="3346032" fontAlgn="auto">
                <a:lnSpc>
                  <a:spcPct val="90000"/>
                </a:lnSpc>
                <a:spcAft>
                  <a:spcPct val="35000"/>
                </a:spcAft>
                <a:defRPr/>
              </a:pPr>
              <a:r>
                <a:rPr lang="en-US" b="1" dirty="0"/>
                <a:t>Excel</a:t>
              </a:r>
            </a:p>
          </p:txBody>
        </p:sp>
      </p:grpSp>
      <p:grpSp>
        <p:nvGrpSpPr>
          <p:cNvPr id="3" name="Group 14"/>
          <p:cNvGrpSpPr>
            <a:grpSpLocks/>
          </p:cNvGrpSpPr>
          <p:nvPr/>
        </p:nvGrpSpPr>
        <p:grpSpPr bwMode="auto">
          <a:xfrm>
            <a:off x="10405958" y="12186476"/>
            <a:ext cx="9522394" cy="969459"/>
            <a:chOff x="4186274" y="1757354"/>
            <a:chExt cx="3429027" cy="1011253"/>
          </a:xfrm>
          <a:solidFill>
            <a:srgbClr val="00B0F0"/>
          </a:solidFill>
        </p:grpSpPr>
        <p:sp>
          <p:nvSpPr>
            <p:cNvPr id="10" name="Rectangle 9"/>
            <p:cNvSpPr/>
            <p:nvPr/>
          </p:nvSpPr>
          <p:spPr>
            <a:xfrm>
              <a:off x="4186274" y="1757354"/>
              <a:ext cx="3429027" cy="1011253"/>
            </a:xfrm>
            <a:prstGeom prst="rect">
              <a:avLst/>
            </a:prstGeom>
            <a:grpFill/>
            <a:ln/>
          </p:spPr>
          <p:style>
            <a:lnRef idx="0">
              <a:schemeClr val="accent1"/>
            </a:lnRef>
            <a:fillRef idx="3">
              <a:schemeClr val="accent1"/>
            </a:fillRef>
            <a:effectRef idx="3">
              <a:schemeClr val="accent1"/>
            </a:effectRef>
            <a:fontRef idx="minor">
              <a:schemeClr val="lt1"/>
            </a:fontRef>
          </p:style>
        </p:sp>
        <p:sp>
          <p:nvSpPr>
            <p:cNvPr id="11" name="Rectangle 10"/>
            <p:cNvSpPr/>
            <p:nvPr/>
          </p:nvSpPr>
          <p:spPr>
            <a:xfrm>
              <a:off x="4186274" y="1757354"/>
              <a:ext cx="3429027" cy="1011253"/>
            </a:xfrm>
            <a:prstGeom prst="rect">
              <a:avLst/>
            </a:prstGeom>
            <a:grpFill/>
            <a:ln/>
          </p:spPr>
          <p:style>
            <a:lnRef idx="0">
              <a:schemeClr val="accent1"/>
            </a:lnRef>
            <a:fillRef idx="3">
              <a:schemeClr val="accent1"/>
            </a:fillRef>
            <a:effectRef idx="3">
              <a:schemeClr val="accent1"/>
            </a:effectRef>
            <a:fontRef idx="minor">
              <a:schemeClr val="lt1"/>
            </a:fontRef>
          </p:style>
          <p:txBody>
            <a:bodyPr lIns="125730" tIns="125730" rIns="125730" bIns="125730" spcCol="1270" anchor="ctr"/>
            <a:lstStyle/>
            <a:p>
              <a:pPr algn="ctr" defTabSz="3346032" fontAlgn="auto">
                <a:lnSpc>
                  <a:spcPct val="90000"/>
                </a:lnSpc>
                <a:spcAft>
                  <a:spcPct val="35000"/>
                </a:spcAft>
                <a:defRPr/>
              </a:pPr>
              <a:r>
                <a:rPr lang="en-US" b="1" dirty="0"/>
                <a:t>Performance Point</a:t>
              </a:r>
            </a:p>
          </p:txBody>
        </p:sp>
      </p:grpSp>
      <p:sp>
        <p:nvSpPr>
          <p:cNvPr id="25610" name="TextBox 20"/>
          <p:cNvSpPr txBox="1">
            <a:spLocks noChangeArrowheads="1"/>
          </p:cNvSpPr>
          <p:nvPr/>
        </p:nvSpPr>
        <p:spPr bwMode="auto">
          <a:xfrm>
            <a:off x="1217679" y="11241517"/>
            <a:ext cx="18710672" cy="918507"/>
          </a:xfrm>
          <a:prstGeom prst="rect">
            <a:avLst/>
          </a:prstGeom>
          <a:noFill/>
          <a:ln w="9525">
            <a:noFill/>
            <a:miter lim="800000"/>
            <a:headEnd/>
            <a:tailEnd/>
          </a:ln>
        </p:spPr>
        <p:txBody>
          <a:bodyPr lIns="208584" tIns="104292" rIns="208584" bIns="104292">
            <a:spAutoFit/>
          </a:bodyPr>
          <a:lstStyle/>
          <a:p>
            <a:pPr algn="ctr"/>
            <a:r>
              <a:rPr lang="en-US" sz="4600" b="1" dirty="0">
                <a:solidFill>
                  <a:srgbClr val="FF0000"/>
                </a:solidFill>
              </a:rPr>
              <a:t>End User Tools &amp; Performance Management</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1744</TotalTime>
  <Words>1720</Words>
  <PresentationFormat>Aangepast</PresentationFormat>
  <Paragraphs>350</Paragraphs>
  <Slides>29</Slides>
  <Notes>15</Notes>
  <HiddenSlides>0</HiddenSlides>
  <MMClips>0</MMClips>
  <ScaleCrop>false</ScaleCrop>
  <HeadingPairs>
    <vt:vector size="6" baseType="variant">
      <vt:variant>
        <vt:lpstr>Thema</vt:lpstr>
      </vt:variant>
      <vt:variant>
        <vt:i4>2</vt:i4>
      </vt:variant>
      <vt:variant>
        <vt:lpstr>Ingesloten OLE-bronprogramma's</vt:lpstr>
      </vt:variant>
      <vt:variant>
        <vt:i4>3</vt:i4>
      </vt:variant>
      <vt:variant>
        <vt:lpstr>Diatitels</vt:lpstr>
      </vt:variant>
      <vt:variant>
        <vt:i4>29</vt:i4>
      </vt:variant>
    </vt:vector>
  </HeadingPairs>
  <TitlesOfParts>
    <vt:vector size="34" baseType="lpstr">
      <vt:lpstr>Default Design</vt:lpstr>
      <vt:lpstr>Aangepast ontwerp</vt:lpstr>
      <vt:lpstr>Visio 2000 Drawing</vt:lpstr>
      <vt:lpstr>Microsoft Clip Gallery</vt:lpstr>
      <vt:lpstr>Image</vt:lpstr>
      <vt:lpstr>Total Solution Vendors Business Intelligence</vt:lpstr>
      <vt:lpstr>SQL Server 2005</vt:lpstr>
      <vt:lpstr>Microsoft BI Platform</vt:lpstr>
      <vt:lpstr>Microsoft BI Platform</vt:lpstr>
      <vt:lpstr>SQL Server Database Management</vt:lpstr>
      <vt:lpstr>SQL Server Analysis Services</vt:lpstr>
      <vt:lpstr>SQL Server Reporting Services</vt:lpstr>
      <vt:lpstr>Microsoft BI Platform</vt:lpstr>
      <vt:lpstr>Microsoft Excel 2007</vt:lpstr>
      <vt:lpstr>Dia 10</vt:lpstr>
      <vt:lpstr>Microsoft BI Platform</vt:lpstr>
      <vt:lpstr>Dia 12</vt:lpstr>
      <vt:lpstr>Data Transformation Services Breakthrough ETL capabilities</vt:lpstr>
      <vt:lpstr>BI Development Studio</vt:lpstr>
      <vt:lpstr>Dia 15</vt:lpstr>
      <vt:lpstr>Reporting Services Architecture</vt:lpstr>
      <vt:lpstr>Analysis Services</vt:lpstr>
      <vt:lpstr>Data Mining Focus</vt:lpstr>
      <vt:lpstr>Complete Set of Algorithms</vt:lpstr>
      <vt:lpstr>Dia 20</vt:lpstr>
      <vt:lpstr>Oracle Solutions Business Intelligence </vt:lpstr>
      <vt:lpstr>Data Warehousing and Organizational Intelligence</vt:lpstr>
      <vt:lpstr>Oracle9i Business Intelligence Platform</vt:lpstr>
      <vt:lpstr>Dia 24</vt:lpstr>
      <vt:lpstr>Platform for Business Intelligence: ETL</vt:lpstr>
      <vt:lpstr>Platform for BI:  OLAP</vt:lpstr>
      <vt:lpstr>Platform for Organizational Intelligence: Data Mining</vt:lpstr>
      <vt:lpstr>Platform for Organizational Intelligence: Data Warehousing</vt:lpstr>
      <vt:lpstr>Oracle Organizational Intelligence 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Alante</dc:creator>
  <cp:lastModifiedBy>Alante</cp:lastModifiedBy>
  <cp:revision>90</cp:revision>
  <dcterms:modified xsi:type="dcterms:W3CDTF">2009-10-02T10:58:26Z</dcterms:modified>
</cp:coreProperties>
</file>